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 id="2147483685" r:id="rId3"/>
    <p:sldMasterId id="2147483699" r:id="rId4"/>
  </p:sldMasterIdLst>
  <p:notesMasterIdLst>
    <p:notesMasterId r:id="rId18"/>
  </p:notesMasterIdLst>
  <p:sldIdLst>
    <p:sldId id="275" r:id="rId5"/>
    <p:sldId id="284" r:id="rId6"/>
    <p:sldId id="303" r:id="rId7"/>
    <p:sldId id="4409" r:id="rId8"/>
    <p:sldId id="2591" r:id="rId9"/>
    <p:sldId id="4412" r:id="rId10"/>
    <p:sldId id="2584" r:id="rId11"/>
    <p:sldId id="2577" r:id="rId12"/>
    <p:sldId id="2564" r:id="rId13"/>
    <p:sldId id="266" r:id="rId14"/>
    <p:sldId id="4411" r:id="rId15"/>
    <p:sldId id="4410"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59" autoAdjust="0"/>
    <p:restoredTop sz="73921" autoAdjust="0"/>
  </p:normalViewPr>
  <p:slideViewPr>
    <p:cSldViewPr snapToGrid="0" snapToObjects="1">
      <p:cViewPr varScale="1">
        <p:scale>
          <a:sx n="75" d="100"/>
          <a:sy n="75" d="100"/>
        </p:scale>
        <p:origin x="84" y="2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3c11466c34ddd519/Alliance/ARB/ZEV/ZEV%20Reference/25-Jul-2022%20ZEV%20Requirements%20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00" b="1" i="0" u="none" strike="noStrike" kern="1200" spc="0" baseline="0">
                <a:solidFill>
                  <a:schemeClr val="tx1">
                    <a:lumMod val="65000"/>
                    <a:lumOff val="35000"/>
                  </a:schemeClr>
                </a:solidFill>
                <a:latin typeface="+mn-lt"/>
                <a:ea typeface="+mn-ea"/>
                <a:cs typeface="+mn-cs"/>
              </a:defRPr>
            </a:pPr>
            <a:r>
              <a:rPr lang="en-US" sz="2100" b="1"/>
              <a:t>Possible U.S. ZEV Requirements</a:t>
            </a:r>
          </a:p>
        </c:rich>
      </c:tx>
      <c:overlay val="1"/>
      <c:spPr>
        <a:noFill/>
        <a:ln>
          <a:noFill/>
        </a:ln>
        <a:effectLst/>
      </c:spPr>
      <c:txPr>
        <a:bodyPr rot="0" spcFirstLastPara="1" vertOverflow="ellipsis" vert="horz" wrap="square" anchor="ctr" anchorCtr="1"/>
        <a:lstStyle/>
        <a:p>
          <a:pPr>
            <a:defRPr sz="2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264426185857194E-2"/>
          <c:y val="8.1460187428578718E-2"/>
          <c:w val="0.90929986208180769"/>
          <c:h val="0.8373311896952923"/>
        </c:manualLayout>
      </c:layout>
      <c:lineChart>
        <c:grouping val="standard"/>
        <c:varyColors val="0"/>
        <c:ser>
          <c:idx val="1"/>
          <c:order val="1"/>
          <c:tx>
            <c:v>CA + CA States</c:v>
          </c:tx>
          <c:spPr>
            <a:ln w="38100" cap="rnd">
              <a:solidFill>
                <a:schemeClr val="accent6"/>
              </a:solidFill>
              <a:round/>
            </a:ln>
            <a:effectLst/>
          </c:spPr>
          <c:marker>
            <c:symbol val="circle"/>
            <c:size val="8"/>
            <c:spPr>
              <a:solidFill>
                <a:schemeClr val="accent6"/>
              </a:solidFill>
              <a:ln w="9525">
                <a:solidFill>
                  <a:schemeClr val="accent6"/>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8525-477A-8C3D-39F363146840}"/>
                </c:ext>
              </c:extLst>
            </c:dLbl>
            <c:dLbl>
              <c:idx val="11"/>
              <c:delete val="1"/>
              <c:extLst>
                <c:ext xmlns:c15="http://schemas.microsoft.com/office/drawing/2012/chart" uri="{CE6537A1-D6FC-4f65-9D91-7224C49458BB}"/>
                <c:ext xmlns:c16="http://schemas.microsoft.com/office/drawing/2014/chart" uri="{C3380CC4-5D6E-409C-BE32-E72D297353CC}">
                  <c16:uniqueId val="{00000001-8525-477A-8C3D-39F363146840}"/>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spc="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'Change to ZEV Requirements'!$A$2:$A$13</c:f>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f>'Change to ZEV Requirements'!$C$2:$C$13</c:f>
              <c:numCache>
                <c:formatCode>0%</c:formatCode>
                <c:ptCount val="12"/>
                <c:pt idx="0">
                  <c:v>7.0000000000000007E-2</c:v>
                </c:pt>
                <c:pt idx="1">
                  <c:v>7.0000000000000007E-2</c:v>
                </c:pt>
                <c:pt idx="2">
                  <c:v>0.34999999999999992</c:v>
                </c:pt>
                <c:pt idx="3">
                  <c:v>0.43</c:v>
                </c:pt>
                <c:pt idx="4">
                  <c:v>0.51</c:v>
                </c:pt>
                <c:pt idx="5">
                  <c:v>0.59</c:v>
                </c:pt>
                <c:pt idx="6">
                  <c:v>0.68</c:v>
                </c:pt>
                <c:pt idx="7">
                  <c:v>0.76</c:v>
                </c:pt>
                <c:pt idx="8">
                  <c:v>0.82</c:v>
                </c:pt>
                <c:pt idx="9">
                  <c:v>0.88</c:v>
                </c:pt>
                <c:pt idx="10">
                  <c:v>0.94</c:v>
                </c:pt>
                <c:pt idx="11">
                  <c:v>1</c:v>
                </c:pt>
              </c:numCache>
            </c:numRef>
          </c:val>
          <c:smooth val="0"/>
          <c:extLst xmlns:c15="http://schemas.microsoft.com/office/drawing/2012/chart">
            <c:ext xmlns:c16="http://schemas.microsoft.com/office/drawing/2014/chart" uri="{C3380CC4-5D6E-409C-BE32-E72D297353CC}">
              <c16:uniqueId val="{00000002-8525-477A-8C3D-39F363146840}"/>
            </c:ext>
          </c:extLst>
        </c:ser>
        <c:ser>
          <c:idx val="13"/>
          <c:order val="13"/>
          <c:tx>
            <c:strRef>
              <c:f>'Change to ZEV Requirements'!$Q$1</c:f>
              <c:strCache>
                <c:ptCount val="1"/>
                <c:pt idx="0">
                  <c:v>POSSIBLE Federal </c:v>
                </c:pt>
              </c:strCache>
            </c:strRef>
          </c:tx>
          <c:spPr>
            <a:ln w="38100" cap="rnd">
              <a:solidFill>
                <a:schemeClr val="accent2">
                  <a:lumMod val="80000"/>
                  <a:lumOff val="20000"/>
                </a:schemeClr>
              </a:solidFill>
              <a:round/>
            </a:ln>
            <a:effectLst/>
          </c:spPr>
          <c:marker>
            <c:symbol val="circle"/>
            <c:size val="5"/>
            <c:spPr>
              <a:solidFill>
                <a:schemeClr val="accent2"/>
              </a:solidFill>
              <a:ln w="38100">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8525-477A-8C3D-39F363146840}"/>
                </c:ext>
              </c:extLst>
            </c:dLbl>
            <c:dLbl>
              <c:idx val="1"/>
              <c:delete val="1"/>
              <c:extLst>
                <c:ext xmlns:c15="http://schemas.microsoft.com/office/drawing/2012/chart" uri="{CE6537A1-D6FC-4f65-9D91-7224C49458BB}"/>
                <c:ext xmlns:c16="http://schemas.microsoft.com/office/drawing/2014/chart" uri="{C3380CC4-5D6E-409C-BE32-E72D297353CC}">
                  <c16:uniqueId val="{00000004-8525-477A-8C3D-39F36314684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'Change to ZEV Requirements'!$Q$2:$Q$13</c:f>
              <c:numCache>
                <c:formatCode>0%</c:formatCode>
                <c:ptCount val="12"/>
                <c:pt idx="0">
                  <c:v>7.0000000000000007E-2</c:v>
                </c:pt>
                <c:pt idx="1">
                  <c:v>8.9999999999999955E-2</c:v>
                </c:pt>
                <c:pt idx="2">
                  <c:v>0.17199999999999996</c:v>
                </c:pt>
                <c:pt idx="3">
                  <c:v>0.25399999999999995</c:v>
                </c:pt>
                <c:pt idx="4">
                  <c:v>0.33599999999999997</c:v>
                </c:pt>
                <c:pt idx="5">
                  <c:v>0.41799999999999998</c:v>
                </c:pt>
                <c:pt idx="6">
                  <c:v>0.5</c:v>
                </c:pt>
                <c:pt idx="7">
                  <c:v>0.56999999999999995</c:v>
                </c:pt>
                <c:pt idx="8">
                  <c:v>0.6399999999999999</c:v>
                </c:pt>
                <c:pt idx="9">
                  <c:v>0.71</c:v>
                </c:pt>
                <c:pt idx="10">
                  <c:v>0.7799999999999998</c:v>
                </c:pt>
                <c:pt idx="11">
                  <c:v>0.84999999999999987</c:v>
                </c:pt>
              </c:numCache>
            </c:numRef>
          </c:val>
          <c:smooth val="0"/>
          <c:extLst>
            <c:ext xmlns:c16="http://schemas.microsoft.com/office/drawing/2014/chart" uri="{C3380CC4-5D6E-409C-BE32-E72D297353CC}">
              <c16:uniqueId val="{00000005-8525-477A-8C3D-39F363146840}"/>
            </c:ext>
          </c:extLst>
        </c:ser>
        <c:dLbls>
          <c:showLegendKey val="0"/>
          <c:showVal val="0"/>
          <c:showCatName val="0"/>
          <c:showSerName val="0"/>
          <c:showPercent val="0"/>
          <c:showBubbleSize val="0"/>
        </c:dLbls>
        <c:marker val="1"/>
        <c:smooth val="0"/>
        <c:axId val="922433000"/>
        <c:axId val="922433328"/>
        <c:extLst>
          <c:ext xmlns:c15="http://schemas.microsoft.com/office/drawing/2012/chart" uri="{02D57815-91ED-43cb-92C2-25804820EDAC}">
            <c15:filteredLineSeries>
              <c15:ser>
                <c:idx val="0"/>
                <c:order val="0"/>
                <c:tx>
                  <c:strRef>
                    <c:extLst>
                      <c:ext uri="{02D57815-91ED-43cb-92C2-25804820EDAC}">
                        <c15:formulaRef>
                          <c15:sqref> </c15:sqref>
                        </c15:formulaRef>
                      </c:ext>
                    </c:extLst>
                  </c:strRef>
                </c:tx>
                <c:spPr>
                  <a:ln w="28575" cap="rnd">
                    <a:solidFill>
                      <a:schemeClr val="accent6"/>
                    </a:solidFill>
                    <a:prstDash val="sysDot"/>
                    <a:round/>
                  </a:ln>
                  <a:effectLst/>
                </c:spPr>
                <c:marker>
                  <c:symbol val="circle"/>
                  <c:size val="5"/>
                  <c:spPr>
                    <a:solidFill>
                      <a:schemeClr val="accent1"/>
                    </a:solidFill>
                    <a:ln w="9525">
                      <a:solidFill>
                        <a:schemeClr val="accent1"/>
                      </a:solidFill>
                    </a:ln>
                    <a:effectLst/>
                  </c:spPr>
                </c:marker>
                <c:dLbls>
                  <c:dLbl>
                    <c:idx val="7"/>
                    <c:delete val="1"/>
                    <c:extLst>
                      <c:ext uri="{CE6537A1-D6FC-4f65-9D91-7224C49458BB}"/>
                      <c:ext xmlns:c16="http://schemas.microsoft.com/office/drawing/2014/chart" uri="{C3380CC4-5D6E-409C-BE32-E72D297353CC}">
                        <c16:uniqueId val="{00000007-8525-477A-8C3D-39F363146840}"/>
                      </c:ext>
                    </c:extLst>
                  </c:dLbl>
                  <c:dLbl>
                    <c:idx val="8"/>
                    <c:delete val="1"/>
                    <c:extLst>
                      <c:ext uri="{CE6537A1-D6FC-4f65-9D91-7224C49458BB}"/>
                      <c:ext xmlns:c16="http://schemas.microsoft.com/office/drawing/2014/chart" uri="{C3380CC4-5D6E-409C-BE32-E72D297353CC}">
                        <c16:uniqueId val="{00000008-8525-477A-8C3D-39F363146840}"/>
                      </c:ext>
                    </c:extLst>
                  </c:dLbl>
                  <c:dLbl>
                    <c:idx val="9"/>
                    <c:delete val="1"/>
                    <c:extLst>
                      <c:ext uri="{CE6537A1-D6FC-4f65-9D91-7224C49458BB}"/>
                      <c:ext xmlns:c16="http://schemas.microsoft.com/office/drawing/2014/chart" uri="{C3380CC4-5D6E-409C-BE32-E72D297353CC}">
                        <c16:uniqueId val="{00000009-8525-477A-8C3D-39F363146840}"/>
                      </c:ext>
                    </c:extLst>
                  </c:dLbl>
                  <c:dLbl>
                    <c:idx val="10"/>
                    <c:delete val="1"/>
                    <c:extLst>
                      <c:ext uri="{CE6537A1-D6FC-4f65-9D91-7224C49458BB}"/>
                      <c:ext xmlns:c16="http://schemas.microsoft.com/office/drawing/2014/chart" uri="{C3380CC4-5D6E-409C-BE32-E72D297353CC}">
                        <c16:uniqueId val="{0000000A-8525-477A-8C3D-39F363146840}"/>
                      </c:ext>
                    </c:extLst>
                  </c:dLbl>
                  <c:dLbl>
                    <c:idx val="11"/>
                    <c:delete val="1"/>
                    <c:extLst>
                      <c:ext uri="{CE6537A1-D6FC-4f65-9D91-7224C49458BB}"/>
                      <c:ext xmlns:c16="http://schemas.microsoft.com/office/drawing/2014/chart" uri="{C3380CC4-5D6E-409C-BE32-E72D297353CC}">
                        <c16:uniqueId val="{0000000B-8525-477A-8C3D-39F36314684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c:ext uri="{02D57815-91ED-43cb-92C2-25804820EDAC}">
                        <c15:formulaRef>
                          <c15:sqref>'Change to ZEV Requirements'!$B$2:$B$13</c15:sqref>
                        </c15:formulaRef>
                      </c:ext>
                    </c:extLst>
                    <c:numCache>
                      <c:formatCode>0%</c:formatCode>
                      <c:ptCount val="12"/>
                      <c:pt idx="0">
                        <c:v>7.0000000000000007E-2</c:v>
                      </c:pt>
                      <c:pt idx="1">
                        <c:v>7.0000000000000007E-2</c:v>
                      </c:pt>
                      <c:pt idx="2">
                        <c:v>0.3</c:v>
                      </c:pt>
                      <c:pt idx="3">
                        <c:v>0.4</c:v>
                      </c:pt>
                      <c:pt idx="4">
                        <c:v>0.5</c:v>
                      </c:pt>
                      <c:pt idx="5">
                        <c:v>0.6</c:v>
                      </c:pt>
                      <c:pt idx="6">
                        <c:v>0.7</c:v>
                      </c:pt>
                      <c:pt idx="7">
                        <c:v>0.76</c:v>
                      </c:pt>
                      <c:pt idx="8">
                        <c:v>0.82</c:v>
                      </c:pt>
                      <c:pt idx="9">
                        <c:v>0.88</c:v>
                      </c:pt>
                      <c:pt idx="10">
                        <c:v>0.94</c:v>
                      </c:pt>
                      <c:pt idx="11">
                        <c:v>1</c:v>
                      </c:pt>
                    </c:numCache>
                  </c:numRef>
                </c:val>
                <c:smooth val="0"/>
                <c:extLst>
                  <c:ext xmlns:c16="http://schemas.microsoft.com/office/drawing/2014/chart" uri="{C3380CC4-5D6E-409C-BE32-E72D297353CC}">
                    <c16:uniqueId val="{0000000C-8525-477A-8C3D-39F36314684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 </c15:sqref>
                        </c15:formulaRef>
                      </c:ext>
                    </c:extLst>
                  </c:strRef>
                </c:tx>
                <c:spPr>
                  <a:ln w="38100" cap="rnd">
                    <a:solidFill>
                      <a:schemeClr val="accent1"/>
                    </a:solidFill>
                    <a:prstDash val="solid"/>
                    <a:round/>
                  </a:ln>
                  <a:effectLst/>
                </c:spPr>
                <c:marker>
                  <c:symbol val="circle"/>
                  <c:size val="5"/>
                  <c:spPr>
                    <a:solidFill>
                      <a:schemeClr val="accent3"/>
                    </a:solidFill>
                    <a:ln w="9525">
                      <a:solidFill>
                        <a:schemeClr val="accent3"/>
                      </a:solidFill>
                    </a:ln>
                    <a:effectLst/>
                  </c:spPr>
                </c:marker>
                <c:dLbls>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D-8525-477A-8C3D-39F363146840}"/>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8525-477A-8C3D-39F363146840}"/>
                      </c:ext>
                    </c:extLst>
                  </c:dLbl>
                  <c:dLbl>
                    <c:idx val="9"/>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8525-477A-8C3D-39F363146840}"/>
                      </c:ext>
                    </c:extLst>
                  </c:dLbl>
                  <c:dLbl>
                    <c:idx val="1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8525-477A-8C3D-39F363146840}"/>
                      </c:ext>
                    </c:extLst>
                  </c:dLbl>
                  <c:dLbl>
                    <c:idx val="11"/>
                    <c:layout>
                      <c:manualLayout>
                        <c:x val="-3.2667448921354016E-2"/>
                        <c:y val="-3.116967014727298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8525-477A-8C3D-39F363146840}"/>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spc="0" baseline="0">
                          <a:solidFill>
                            <a:sysClr val="windowText" lastClr="000000">
                              <a:lumMod val="65000"/>
                              <a:lumOff val="35000"/>
                            </a:sysClr>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Requirements'!$D$2:$D$13</c15:sqref>
                        </c15:formulaRef>
                      </c:ext>
                    </c:extLst>
                    <c:numCache>
                      <c:formatCode>0%</c:formatCode>
                      <c:ptCount val="12"/>
                      <c:pt idx="0">
                        <c:v>7.0000000000000007E-2</c:v>
                      </c:pt>
                      <c:pt idx="1">
                        <c:v>7.0000000000000007E-2</c:v>
                      </c:pt>
                      <c:pt idx="2">
                        <c:v>0.26</c:v>
                      </c:pt>
                      <c:pt idx="3">
                        <c:v>0.34</c:v>
                      </c:pt>
                      <c:pt idx="4">
                        <c:v>0.43</c:v>
                      </c:pt>
                      <c:pt idx="5">
                        <c:v>0.51</c:v>
                      </c:pt>
                      <c:pt idx="6">
                        <c:v>0.61</c:v>
                      </c:pt>
                      <c:pt idx="7">
                        <c:v>0.76</c:v>
                      </c:pt>
                      <c:pt idx="8">
                        <c:v>0.82</c:v>
                      </c:pt>
                      <c:pt idx="9">
                        <c:v>0.88</c:v>
                      </c:pt>
                      <c:pt idx="10">
                        <c:v>0.94</c:v>
                      </c:pt>
                      <c:pt idx="11">
                        <c:v>1</c:v>
                      </c:pt>
                    </c:numCache>
                  </c:numRef>
                </c:val>
                <c:smooth val="0"/>
                <c:extLst xmlns:c15="http://schemas.microsoft.com/office/drawing/2012/chart">
                  <c:ext xmlns:c16="http://schemas.microsoft.com/office/drawing/2014/chart" uri="{C3380CC4-5D6E-409C-BE32-E72D297353CC}">
                    <c16:uniqueId val="{00000012-8525-477A-8C3D-39F36314684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Requirements'!$E$2:$E$13</c15:sqref>
                        </c15:formulaRef>
                      </c:ext>
                    </c:extLst>
                    <c:numCache>
                      <c:formatCode>General</c:formatCode>
                      <c:ptCount val="12"/>
                      <c:pt idx="2" formatCode="0%">
                        <c:v>6.9999999999999993E-2</c:v>
                      </c:pt>
                      <c:pt idx="3" formatCode="0%">
                        <c:v>8.6000000000000007E-2</c:v>
                      </c:pt>
                      <c:pt idx="4" formatCode="0%">
                        <c:v>0.10200000000000001</c:v>
                      </c:pt>
                    </c:numCache>
                  </c:numRef>
                </c:val>
                <c:smooth val="0"/>
                <c:extLst xmlns:c15="http://schemas.microsoft.com/office/drawing/2012/chart">
                  <c:ext xmlns:c16="http://schemas.microsoft.com/office/drawing/2014/chart" uri="{C3380CC4-5D6E-409C-BE32-E72D297353CC}">
                    <c16:uniqueId val="{00000013-8525-477A-8C3D-39F36314684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Requirements'!$F$2:$F$13</c15:sqref>
                        </c15:formulaRef>
                      </c:ext>
                    </c:extLst>
                    <c:numCache>
                      <c:formatCode>0%</c:formatCode>
                      <c:ptCount val="12"/>
                      <c:pt idx="0">
                        <c:v>0.2</c:v>
                      </c:pt>
                      <c:pt idx="1">
                        <c:v>0.2</c:v>
                      </c:pt>
                      <c:pt idx="2">
                        <c:v>0.27999999999999992</c:v>
                      </c:pt>
                      <c:pt idx="3">
                        <c:v>0.34399999999999997</c:v>
                      </c:pt>
                      <c:pt idx="4">
                        <c:v>0.40800000000000003</c:v>
                      </c:pt>
                      <c:pt idx="5">
                        <c:v>0.59</c:v>
                      </c:pt>
                      <c:pt idx="6">
                        <c:v>0.68</c:v>
                      </c:pt>
                      <c:pt idx="7">
                        <c:v>0.76</c:v>
                      </c:pt>
                      <c:pt idx="8">
                        <c:v>0.82</c:v>
                      </c:pt>
                      <c:pt idx="9">
                        <c:v>0.88</c:v>
                      </c:pt>
                      <c:pt idx="10">
                        <c:v>0.94</c:v>
                      </c:pt>
                      <c:pt idx="11">
                        <c:v>1</c:v>
                      </c:pt>
                    </c:numCache>
                  </c:numRef>
                </c:val>
                <c:smooth val="0"/>
                <c:extLst xmlns:c15="http://schemas.microsoft.com/office/drawing/2012/chart">
                  <c:ext xmlns:c16="http://schemas.microsoft.com/office/drawing/2014/chart" uri="{C3380CC4-5D6E-409C-BE32-E72D297353CC}">
                    <c16:uniqueId val="{00000014-8525-477A-8C3D-39F36314684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 </c15:sqref>
                        </c15:formulaRef>
                      </c:ext>
                    </c:extLst>
                  </c:strRef>
                </c:tx>
                <c:spPr>
                  <a:ln w="38100" cap="rnd">
                    <a:solidFill>
                      <a:srgbClr val="C00000"/>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Requirements'!$G$2:$G$13</c15:sqref>
                        </c15:formulaRef>
                      </c:ext>
                    </c:extLst>
                    <c:numCache>
                      <c:formatCode>0%</c:formatCode>
                      <c:ptCount val="12"/>
                      <c:pt idx="0">
                        <c:v>7.0000000000000007E-2</c:v>
                      </c:pt>
                      <c:pt idx="1">
                        <c:v>7.0000000000000007E-2</c:v>
                      </c:pt>
                      <c:pt idx="2">
                        <c:v>5.2499999999999984E-2</c:v>
                      </c:pt>
                      <c:pt idx="3">
                        <c:v>6.4500000000000002E-2</c:v>
                      </c:pt>
                      <c:pt idx="4">
                        <c:v>7.6499999999999999E-2</c:v>
                      </c:pt>
                      <c:pt idx="5">
                        <c:v>8.8499999999999995E-2</c:v>
                      </c:pt>
                      <c:pt idx="6">
                        <c:v>0.10200000000000001</c:v>
                      </c:pt>
                    </c:numCache>
                  </c:numRef>
                </c:val>
                <c:smooth val="0"/>
                <c:extLst xmlns:c15="http://schemas.microsoft.com/office/drawing/2012/chart">
                  <c:ext xmlns:c16="http://schemas.microsoft.com/office/drawing/2014/chart" uri="{C3380CC4-5D6E-409C-BE32-E72D297353CC}">
                    <c16:uniqueId val="{00000015-8525-477A-8C3D-39F36314684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Requirements'!$H$2:$H$13</c15:sqref>
                        </c15:formulaRef>
                      </c:ext>
                    </c:extLst>
                    <c:numCache>
                      <c:formatCode>0%</c:formatCode>
                      <c:ptCount val="12"/>
                      <c:pt idx="0">
                        <c:v>0</c:v>
                      </c:pt>
                      <c:pt idx="1">
                        <c:v>0</c:v>
                      </c:pt>
                      <c:pt idx="2">
                        <c:v>0.29749999999999993</c:v>
                      </c:pt>
                      <c:pt idx="3">
                        <c:v>0.36549999999999999</c:v>
                      </c:pt>
                      <c:pt idx="4">
                        <c:v>0.4335</c:v>
                      </c:pt>
                      <c:pt idx="5">
                        <c:v>0.50149999999999995</c:v>
                      </c:pt>
                      <c:pt idx="6">
                        <c:v>0.57800000000000007</c:v>
                      </c:pt>
                      <c:pt idx="7">
                        <c:v>0.76</c:v>
                      </c:pt>
                    </c:numCache>
                  </c:numRef>
                </c:val>
                <c:smooth val="0"/>
                <c:extLst xmlns:c15="http://schemas.microsoft.com/office/drawing/2012/chart">
                  <c:ext xmlns:c16="http://schemas.microsoft.com/office/drawing/2014/chart" uri="{C3380CC4-5D6E-409C-BE32-E72D297353CC}">
                    <c16:uniqueId val="{00000016-8525-477A-8C3D-39F363146840}"/>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Requirements'!$J$2:$J$13</c15:sqref>
                        </c15:formulaRef>
                      </c:ext>
                    </c:extLst>
                    <c:numCache>
                      <c:formatCode>General</c:formatCode>
                      <c:ptCount val="12"/>
                      <c:pt idx="2" formatCode="0%">
                        <c:v>0.33249999999999991</c:v>
                      </c:pt>
                      <c:pt idx="3" formatCode="0%">
                        <c:v>0.40849999999999997</c:v>
                      </c:pt>
                      <c:pt idx="4" formatCode="0%">
                        <c:v>0.48449999999999999</c:v>
                      </c:pt>
                      <c:pt idx="5" formatCode="0%">
                        <c:v>0.5605</c:v>
                      </c:pt>
                      <c:pt idx="6" formatCode="0%">
                        <c:v>0.64600000000000002</c:v>
                      </c:pt>
                      <c:pt idx="7" formatCode="0%">
                        <c:v>0.76</c:v>
                      </c:pt>
                      <c:pt idx="8" formatCode="0%">
                        <c:v>0.82</c:v>
                      </c:pt>
                      <c:pt idx="9" formatCode="0%">
                        <c:v>0.88</c:v>
                      </c:pt>
                      <c:pt idx="10" formatCode="0%">
                        <c:v>0.94</c:v>
                      </c:pt>
                      <c:pt idx="11" formatCode="0%">
                        <c:v>1</c:v>
                      </c:pt>
                    </c:numCache>
                  </c:numRef>
                </c:val>
                <c:smooth val="0"/>
                <c:extLst xmlns:c15="http://schemas.microsoft.com/office/drawing/2012/chart">
                  <c:ext xmlns:c16="http://schemas.microsoft.com/office/drawing/2014/chart" uri="{C3380CC4-5D6E-409C-BE32-E72D297353CC}">
                    <c16:uniqueId val="{00000017-8525-477A-8C3D-39F363146840}"/>
                  </c:ext>
                </c:extLst>
              </c15:ser>
            </c15:filteredLineSeries>
            <c15:filteredLineSeries>
              <c15:ser>
                <c:idx val="9"/>
                <c:order val="8"/>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Requirements'!$K$2:$K$13</c15:sqref>
                        </c15:formulaRef>
                      </c:ext>
                    </c:extLst>
                    <c:numCache>
                      <c:formatCode>General</c:formatCode>
                      <c:ptCount val="12"/>
                      <c:pt idx="2" formatCode="0%">
                        <c:v>0.13999999999999996</c:v>
                      </c:pt>
                      <c:pt idx="3" formatCode="0%">
                        <c:v>0.17200000000000001</c:v>
                      </c:pt>
                      <c:pt idx="4" formatCode="0%">
                        <c:v>0.20400000000000001</c:v>
                      </c:pt>
                      <c:pt idx="5" formatCode="0%">
                        <c:v>0.11799999999999999</c:v>
                      </c:pt>
                      <c:pt idx="6" formatCode="0%">
                        <c:v>0.13600000000000001</c:v>
                      </c:pt>
                    </c:numCache>
                  </c:numRef>
                </c:val>
                <c:smooth val="0"/>
                <c:extLst xmlns:c15="http://schemas.microsoft.com/office/drawing/2012/chart">
                  <c:ext xmlns:c16="http://schemas.microsoft.com/office/drawing/2014/chart" uri="{C3380CC4-5D6E-409C-BE32-E72D297353CC}">
                    <c16:uniqueId val="{00000018-8525-477A-8C3D-39F363146840}"/>
                  </c:ext>
                </c:extLst>
              </c15:ser>
            </c15:filteredLineSeries>
            <c15:filteredLineSeries>
              <c15:ser>
                <c:idx val="10"/>
                <c:order val="9"/>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Requirements'!$L$2:$L$13</c15:sqref>
                        </c15:formulaRef>
                      </c:ext>
                    </c:extLst>
                    <c:numCache>
                      <c:formatCode>0%</c:formatCode>
                      <c:ptCount val="12"/>
                      <c:pt idx="0">
                        <c:v>0.2</c:v>
                      </c:pt>
                      <c:pt idx="1">
                        <c:v>0.2</c:v>
                      </c:pt>
                      <c:pt idx="2">
                        <c:v>0.20999999999999996</c:v>
                      </c:pt>
                      <c:pt idx="3">
                        <c:v>0.25800000000000001</c:v>
                      </c:pt>
                      <c:pt idx="4">
                        <c:v>0.30599999999999999</c:v>
                      </c:pt>
                      <c:pt idx="5">
                        <c:v>0.47199999999999998</c:v>
                      </c:pt>
                      <c:pt idx="6">
                        <c:v>0.54400000000000004</c:v>
                      </c:pt>
                      <c:pt idx="7">
                        <c:v>0.76</c:v>
                      </c:pt>
                      <c:pt idx="8">
                        <c:v>0.82</c:v>
                      </c:pt>
                      <c:pt idx="9">
                        <c:v>0.88</c:v>
                      </c:pt>
                      <c:pt idx="10">
                        <c:v>0.94</c:v>
                      </c:pt>
                      <c:pt idx="11">
                        <c:v>1</c:v>
                      </c:pt>
                    </c:numCache>
                  </c:numRef>
                </c:val>
                <c:smooth val="0"/>
                <c:extLst xmlns:c15="http://schemas.microsoft.com/office/drawing/2012/chart">
                  <c:ext xmlns:c16="http://schemas.microsoft.com/office/drawing/2014/chart" uri="{C3380CC4-5D6E-409C-BE32-E72D297353CC}">
                    <c16:uniqueId val="{00000019-8525-477A-8C3D-39F363146840}"/>
                  </c:ext>
                </c:extLst>
              </c15:ser>
            </c15:filteredLineSeries>
            <c15:filteredLineSeries>
              <c15:ser>
                <c:idx val="11"/>
                <c:order val="10"/>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Requirements'!$M$2:$M$13</c15:sqref>
                        </c15:formulaRef>
                      </c:ext>
                    </c:extLst>
                    <c:numCache>
                      <c:formatCode>General</c:formatCode>
                      <c:ptCount val="12"/>
                      <c:pt idx="2" formatCode="0%">
                        <c:v>8.7499999999999981E-2</c:v>
                      </c:pt>
                      <c:pt idx="3" formatCode="0%">
                        <c:v>8.6000000000000007E-2</c:v>
                      </c:pt>
                      <c:pt idx="4" formatCode="0%">
                        <c:v>7.6499999999999999E-2</c:v>
                      </c:pt>
                      <c:pt idx="5" formatCode="0%">
                        <c:v>5.8999999999999997E-2</c:v>
                      </c:pt>
                      <c:pt idx="6" formatCode="0%">
                        <c:v>3.4000000000000002E-2</c:v>
                      </c:pt>
                    </c:numCache>
                  </c:numRef>
                </c:val>
                <c:smooth val="0"/>
                <c:extLst xmlns:c15="http://schemas.microsoft.com/office/drawing/2012/chart">
                  <c:ext xmlns:c16="http://schemas.microsoft.com/office/drawing/2014/chart" uri="{C3380CC4-5D6E-409C-BE32-E72D297353CC}">
                    <c16:uniqueId val="{0000001A-8525-477A-8C3D-39F363146840}"/>
                  </c:ext>
                </c:extLst>
              </c15:ser>
            </c15:filteredLineSeries>
            <c15:filteredLineSeries>
              <c15:ser>
                <c:idx val="12"/>
                <c:order val="11"/>
                <c:tx>
                  <c:strRef>
                    <c:extLst xmlns:c15="http://schemas.microsoft.com/office/drawing/2012/chart">
                      <c:ext xmlns:c15="http://schemas.microsoft.com/office/drawing/2012/chart" uri="{02D57815-91ED-43cb-92C2-25804820EDAC}">
                        <c15:formulaRef>
                          <c15:sqref> </c15:sqref>
                        </c15:formulaRef>
                      </c:ext>
                    </c:extLst>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'Change to ZEV Requirements'!$N$2:$N$13</c15:sqref>
                        </c15:formulaRef>
                      </c:ext>
                    </c:extLst>
                    <c:numCache>
                      <c:formatCode>0%</c:formatCode>
                      <c:ptCount val="12"/>
                      <c:pt idx="0">
                        <c:v>7.0000000000000007E-2</c:v>
                      </c:pt>
                      <c:pt idx="1">
                        <c:v>7.0000000000000007E-2</c:v>
                      </c:pt>
                      <c:pt idx="2">
                        <c:v>0.26249999999999996</c:v>
                      </c:pt>
                      <c:pt idx="3">
                        <c:v>0.34399999999999997</c:v>
                      </c:pt>
                      <c:pt idx="4">
                        <c:v>0.4335</c:v>
                      </c:pt>
                      <c:pt idx="5">
                        <c:v>0.53099999999999992</c:v>
                      </c:pt>
                      <c:pt idx="6">
                        <c:v>0.64600000000000002</c:v>
                      </c:pt>
                      <c:pt idx="7">
                        <c:v>0.76</c:v>
                      </c:pt>
                    </c:numCache>
                  </c:numRef>
                </c:val>
                <c:smooth val="0"/>
                <c:extLst xmlns:c15="http://schemas.microsoft.com/office/drawing/2012/chart">
                  <c:ext xmlns:c16="http://schemas.microsoft.com/office/drawing/2014/chart" uri="{C3380CC4-5D6E-409C-BE32-E72D297353CC}">
                    <c16:uniqueId val="{0000001B-8525-477A-8C3D-39F363146840}"/>
                  </c:ext>
                </c:extLst>
              </c15:ser>
            </c15:filteredLineSeries>
            <c15:filteredLineSeries>
              <c15:ser>
                <c:idx val="7"/>
                <c:order val="12"/>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5="http://schemas.microsoft.com/office/drawing/2012/chart">
                      <c:ext xmlns:c15="http://schemas.microsoft.com/office/drawing/2012/chart" uri="{02D57815-91ED-43cb-92C2-25804820EDAC}">
                        <c15:formulaRef>
                          <c15:sqref>'Change to ZEV Requirements'!$A$2:$A$13</c15:sqref>
                        </c15:formulaRef>
                      </c:ext>
                    </c:extLst>
                    <c:numCache>
                      <c:formatCode>General</c:formatCode>
                      <c:ptCount val="12"/>
                      <c:pt idx="0">
                        <c:v>2024</c:v>
                      </c:pt>
                      <c:pt idx="1">
                        <c:v>2025</c:v>
                      </c:pt>
                      <c:pt idx="2">
                        <c:v>2026</c:v>
                      </c:pt>
                      <c:pt idx="3">
                        <c:v>2027</c:v>
                      </c:pt>
                      <c:pt idx="4">
                        <c:v>2028</c:v>
                      </c:pt>
                      <c:pt idx="5">
                        <c:v>2029</c:v>
                      </c:pt>
                      <c:pt idx="6">
                        <c:v>2030</c:v>
                      </c:pt>
                      <c:pt idx="7">
                        <c:v>2031</c:v>
                      </c:pt>
                      <c:pt idx="8">
                        <c:v>2032</c:v>
                      </c:pt>
                      <c:pt idx="9">
                        <c:v>2033</c:v>
                      </c:pt>
                      <c:pt idx="10">
                        <c:v>2034</c:v>
                      </c:pt>
                      <c:pt idx="11">
                        <c:v>2035</c:v>
                      </c:pt>
                    </c:numCache>
                  </c:numRef>
                </c:cat>
                <c:val>
                  <c:numRef>
                    <c:extLst xmlns:c15="http://schemas.microsoft.com/office/drawing/2012/chart">
                      <c:ext xmlns:c15="http://schemas.microsoft.com/office/drawing/2012/chart" uri="{02D57815-91ED-43cb-92C2-25804820EDAC}">
                        <c15:formulaRef>
                          <c15:sqref>[1]Sheet1!$F$32</c15:sqref>
                        </c15:formulaRef>
                      </c:ext>
                    </c:extLst>
                    <c:numCache>
                      <c:formatCode>General</c:formatCode>
                      <c:ptCount val="1"/>
                      <c:pt idx="0">
                        <c:v>0</c:v>
                      </c:pt>
                    </c:numCache>
                  </c:numRef>
                </c:val>
                <c:smooth val="0"/>
                <c:extLst xmlns:c15="http://schemas.microsoft.com/office/drawing/2012/chart">
                  <c:ext xmlns:c16="http://schemas.microsoft.com/office/drawing/2014/chart" uri="{C3380CC4-5D6E-409C-BE32-E72D297353CC}">
                    <c16:uniqueId val="{0000001C-8525-477A-8C3D-39F363146840}"/>
                  </c:ext>
                </c:extLst>
              </c15:ser>
            </c15:filteredLineSeries>
          </c:ext>
        </c:extLst>
      </c:lineChart>
      <c:catAx>
        <c:axId val="92243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400" b="1" i="0" u="none" strike="noStrike" kern="1200" spc="0" baseline="0">
                <a:solidFill>
                  <a:sysClr val="windowText" lastClr="000000">
                    <a:lumMod val="65000"/>
                    <a:lumOff val="35000"/>
                  </a:sysClr>
                </a:solidFill>
                <a:latin typeface="+mn-lt"/>
                <a:ea typeface="+mn-ea"/>
                <a:cs typeface="+mn-cs"/>
              </a:defRPr>
            </a:pPr>
            <a:endParaRPr lang="en-US"/>
          </a:p>
        </c:txPr>
        <c:crossAx val="922433328"/>
        <c:crosses val="autoZero"/>
        <c:auto val="1"/>
        <c:lblAlgn val="ctr"/>
        <c:lblOffset val="100"/>
        <c:noMultiLvlLbl val="0"/>
      </c:catAx>
      <c:valAx>
        <c:axId val="922433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rtl="0">
              <a:defRPr lang="en-US" sz="1400" b="1" i="0" u="none" strike="noStrike" kern="1200" spc="0" baseline="0">
                <a:solidFill>
                  <a:sysClr val="windowText" lastClr="000000">
                    <a:lumMod val="65000"/>
                    <a:lumOff val="35000"/>
                  </a:sysClr>
                </a:solidFill>
                <a:latin typeface="+mn-lt"/>
                <a:ea typeface="+mn-ea"/>
                <a:cs typeface="+mn-cs"/>
              </a:defRPr>
            </a:pPr>
            <a:endParaRPr lang="en-US"/>
          </a:p>
        </c:txPr>
        <c:crossAx val="922433000"/>
        <c:crosses val="autoZero"/>
        <c:crossBetween val="between"/>
      </c:valAx>
      <c:spPr>
        <a:noFill/>
        <a:ln w="25400">
          <a:noFill/>
        </a:ln>
        <a:effectLst/>
      </c:spPr>
    </c:plotArea>
    <c:legend>
      <c:legendPos val="t"/>
      <c:layout>
        <c:manualLayout>
          <c:xMode val="edge"/>
          <c:yMode val="edge"/>
          <c:x val="9.1165758126388052E-2"/>
          <c:y val="0.13111447302067575"/>
          <c:w val="0.66601505581033138"/>
          <c:h val="4.1358635011773302E-2"/>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0.75613</cdr:x>
      <cdr:y>0.44689</cdr:y>
    </cdr:from>
    <cdr:to>
      <cdr:x>0.93686</cdr:x>
      <cdr:y>0.70794</cdr:y>
    </cdr:to>
    <cdr:sp macro="" textlink="">
      <cdr:nvSpPr>
        <cdr:cNvPr id="2" name="Speech Bubble: Oval 1">
          <a:extLst xmlns:a="http://schemas.openxmlformats.org/drawingml/2006/main">
            <a:ext uri="{FF2B5EF4-FFF2-40B4-BE49-F238E27FC236}">
              <a16:creationId xmlns:a16="http://schemas.microsoft.com/office/drawing/2014/main" id="{806B95C2-3829-A3D3-20CD-5DA009E89C69}"/>
            </a:ext>
          </a:extLst>
        </cdr:cNvPr>
        <cdr:cNvSpPr/>
      </cdr:nvSpPr>
      <cdr:spPr>
        <a:xfrm xmlns:a="http://schemas.openxmlformats.org/drawingml/2006/main">
          <a:off x="7951134" y="2241207"/>
          <a:ext cx="1900463" cy="1309227"/>
        </a:xfrm>
        <a:prstGeom xmlns:a="http://schemas.openxmlformats.org/drawingml/2006/main" prst="wedgeEllipseCallout">
          <a:avLst>
            <a:gd name="adj1" fmla="val -20635"/>
            <a:gd name="adj2" fmla="val 44583"/>
          </a:avLst>
        </a:prstGeom>
        <a:ln xmlns:a="http://schemas.openxmlformats.org/drawingml/2006/main" w="28575"/>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solidFill>
                <a:schemeClr val="accent2"/>
              </a:solidFill>
            </a:rPr>
            <a:t>Average Transaction Price for EVs in Feb $58,385*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E13BF-4838-EF4A-A116-E520482F6C6C}"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3632A-B380-1B41-8FC9-CD8B83DE3C4D}" type="slidenum">
              <a:rPr lang="en-US" smtClean="0"/>
              <a:t>‹#›</a:t>
            </a:fld>
            <a:endParaRPr lang="en-US"/>
          </a:p>
        </p:txBody>
      </p:sp>
    </p:spTree>
    <p:extLst>
      <p:ext uri="{BB962C8B-B14F-4D97-AF65-F5344CB8AC3E}">
        <p14:creationId xmlns:p14="http://schemas.microsoft.com/office/powerpoint/2010/main" val="19843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3632A-B380-1B41-8FC9-CD8B83DE3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5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3632A-B380-1B41-8FC9-CD8B83DE3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07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3632A-B380-1B41-8FC9-CD8B83DE3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49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i="1" dirty="0">
                <a:solidFill>
                  <a:srgbClr val="1A1A1A"/>
                </a:solidFill>
                <a:effectLst/>
                <a:highlight>
                  <a:srgbClr val="FFFF00"/>
                </a:highlight>
                <a:latin typeface="Roboto" panose="02000000000000000000" pitchFamily="2" charset="0"/>
                <a:ea typeface="Times New Roman" panose="02020603050405020304" pitchFamily="18" charset="0"/>
              </a:rPr>
              <a:t>Quick perspective on supply chains </a:t>
            </a:r>
            <a:endParaRPr lang="en-US" sz="1100" dirty="0">
              <a:solidFill>
                <a:srgbClr val="1A1A1A"/>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i="1" dirty="0">
                <a:solidFill>
                  <a:srgbClr val="1A1A1A"/>
                </a:solidFill>
                <a:effectLst/>
                <a:latin typeface="Roboto" panose="02000000000000000000" pitchFamily="2" charset="0"/>
                <a:ea typeface="Times New Roman" panose="02020603050405020304" pitchFamily="18" charset="0"/>
              </a:rPr>
              <a:t>Benchmark Minerals Intelligence projects that 100% of N. American demand for battery cells can be met locally, </a:t>
            </a:r>
            <a:r>
              <a:rPr lang="en-US" sz="1200" b="1" i="1" dirty="0">
                <a:solidFill>
                  <a:srgbClr val="1A1A1A"/>
                </a:solidFill>
                <a:effectLst/>
                <a:latin typeface="Roboto" panose="02000000000000000000" pitchFamily="2" charset="0"/>
                <a:ea typeface="Times New Roman" panose="02020603050405020304" pitchFamily="18" charset="0"/>
              </a:rPr>
              <a:t>but raw material sourcing, chemical refining, and active material production are projected to be challenges</a:t>
            </a:r>
            <a:r>
              <a:rPr lang="en-US" sz="1200" i="1" dirty="0">
                <a:solidFill>
                  <a:srgbClr val="1A1A1A"/>
                </a:solidFill>
                <a:effectLst/>
                <a:latin typeface="Roboto" panose="02000000000000000000" pitchFamily="2" charset="0"/>
                <a:ea typeface="Times New Roman" panose="02020603050405020304" pitchFamily="18" charset="0"/>
              </a:rPr>
              <a:t>.</a:t>
            </a:r>
            <a:endParaRPr lang="en-US" sz="1100" dirty="0">
              <a:solidFill>
                <a:srgbClr val="1A1A1A"/>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i="1" dirty="0">
                <a:solidFill>
                  <a:srgbClr val="1A1A1A"/>
                </a:solidFill>
                <a:effectLst/>
                <a:latin typeface="Roboto" panose="02000000000000000000" pitchFamily="2" charset="0"/>
                <a:ea typeface="Times New Roman" panose="02020603050405020304" pitchFamily="18" charset="0"/>
              </a:rPr>
              <a:t>Only 3% of the demand for anodes and cathodes is expected to be met with domestic supply by the end of the decade</a:t>
            </a:r>
            <a:endParaRPr lang="en-US" sz="1100" dirty="0">
              <a:solidFill>
                <a:srgbClr val="1A1A1A"/>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i="1" u="sng" dirty="0">
                <a:solidFill>
                  <a:srgbClr val="1A1A1A"/>
                </a:solidFill>
                <a:effectLst/>
                <a:latin typeface="Roboto" panose="02000000000000000000" pitchFamily="2" charset="0"/>
                <a:ea typeface="Times New Roman" panose="02020603050405020304" pitchFamily="18" charset="0"/>
              </a:rPr>
              <a:t>Setting aside whether the supply chain can be localized, Benchmark Minerals also projects that globally, over 300 new, additional mines will be needed to meet raw materials needs by 2035</a:t>
            </a:r>
            <a:endParaRPr lang="en-US" sz="1100" dirty="0">
              <a:solidFill>
                <a:srgbClr val="1A1A1A"/>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200" i="1" u="sng" dirty="0">
                <a:solidFill>
                  <a:srgbClr val="1A1A1A"/>
                </a:solidFill>
                <a:effectLst/>
                <a:latin typeface="Roboto" panose="02000000000000000000" pitchFamily="2" charset="0"/>
                <a:ea typeface="Times New Roman" panose="02020603050405020304" pitchFamily="18" charset="0"/>
              </a:rPr>
              <a:t>Lithium requirements = 74 new lithium mines (45K </a:t>
            </a:r>
            <a:r>
              <a:rPr lang="en-US" sz="1200" i="1" u="sng" dirty="0" err="1">
                <a:solidFill>
                  <a:srgbClr val="1A1A1A"/>
                </a:solidFill>
                <a:effectLst/>
                <a:latin typeface="Roboto" panose="02000000000000000000" pitchFamily="2" charset="0"/>
                <a:ea typeface="Times New Roman" panose="02020603050405020304" pitchFamily="18" charset="0"/>
              </a:rPr>
              <a:t>tonnes</a:t>
            </a:r>
            <a:r>
              <a:rPr lang="en-US" sz="1200" i="1" u="sng" dirty="0">
                <a:solidFill>
                  <a:srgbClr val="1A1A1A"/>
                </a:solidFill>
                <a:effectLst/>
                <a:latin typeface="Roboto" panose="02000000000000000000" pitchFamily="2" charset="0"/>
                <a:ea typeface="Times New Roman" panose="02020603050405020304" pitchFamily="18" charset="0"/>
              </a:rPr>
              <a:t>)</a:t>
            </a:r>
            <a:endParaRPr lang="en-US" sz="1100" dirty="0">
              <a:solidFill>
                <a:srgbClr val="1A1A1A"/>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200" i="1" u="sng" dirty="0">
                <a:solidFill>
                  <a:srgbClr val="1A1A1A"/>
                </a:solidFill>
                <a:effectLst/>
                <a:latin typeface="Roboto" panose="02000000000000000000" pitchFamily="2" charset="0"/>
                <a:ea typeface="Times New Roman" panose="02020603050405020304" pitchFamily="18" charset="0"/>
              </a:rPr>
              <a:t>Without recycling = 62 new cobalt mins of (5,000 </a:t>
            </a:r>
            <a:r>
              <a:rPr lang="en-US" sz="1200" i="1" u="sng" dirty="0" err="1">
                <a:solidFill>
                  <a:srgbClr val="1A1A1A"/>
                </a:solidFill>
                <a:effectLst/>
                <a:latin typeface="Roboto" panose="02000000000000000000" pitchFamily="2" charset="0"/>
                <a:ea typeface="Times New Roman" panose="02020603050405020304" pitchFamily="18" charset="0"/>
              </a:rPr>
              <a:t>Tonnes</a:t>
            </a:r>
            <a:r>
              <a:rPr lang="en-US" sz="1200" i="1" u="sng" dirty="0">
                <a:solidFill>
                  <a:srgbClr val="1A1A1A"/>
                </a:solidFill>
                <a:effectLst/>
                <a:latin typeface="Roboto" panose="02000000000000000000" pitchFamily="2" charset="0"/>
                <a:ea typeface="Times New Roman" panose="02020603050405020304" pitchFamily="18" charset="0"/>
              </a:rPr>
              <a:t>)</a:t>
            </a:r>
            <a:endParaRPr lang="en-US" sz="1100" dirty="0">
              <a:solidFill>
                <a:srgbClr val="1A1A1A"/>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i="1" dirty="0">
                <a:solidFill>
                  <a:srgbClr val="1A1A1A"/>
                </a:solidFill>
                <a:effectLst/>
                <a:latin typeface="Roboto" panose="02000000000000000000" pitchFamily="2" charset="0"/>
                <a:ea typeface="Times New Roman" panose="02020603050405020304" pitchFamily="18" charset="0"/>
              </a:rPr>
              <a:t>Since mines take at least five years to build these mines will need to be in operation by 2033, “That’s around 59 lithium mines up and running in just over 10 years,” </a:t>
            </a:r>
            <a:endParaRPr lang="en-US" sz="1100" dirty="0">
              <a:solidFill>
                <a:srgbClr val="1A1A1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3632A-B380-1B41-8FC9-CD8B83DE3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2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100000"/>
              </a:lnSpc>
            </a:pPr>
            <a:r>
              <a:rPr lang="en-US" dirty="0">
                <a:latin typeface="Calibri" panose="020F0502020204030204" pitchFamily="34" charset="0"/>
                <a:ea typeface="Calibri" panose="020F0502020204030204" pitchFamily="34" charset="0"/>
                <a:cs typeface="Times New Roman" panose="02020603050405020304" pitchFamily="18" charset="0"/>
              </a:rPr>
              <a:t>L</a:t>
            </a:r>
            <a:r>
              <a:rPr lang="en-US" dirty="0">
                <a:effectLst/>
                <a:latin typeface="Calibri" panose="020F0502020204030204" pitchFamily="34" charset="0"/>
                <a:ea typeface="Calibri" panose="020F0502020204030204" pitchFamily="34" charset="0"/>
                <a:cs typeface="Times New Roman" panose="02020603050405020304" pitchFamily="18" charset="0"/>
              </a:rPr>
              <a:t>ifts the one project per property limit and also extends the tax credit to bidirectional charging, which allows for electricity to flow to and from the grid or home and the connected electric vehicle. </a:t>
            </a:r>
          </a:p>
          <a:p>
            <a:pPr lvl="2">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Beginning in 2023, the credit will only be available for projects located in certain designated geographies (low income census tracts or non-urban areas). </a:t>
            </a:r>
            <a:endParaRPr lang="en-US" dirty="0"/>
          </a:p>
        </p:txBody>
      </p:sp>
      <p:sp>
        <p:nvSpPr>
          <p:cNvPr id="4" name="Slide Number Placeholder 3"/>
          <p:cNvSpPr>
            <a:spLocks noGrp="1"/>
          </p:cNvSpPr>
          <p:nvPr>
            <p:ph type="sldNum" sz="quarter" idx="5"/>
          </p:nvPr>
        </p:nvSpPr>
        <p:spPr/>
        <p:txBody>
          <a:bodyPr/>
          <a:lstStyle/>
          <a:p>
            <a:fld id="{EAC3632A-B380-1B41-8FC9-CD8B83DE3C4D}" type="slidenum">
              <a:rPr lang="en-US" smtClean="0"/>
              <a:t>9</a:t>
            </a:fld>
            <a:endParaRPr lang="en-US"/>
          </a:p>
        </p:txBody>
      </p:sp>
    </p:spTree>
    <p:extLst>
      <p:ext uri="{BB962C8B-B14F-4D97-AF65-F5344CB8AC3E}">
        <p14:creationId xmlns:p14="http://schemas.microsoft.com/office/powerpoint/2010/main" val="2856547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6" Type="http://schemas.openxmlformats.org/officeDocument/2006/relationships/image" Target="../media/image23.png"/><Relationship Id="rId21" Type="http://schemas.microsoft.com/office/2007/relationships/hdphoto" Target="../media/hdphoto10.wdp"/><Relationship Id="rId42" Type="http://schemas.openxmlformats.org/officeDocument/2006/relationships/image" Target="../media/image31.png"/><Relationship Id="rId47" Type="http://schemas.microsoft.com/office/2007/relationships/hdphoto" Target="../media/hdphoto23.wdp"/><Relationship Id="rId63" Type="http://schemas.microsoft.com/office/2007/relationships/hdphoto" Target="../media/hdphoto31.wdp"/><Relationship Id="rId68" Type="http://schemas.openxmlformats.org/officeDocument/2006/relationships/image" Target="../media/image44.png"/><Relationship Id="rId7" Type="http://schemas.microsoft.com/office/2007/relationships/hdphoto" Target="../media/hdphoto3.wdp"/><Relationship Id="rId71" Type="http://schemas.microsoft.com/office/2007/relationships/hdphoto" Target="../media/hdphoto35.wdp"/><Relationship Id="rId2" Type="http://schemas.openxmlformats.org/officeDocument/2006/relationships/image" Target="../media/image11.png"/><Relationship Id="rId16" Type="http://schemas.openxmlformats.org/officeDocument/2006/relationships/image" Target="../media/image18.png"/><Relationship Id="rId29" Type="http://schemas.microsoft.com/office/2007/relationships/hdphoto" Target="../media/hdphoto14.wdp"/><Relationship Id="rId11" Type="http://schemas.microsoft.com/office/2007/relationships/hdphoto" Target="../media/hdphoto5.wdp"/><Relationship Id="rId24" Type="http://schemas.openxmlformats.org/officeDocument/2006/relationships/image" Target="../media/image22.png"/><Relationship Id="rId32" Type="http://schemas.openxmlformats.org/officeDocument/2006/relationships/image" Target="../media/image26.png"/><Relationship Id="rId37" Type="http://schemas.microsoft.com/office/2007/relationships/hdphoto" Target="../media/hdphoto18.wdp"/><Relationship Id="rId40" Type="http://schemas.openxmlformats.org/officeDocument/2006/relationships/image" Target="../media/image30.png"/><Relationship Id="rId45" Type="http://schemas.microsoft.com/office/2007/relationships/hdphoto" Target="../media/hdphoto22.wdp"/><Relationship Id="rId53" Type="http://schemas.microsoft.com/office/2007/relationships/hdphoto" Target="../media/hdphoto26.wdp"/><Relationship Id="rId58" Type="http://schemas.openxmlformats.org/officeDocument/2006/relationships/image" Target="../media/image39.png"/><Relationship Id="rId66" Type="http://schemas.openxmlformats.org/officeDocument/2006/relationships/image" Target="../media/image43.png"/><Relationship Id="rId5" Type="http://schemas.microsoft.com/office/2007/relationships/hdphoto" Target="../media/hdphoto2.wdp"/><Relationship Id="rId61" Type="http://schemas.microsoft.com/office/2007/relationships/hdphoto" Target="../media/hdphoto30.wdp"/><Relationship Id="rId19" Type="http://schemas.microsoft.com/office/2007/relationships/hdphoto" Target="../media/hdphoto9.wdp"/><Relationship Id="rId14" Type="http://schemas.openxmlformats.org/officeDocument/2006/relationships/image" Target="../media/image17.png"/><Relationship Id="rId22" Type="http://schemas.openxmlformats.org/officeDocument/2006/relationships/image" Target="../media/image21.png"/><Relationship Id="rId27" Type="http://schemas.microsoft.com/office/2007/relationships/hdphoto" Target="../media/hdphoto13.wdp"/><Relationship Id="rId30" Type="http://schemas.openxmlformats.org/officeDocument/2006/relationships/image" Target="../media/image25.png"/><Relationship Id="rId35" Type="http://schemas.microsoft.com/office/2007/relationships/hdphoto" Target="../media/hdphoto17.wdp"/><Relationship Id="rId43" Type="http://schemas.microsoft.com/office/2007/relationships/hdphoto" Target="../media/hdphoto21.wdp"/><Relationship Id="rId48" Type="http://schemas.openxmlformats.org/officeDocument/2006/relationships/image" Target="../media/image34.png"/><Relationship Id="rId56" Type="http://schemas.openxmlformats.org/officeDocument/2006/relationships/image" Target="../media/image38.png"/><Relationship Id="rId64" Type="http://schemas.openxmlformats.org/officeDocument/2006/relationships/image" Target="../media/image42.png"/><Relationship Id="rId69" Type="http://schemas.microsoft.com/office/2007/relationships/hdphoto" Target="../media/hdphoto34.wdp"/><Relationship Id="rId8" Type="http://schemas.openxmlformats.org/officeDocument/2006/relationships/image" Target="../media/image14.png"/><Relationship Id="rId51" Type="http://schemas.microsoft.com/office/2007/relationships/hdphoto" Target="../media/hdphoto25.wdp"/><Relationship Id="rId3" Type="http://schemas.microsoft.com/office/2007/relationships/hdphoto" Target="../media/hdphoto1.wdp"/><Relationship Id="rId12" Type="http://schemas.openxmlformats.org/officeDocument/2006/relationships/image" Target="../media/image16.png"/><Relationship Id="rId17" Type="http://schemas.microsoft.com/office/2007/relationships/hdphoto" Target="../media/hdphoto8.wdp"/><Relationship Id="rId25" Type="http://schemas.microsoft.com/office/2007/relationships/hdphoto" Target="../media/hdphoto12.wdp"/><Relationship Id="rId33" Type="http://schemas.microsoft.com/office/2007/relationships/hdphoto" Target="../media/hdphoto16.wdp"/><Relationship Id="rId38" Type="http://schemas.openxmlformats.org/officeDocument/2006/relationships/image" Target="../media/image29.png"/><Relationship Id="rId46" Type="http://schemas.openxmlformats.org/officeDocument/2006/relationships/image" Target="../media/image33.png"/><Relationship Id="rId59" Type="http://schemas.microsoft.com/office/2007/relationships/hdphoto" Target="../media/hdphoto29.wdp"/><Relationship Id="rId67" Type="http://schemas.microsoft.com/office/2007/relationships/hdphoto" Target="../media/hdphoto33.wdp"/><Relationship Id="rId20" Type="http://schemas.openxmlformats.org/officeDocument/2006/relationships/image" Target="../media/image20.png"/><Relationship Id="rId41" Type="http://schemas.microsoft.com/office/2007/relationships/hdphoto" Target="../media/hdphoto20.wdp"/><Relationship Id="rId54" Type="http://schemas.openxmlformats.org/officeDocument/2006/relationships/image" Target="../media/image37.png"/><Relationship Id="rId62" Type="http://schemas.openxmlformats.org/officeDocument/2006/relationships/image" Target="../media/image41.png"/><Relationship Id="rId70"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13.png"/><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image" Target="../media/image24.png"/><Relationship Id="rId36" Type="http://schemas.openxmlformats.org/officeDocument/2006/relationships/image" Target="../media/image28.png"/><Relationship Id="rId49" Type="http://schemas.microsoft.com/office/2007/relationships/hdphoto" Target="../media/hdphoto24.wdp"/><Relationship Id="rId57" Type="http://schemas.microsoft.com/office/2007/relationships/hdphoto" Target="../media/hdphoto28.wdp"/><Relationship Id="rId10" Type="http://schemas.openxmlformats.org/officeDocument/2006/relationships/image" Target="../media/image15.png"/><Relationship Id="rId31" Type="http://schemas.microsoft.com/office/2007/relationships/hdphoto" Target="../media/hdphoto15.wdp"/><Relationship Id="rId44" Type="http://schemas.openxmlformats.org/officeDocument/2006/relationships/image" Target="../media/image32.png"/><Relationship Id="rId52" Type="http://schemas.openxmlformats.org/officeDocument/2006/relationships/image" Target="../media/image36.png"/><Relationship Id="rId60" Type="http://schemas.openxmlformats.org/officeDocument/2006/relationships/image" Target="../media/image40.png"/><Relationship Id="rId65" Type="http://schemas.microsoft.com/office/2007/relationships/hdphoto" Target="../media/hdphoto32.wdp"/><Relationship Id="rId4" Type="http://schemas.openxmlformats.org/officeDocument/2006/relationships/image" Target="../media/image12.png"/><Relationship Id="rId9" Type="http://schemas.microsoft.com/office/2007/relationships/hdphoto" Target="../media/hdphoto4.wdp"/><Relationship Id="rId13" Type="http://schemas.microsoft.com/office/2007/relationships/hdphoto" Target="../media/hdphoto6.wdp"/><Relationship Id="rId18" Type="http://schemas.openxmlformats.org/officeDocument/2006/relationships/image" Target="../media/image19.png"/><Relationship Id="rId39" Type="http://schemas.microsoft.com/office/2007/relationships/hdphoto" Target="../media/hdphoto19.wdp"/><Relationship Id="rId34" Type="http://schemas.openxmlformats.org/officeDocument/2006/relationships/image" Target="../media/image27.png"/><Relationship Id="rId50" Type="http://schemas.openxmlformats.org/officeDocument/2006/relationships/image" Target="../media/image35.png"/><Relationship Id="rId55" Type="http://schemas.microsoft.com/office/2007/relationships/hdphoto" Target="../media/hdphoto27.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6" Type="http://schemas.openxmlformats.org/officeDocument/2006/relationships/image" Target="../media/image23.png"/><Relationship Id="rId21" Type="http://schemas.microsoft.com/office/2007/relationships/hdphoto" Target="../media/hdphoto10.wdp"/><Relationship Id="rId42" Type="http://schemas.openxmlformats.org/officeDocument/2006/relationships/image" Target="../media/image31.png"/><Relationship Id="rId47" Type="http://schemas.microsoft.com/office/2007/relationships/hdphoto" Target="../media/hdphoto23.wdp"/><Relationship Id="rId63" Type="http://schemas.microsoft.com/office/2007/relationships/hdphoto" Target="../media/hdphoto31.wdp"/><Relationship Id="rId68" Type="http://schemas.openxmlformats.org/officeDocument/2006/relationships/image" Target="../media/image44.png"/><Relationship Id="rId7" Type="http://schemas.microsoft.com/office/2007/relationships/hdphoto" Target="../media/hdphoto3.wdp"/><Relationship Id="rId71" Type="http://schemas.microsoft.com/office/2007/relationships/hdphoto" Target="../media/hdphoto35.wdp"/><Relationship Id="rId2" Type="http://schemas.openxmlformats.org/officeDocument/2006/relationships/image" Target="../media/image11.png"/><Relationship Id="rId16" Type="http://schemas.openxmlformats.org/officeDocument/2006/relationships/image" Target="../media/image18.png"/><Relationship Id="rId29" Type="http://schemas.microsoft.com/office/2007/relationships/hdphoto" Target="../media/hdphoto14.wdp"/><Relationship Id="rId11" Type="http://schemas.microsoft.com/office/2007/relationships/hdphoto" Target="../media/hdphoto5.wdp"/><Relationship Id="rId24" Type="http://schemas.openxmlformats.org/officeDocument/2006/relationships/image" Target="../media/image22.png"/><Relationship Id="rId32" Type="http://schemas.openxmlformats.org/officeDocument/2006/relationships/image" Target="../media/image26.png"/><Relationship Id="rId37" Type="http://schemas.microsoft.com/office/2007/relationships/hdphoto" Target="../media/hdphoto18.wdp"/><Relationship Id="rId40" Type="http://schemas.openxmlformats.org/officeDocument/2006/relationships/image" Target="../media/image30.png"/><Relationship Id="rId45" Type="http://schemas.microsoft.com/office/2007/relationships/hdphoto" Target="../media/hdphoto22.wdp"/><Relationship Id="rId53" Type="http://schemas.microsoft.com/office/2007/relationships/hdphoto" Target="../media/hdphoto26.wdp"/><Relationship Id="rId58" Type="http://schemas.openxmlformats.org/officeDocument/2006/relationships/image" Target="../media/image39.png"/><Relationship Id="rId66" Type="http://schemas.openxmlformats.org/officeDocument/2006/relationships/image" Target="../media/image43.png"/><Relationship Id="rId5" Type="http://schemas.microsoft.com/office/2007/relationships/hdphoto" Target="../media/hdphoto2.wdp"/><Relationship Id="rId61" Type="http://schemas.microsoft.com/office/2007/relationships/hdphoto" Target="../media/hdphoto30.wdp"/><Relationship Id="rId19" Type="http://schemas.microsoft.com/office/2007/relationships/hdphoto" Target="../media/hdphoto9.wdp"/><Relationship Id="rId14" Type="http://schemas.openxmlformats.org/officeDocument/2006/relationships/image" Target="../media/image17.png"/><Relationship Id="rId22" Type="http://schemas.openxmlformats.org/officeDocument/2006/relationships/image" Target="../media/image21.png"/><Relationship Id="rId27" Type="http://schemas.microsoft.com/office/2007/relationships/hdphoto" Target="../media/hdphoto13.wdp"/><Relationship Id="rId30" Type="http://schemas.openxmlformats.org/officeDocument/2006/relationships/image" Target="../media/image25.png"/><Relationship Id="rId35" Type="http://schemas.microsoft.com/office/2007/relationships/hdphoto" Target="../media/hdphoto17.wdp"/><Relationship Id="rId43" Type="http://schemas.microsoft.com/office/2007/relationships/hdphoto" Target="../media/hdphoto21.wdp"/><Relationship Id="rId48" Type="http://schemas.openxmlformats.org/officeDocument/2006/relationships/image" Target="../media/image34.png"/><Relationship Id="rId56" Type="http://schemas.openxmlformats.org/officeDocument/2006/relationships/image" Target="../media/image38.png"/><Relationship Id="rId64" Type="http://schemas.openxmlformats.org/officeDocument/2006/relationships/image" Target="../media/image42.png"/><Relationship Id="rId69" Type="http://schemas.microsoft.com/office/2007/relationships/hdphoto" Target="../media/hdphoto34.wdp"/><Relationship Id="rId8" Type="http://schemas.openxmlformats.org/officeDocument/2006/relationships/image" Target="../media/image14.png"/><Relationship Id="rId51" Type="http://schemas.microsoft.com/office/2007/relationships/hdphoto" Target="../media/hdphoto25.wdp"/><Relationship Id="rId3" Type="http://schemas.microsoft.com/office/2007/relationships/hdphoto" Target="../media/hdphoto1.wdp"/><Relationship Id="rId12" Type="http://schemas.openxmlformats.org/officeDocument/2006/relationships/image" Target="../media/image16.png"/><Relationship Id="rId17" Type="http://schemas.microsoft.com/office/2007/relationships/hdphoto" Target="../media/hdphoto8.wdp"/><Relationship Id="rId25" Type="http://schemas.microsoft.com/office/2007/relationships/hdphoto" Target="../media/hdphoto12.wdp"/><Relationship Id="rId33" Type="http://schemas.microsoft.com/office/2007/relationships/hdphoto" Target="../media/hdphoto16.wdp"/><Relationship Id="rId38" Type="http://schemas.openxmlformats.org/officeDocument/2006/relationships/image" Target="../media/image29.png"/><Relationship Id="rId46" Type="http://schemas.openxmlformats.org/officeDocument/2006/relationships/image" Target="../media/image33.png"/><Relationship Id="rId59" Type="http://schemas.microsoft.com/office/2007/relationships/hdphoto" Target="../media/hdphoto29.wdp"/><Relationship Id="rId67" Type="http://schemas.microsoft.com/office/2007/relationships/hdphoto" Target="../media/hdphoto33.wdp"/><Relationship Id="rId20" Type="http://schemas.openxmlformats.org/officeDocument/2006/relationships/image" Target="../media/image20.png"/><Relationship Id="rId41" Type="http://schemas.microsoft.com/office/2007/relationships/hdphoto" Target="../media/hdphoto20.wdp"/><Relationship Id="rId54" Type="http://schemas.openxmlformats.org/officeDocument/2006/relationships/image" Target="../media/image37.png"/><Relationship Id="rId62" Type="http://schemas.openxmlformats.org/officeDocument/2006/relationships/image" Target="../media/image41.png"/><Relationship Id="rId70" Type="http://schemas.openxmlformats.org/officeDocument/2006/relationships/image" Target="../media/image45.png"/><Relationship Id="rId1" Type="http://schemas.openxmlformats.org/officeDocument/2006/relationships/slideMaster" Target="../slideMasters/slideMaster2.xml"/><Relationship Id="rId6" Type="http://schemas.openxmlformats.org/officeDocument/2006/relationships/image" Target="../media/image13.png"/><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image" Target="../media/image24.png"/><Relationship Id="rId36" Type="http://schemas.openxmlformats.org/officeDocument/2006/relationships/image" Target="../media/image28.png"/><Relationship Id="rId49" Type="http://schemas.microsoft.com/office/2007/relationships/hdphoto" Target="../media/hdphoto24.wdp"/><Relationship Id="rId57" Type="http://schemas.microsoft.com/office/2007/relationships/hdphoto" Target="../media/hdphoto28.wdp"/><Relationship Id="rId10" Type="http://schemas.openxmlformats.org/officeDocument/2006/relationships/image" Target="../media/image15.png"/><Relationship Id="rId31" Type="http://schemas.microsoft.com/office/2007/relationships/hdphoto" Target="../media/hdphoto15.wdp"/><Relationship Id="rId44" Type="http://schemas.openxmlformats.org/officeDocument/2006/relationships/image" Target="../media/image32.png"/><Relationship Id="rId52" Type="http://schemas.openxmlformats.org/officeDocument/2006/relationships/image" Target="../media/image36.png"/><Relationship Id="rId60" Type="http://schemas.openxmlformats.org/officeDocument/2006/relationships/image" Target="../media/image40.png"/><Relationship Id="rId65" Type="http://schemas.microsoft.com/office/2007/relationships/hdphoto" Target="../media/hdphoto32.wdp"/><Relationship Id="rId4" Type="http://schemas.openxmlformats.org/officeDocument/2006/relationships/image" Target="../media/image12.png"/><Relationship Id="rId9" Type="http://schemas.microsoft.com/office/2007/relationships/hdphoto" Target="../media/hdphoto4.wdp"/><Relationship Id="rId13" Type="http://schemas.microsoft.com/office/2007/relationships/hdphoto" Target="../media/hdphoto6.wdp"/><Relationship Id="rId18" Type="http://schemas.openxmlformats.org/officeDocument/2006/relationships/image" Target="../media/image19.png"/><Relationship Id="rId39" Type="http://schemas.microsoft.com/office/2007/relationships/hdphoto" Target="../media/hdphoto19.wdp"/><Relationship Id="rId34" Type="http://schemas.openxmlformats.org/officeDocument/2006/relationships/image" Target="../media/image27.png"/><Relationship Id="rId50" Type="http://schemas.openxmlformats.org/officeDocument/2006/relationships/image" Target="../media/image35.png"/><Relationship Id="rId55" Type="http://schemas.microsoft.com/office/2007/relationships/hdphoto" Target="../media/hdphoto27.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47.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48806" y="1780601"/>
            <a:ext cx="9144000" cy="1007651"/>
          </a:xfrm>
        </p:spPr>
        <p:txBody>
          <a:bodyPr anchor="b"/>
          <a:lstStyle>
            <a:lvl1pPr algn="l">
              <a:defRPr sz="6000" b="1">
                <a:solidFill>
                  <a:schemeClr val="bg1"/>
                </a:solidFill>
              </a:defRPr>
            </a:lvl1pPr>
          </a:lstStyle>
          <a:p>
            <a:r>
              <a:rPr lang="en-US" dirty="0"/>
              <a:t>Click </a:t>
            </a:r>
            <a:r>
              <a:rPr lang="en-US"/>
              <a:t>to edit</a:t>
            </a:r>
            <a:endParaRPr lang="en-US" dirty="0"/>
          </a:p>
        </p:txBody>
      </p:sp>
      <p:sp>
        <p:nvSpPr>
          <p:cNvPr id="3" name="Subtitle 2"/>
          <p:cNvSpPr>
            <a:spLocks noGrp="1"/>
          </p:cNvSpPr>
          <p:nvPr>
            <p:ph type="subTitle" idx="1" hasCustomPrompt="1"/>
          </p:nvPr>
        </p:nvSpPr>
        <p:spPr>
          <a:xfrm>
            <a:off x="1148806" y="2967935"/>
            <a:ext cx="9144000" cy="352275"/>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p:txBody>
      </p:sp>
      <p:sp>
        <p:nvSpPr>
          <p:cNvPr id="9" name="Rectangle 8"/>
          <p:cNvSpPr/>
          <p:nvPr userDrawn="1"/>
        </p:nvSpPr>
        <p:spPr>
          <a:xfrm>
            <a:off x="1148807" y="4027795"/>
            <a:ext cx="796621" cy="89618"/>
          </a:xfrm>
          <a:prstGeom prst="rect">
            <a:avLst/>
          </a:prstGeom>
          <a:solidFill>
            <a:srgbClr val="EF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a:off x="1148806" y="5346915"/>
            <a:ext cx="3188129" cy="719273"/>
          </a:xfrm>
          <a:prstGeom prst="rect">
            <a:avLst/>
          </a:prstGeom>
        </p:spPr>
      </p:pic>
      <p:sp>
        <p:nvSpPr>
          <p:cNvPr id="4" name="TextBox 3"/>
          <p:cNvSpPr txBox="1"/>
          <p:nvPr userDrawn="1"/>
        </p:nvSpPr>
        <p:spPr>
          <a:xfrm>
            <a:off x="1148806" y="3460633"/>
            <a:ext cx="9144000" cy="386499"/>
          </a:xfrm>
          <a:prstGeom prst="rect">
            <a:avLst/>
          </a:prstGeom>
          <a:noFill/>
        </p:spPr>
        <p:txBody>
          <a:bodyPr wrap="square" rtlCol="0">
            <a:spAutoFit/>
          </a:bodyPr>
          <a:lstStyle/>
          <a:p>
            <a:endParaRPr lang="en-US"/>
          </a:p>
        </p:txBody>
      </p:sp>
      <p:sp>
        <p:nvSpPr>
          <p:cNvPr id="6" name="Text Placeholder 5"/>
          <p:cNvSpPr>
            <a:spLocks noGrp="1"/>
          </p:cNvSpPr>
          <p:nvPr>
            <p:ph type="body" sz="quarter" idx="10" hasCustomPrompt="1"/>
          </p:nvPr>
        </p:nvSpPr>
        <p:spPr>
          <a:xfrm>
            <a:off x="1149350" y="3497263"/>
            <a:ext cx="9144000" cy="282885"/>
          </a:xfrm>
        </p:spPr>
        <p:txBody>
          <a:bodyPr>
            <a:normAutofit/>
          </a:bodyPr>
          <a:lstStyle>
            <a:lvl1pPr marL="0" indent="0">
              <a:buNone/>
              <a:defRPr sz="1600" b="1">
                <a:solidFill>
                  <a:schemeClr val="bg1"/>
                </a:solidFill>
              </a:defRPr>
            </a:lvl1pPr>
          </a:lstStyle>
          <a:p>
            <a:pPr lvl="0"/>
            <a:r>
              <a:rPr lang="en-US"/>
              <a:t>January 24, 2020</a:t>
            </a:r>
            <a:endParaRPr lang="en-US" dirty="0"/>
          </a:p>
        </p:txBody>
      </p:sp>
    </p:spTree>
    <p:extLst>
      <p:ext uri="{BB962C8B-B14F-4D97-AF65-F5344CB8AC3E}">
        <p14:creationId xmlns:p14="http://schemas.microsoft.com/office/powerpoint/2010/main" val="201578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w/o 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B493A98-8BCB-7943-B94B-628E1D77F6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75199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81307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85812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Members">
    <p:spTree>
      <p:nvGrpSpPr>
        <p:cNvPr id="1" name=""/>
        <p:cNvGrpSpPr/>
        <p:nvPr/>
      </p:nvGrpSpPr>
      <p:grpSpPr>
        <a:xfrm>
          <a:off x="0" y="0"/>
          <a:ext cx="0" cy="0"/>
          <a:chOff x="0" y="0"/>
          <a:chExt cx="0" cy="0"/>
        </a:xfrm>
      </p:grpSpPr>
      <p:sp>
        <p:nvSpPr>
          <p:cNvPr id="2" name="Rectangle 1"/>
          <p:cNvSpPr/>
          <p:nvPr userDrawn="1"/>
        </p:nvSpPr>
        <p:spPr>
          <a:xfrm>
            <a:off x="15026" y="256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hasCustomPrompt="1"/>
          </p:nvPr>
        </p:nvSpPr>
        <p:spPr>
          <a:xfrm>
            <a:off x="838200" y="365125"/>
            <a:ext cx="10515600" cy="617313"/>
          </a:xfrm>
          <a:prstGeom prst="rect">
            <a:avLst/>
          </a:prstGeom>
        </p:spPr>
        <p:txBody>
          <a:bodyPr vert="horz" lIns="91440" tIns="45720" rIns="91440" bIns="45720" rtlCol="0" anchor="ctr">
            <a:normAutofit/>
          </a:bodyPr>
          <a:lstStyle>
            <a:lvl1pPr algn="ctr">
              <a:defRPr baseline="0"/>
            </a:lvl1pPr>
          </a:lstStyle>
          <a:p>
            <a:r>
              <a:rPr lang="en-US" dirty="0"/>
              <a:t>Our Members</a:t>
            </a:r>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4B493A98-8BCB-7943-B94B-628E1D77F6E7}" type="slidenum">
              <a:rPr lang="en-US" smtClean="0"/>
              <a:pPr/>
              <a:t>‹#›</a:t>
            </a:fld>
            <a:endParaRPr lang="en-US"/>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65430" y="1158950"/>
            <a:ext cx="1053814" cy="725960"/>
          </a:xfrm>
          <a:prstGeom prst="rect">
            <a:avLst/>
          </a:prstGeom>
        </p:spPr>
      </p:pic>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653790" y="1182806"/>
            <a:ext cx="1072080" cy="738544"/>
          </a:xfrm>
          <a:prstGeom prst="rect">
            <a:avLst/>
          </a:prstGeom>
        </p:spPr>
      </p:pic>
      <p:pic>
        <p:nvPicPr>
          <p:cNvPr id="10" name="Picture 9"/>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7145249" y="1141126"/>
            <a:ext cx="1166544" cy="803619"/>
          </a:xfrm>
          <a:prstGeom prst="rect">
            <a:avLst/>
          </a:prstGeom>
        </p:spPr>
      </p:pic>
      <p:pic>
        <p:nvPicPr>
          <p:cNvPr id="11" name="Picture 10"/>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8761994" y="1243173"/>
            <a:ext cx="972075" cy="648050"/>
          </a:xfrm>
          <a:prstGeom prst="rect">
            <a:avLst/>
          </a:prstGeom>
        </p:spPr>
      </p:pic>
      <p:pic>
        <p:nvPicPr>
          <p:cNvPr id="12" name="Picture 11"/>
          <p:cNvPicPr>
            <a:picLocks noChangeAspect="1"/>
          </p:cNvPicPr>
          <p:nvPr userDrawn="1"/>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115336" y="1141126"/>
            <a:ext cx="1146144" cy="789566"/>
          </a:xfrm>
          <a:prstGeom prst="rect">
            <a:avLst/>
          </a:prstGeom>
        </p:spPr>
      </p:pic>
      <p:pic>
        <p:nvPicPr>
          <p:cNvPr id="13" name="Picture 12"/>
          <p:cNvPicPr>
            <a:picLocks noChangeAspect="1"/>
          </p:cNvPicPr>
          <p:nvPr userDrawn="1"/>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856078" y="2024610"/>
            <a:ext cx="1549175" cy="1254094"/>
          </a:xfrm>
          <a:prstGeom prst="rect">
            <a:avLst/>
          </a:prstGeom>
        </p:spPr>
      </p:pic>
      <p:pic>
        <p:nvPicPr>
          <p:cNvPr id="14" name="Picture 13"/>
          <p:cNvPicPr>
            <a:picLocks noChangeAspect="1"/>
          </p:cNvPicPr>
          <p:nvPr userDrawn="1"/>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2497719" y="2208604"/>
            <a:ext cx="1132435" cy="780122"/>
          </a:xfrm>
          <a:prstGeom prst="rect">
            <a:avLst/>
          </a:prstGeom>
        </p:spPr>
      </p:pic>
      <p:pic>
        <p:nvPicPr>
          <p:cNvPr id="15" name="Picture 14"/>
          <p:cNvPicPr>
            <a:picLocks noChangeAspect="1"/>
          </p:cNvPicPr>
          <p:nvPr userDrawn="1"/>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3983804" y="2136898"/>
            <a:ext cx="1140835" cy="923533"/>
          </a:xfrm>
          <a:prstGeom prst="rect">
            <a:avLst/>
          </a:prstGeom>
        </p:spPr>
      </p:pic>
      <p:pic>
        <p:nvPicPr>
          <p:cNvPr id="16" name="Picture 15"/>
          <p:cNvPicPr>
            <a:picLocks noChangeAspect="1"/>
          </p:cNvPicPr>
          <p:nvPr userDrawn="1"/>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a:off x="5559276" y="2304191"/>
            <a:ext cx="1141750" cy="612739"/>
          </a:xfrm>
          <a:prstGeom prst="rect">
            <a:avLst/>
          </a:prstGeom>
        </p:spPr>
      </p:pic>
      <p:pic>
        <p:nvPicPr>
          <p:cNvPr id="17" name="Picture 16"/>
          <p:cNvPicPr>
            <a:picLocks noChangeAspect="1"/>
          </p:cNvPicPr>
          <p:nvPr userDrawn="1"/>
        </p:nvPicPr>
        <p:blipFill>
          <a:blip r:embed="rId20">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7024999" y="2256492"/>
            <a:ext cx="1018179" cy="701412"/>
          </a:xfrm>
          <a:prstGeom prst="rect">
            <a:avLst/>
          </a:prstGeom>
        </p:spPr>
      </p:pic>
      <p:pic>
        <p:nvPicPr>
          <p:cNvPr id="18" name="Picture 17"/>
          <p:cNvPicPr>
            <a:picLocks noChangeAspect="1"/>
          </p:cNvPicPr>
          <p:nvPr userDrawn="1"/>
        </p:nvPicPr>
        <p:blipFill>
          <a:blip r:embed="rId22">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val="0"/>
              </a:ext>
            </a:extLst>
          </a:blip>
          <a:stretch>
            <a:fillRect/>
          </a:stretch>
        </p:blipFill>
        <p:spPr>
          <a:xfrm>
            <a:off x="8543273" y="2256392"/>
            <a:ext cx="1063064" cy="732333"/>
          </a:xfrm>
          <a:prstGeom prst="rect">
            <a:avLst/>
          </a:prstGeom>
        </p:spPr>
      </p:pic>
      <p:pic>
        <p:nvPicPr>
          <p:cNvPr id="19" name="Picture 18"/>
          <p:cNvPicPr>
            <a:picLocks noChangeAspect="1"/>
          </p:cNvPicPr>
          <p:nvPr userDrawn="1"/>
        </p:nvPicPr>
        <p:blipFill>
          <a:blip r:embed="rId24">
            <a:extLst>
              <a:ext uri="{BEBA8EAE-BF5A-486C-A8C5-ECC9F3942E4B}">
                <a14:imgProps xmlns:a14="http://schemas.microsoft.com/office/drawing/2010/main">
                  <a14:imgLayer r:embed="rId25">
                    <a14:imgEffect>
                      <a14:saturation sat="0"/>
                    </a14:imgEffect>
                  </a14:imgLayer>
                </a14:imgProps>
              </a:ext>
              <a:ext uri="{28A0092B-C50C-407E-A947-70E740481C1C}">
                <a14:useLocalDpi xmlns:a14="http://schemas.microsoft.com/office/drawing/2010/main" val="0"/>
              </a:ext>
            </a:extLst>
          </a:blip>
          <a:stretch>
            <a:fillRect/>
          </a:stretch>
        </p:blipFill>
        <p:spPr>
          <a:xfrm>
            <a:off x="10025014" y="2222115"/>
            <a:ext cx="1097910" cy="756338"/>
          </a:xfrm>
          <a:prstGeom prst="rect">
            <a:avLst/>
          </a:prstGeom>
        </p:spPr>
      </p:pic>
      <p:pic>
        <p:nvPicPr>
          <p:cNvPr id="20" name="Picture 19"/>
          <p:cNvPicPr>
            <a:picLocks noChangeAspect="1"/>
          </p:cNvPicPr>
          <p:nvPr userDrawn="1"/>
        </p:nvPicPr>
        <p:blipFill>
          <a:blip r:embed="rId26">
            <a:extLst>
              <a:ext uri="{BEBA8EAE-BF5A-486C-A8C5-ECC9F3942E4B}">
                <a14:imgProps xmlns:a14="http://schemas.microsoft.com/office/drawing/2010/main">
                  <a14:imgLayer r:embed="rId27">
                    <a14:imgEffect>
                      <a14:saturation sat="0"/>
                    </a14:imgEffect>
                  </a14:imgLayer>
                </a14:imgProps>
              </a:ext>
              <a:ext uri="{28A0092B-C50C-407E-A947-70E740481C1C}">
                <a14:useLocalDpi xmlns:a14="http://schemas.microsoft.com/office/drawing/2010/main" val="0"/>
              </a:ext>
            </a:extLst>
          </a:blip>
          <a:stretch>
            <a:fillRect/>
          </a:stretch>
        </p:blipFill>
        <p:spPr>
          <a:xfrm>
            <a:off x="1150668" y="3431567"/>
            <a:ext cx="1244186" cy="1006869"/>
          </a:xfrm>
          <a:prstGeom prst="rect">
            <a:avLst/>
          </a:prstGeom>
        </p:spPr>
      </p:pic>
      <p:pic>
        <p:nvPicPr>
          <p:cNvPr id="21" name="Picture 20"/>
          <p:cNvPicPr>
            <a:picLocks noChangeAspect="1"/>
          </p:cNvPicPr>
          <p:nvPr userDrawn="1"/>
        </p:nvPicPr>
        <p:blipFill>
          <a:blip r:embed="rId28">
            <a:extLst>
              <a:ext uri="{BEBA8EAE-BF5A-486C-A8C5-ECC9F3942E4B}">
                <a14:imgProps xmlns:a14="http://schemas.microsoft.com/office/drawing/2010/main">
                  <a14:imgLayer r:embed="rId29">
                    <a14:imgEffect>
                      <a14:saturation sat="0"/>
                    </a14:imgEffect>
                  </a14:imgLayer>
                </a14:imgProps>
              </a:ext>
              <a:ext uri="{28A0092B-C50C-407E-A947-70E740481C1C}">
                <a14:useLocalDpi xmlns:a14="http://schemas.microsoft.com/office/drawing/2010/main" val="0"/>
              </a:ext>
            </a:extLst>
          </a:blip>
          <a:stretch>
            <a:fillRect/>
          </a:stretch>
        </p:blipFill>
        <p:spPr>
          <a:xfrm>
            <a:off x="4081820" y="3592828"/>
            <a:ext cx="903699" cy="622548"/>
          </a:xfrm>
          <a:prstGeom prst="rect">
            <a:avLst/>
          </a:prstGeom>
        </p:spPr>
      </p:pic>
      <p:pic>
        <p:nvPicPr>
          <p:cNvPr id="22" name="Picture 21"/>
          <p:cNvPicPr>
            <a:picLocks noChangeAspect="1"/>
          </p:cNvPicPr>
          <p:nvPr userDrawn="1"/>
        </p:nvPicPr>
        <p:blipFill>
          <a:blip r:embed="rId30">
            <a:extLst>
              <a:ext uri="{BEBA8EAE-BF5A-486C-A8C5-ECC9F3942E4B}">
                <a14:imgProps xmlns:a14="http://schemas.microsoft.com/office/drawing/2010/main">
                  <a14:imgLayer r:embed="rId31">
                    <a14:imgEffect>
                      <a14:saturation sat="0"/>
                    </a14:imgEffect>
                  </a14:imgLayer>
                </a14:imgProps>
              </a:ext>
              <a:ext uri="{28A0092B-C50C-407E-A947-70E740481C1C}">
                <a14:useLocalDpi xmlns:a14="http://schemas.microsoft.com/office/drawing/2010/main" val="0"/>
              </a:ext>
            </a:extLst>
          </a:blip>
          <a:stretch>
            <a:fillRect/>
          </a:stretch>
        </p:blipFill>
        <p:spPr>
          <a:xfrm>
            <a:off x="5435013" y="3521450"/>
            <a:ext cx="1140835" cy="785909"/>
          </a:xfrm>
          <a:prstGeom prst="rect">
            <a:avLst/>
          </a:prstGeom>
        </p:spPr>
      </p:pic>
      <p:pic>
        <p:nvPicPr>
          <p:cNvPr id="23" name="Picture 22"/>
          <p:cNvPicPr>
            <a:picLocks noChangeAspect="1"/>
          </p:cNvPicPr>
          <p:nvPr userDrawn="1"/>
        </p:nvPicPr>
        <p:blipFill>
          <a:blip r:embed="rId32">
            <a:extLst>
              <a:ext uri="{BEBA8EAE-BF5A-486C-A8C5-ECC9F3942E4B}">
                <a14:imgProps xmlns:a14="http://schemas.microsoft.com/office/drawing/2010/main">
                  <a14:imgLayer r:embed="rId33">
                    <a14:imgEffect>
                      <a14:saturation sat="0"/>
                    </a14:imgEffect>
                  </a14:imgLayer>
                </a14:imgProps>
              </a:ext>
              <a:ext uri="{28A0092B-C50C-407E-A947-70E740481C1C}">
                <a14:useLocalDpi xmlns:a14="http://schemas.microsoft.com/office/drawing/2010/main" val="0"/>
              </a:ext>
            </a:extLst>
          </a:blip>
          <a:stretch>
            <a:fillRect/>
          </a:stretch>
        </p:blipFill>
        <p:spPr>
          <a:xfrm>
            <a:off x="7043852" y="3523021"/>
            <a:ext cx="1118658" cy="770631"/>
          </a:xfrm>
          <a:prstGeom prst="rect">
            <a:avLst/>
          </a:prstGeom>
        </p:spPr>
      </p:pic>
      <p:pic>
        <p:nvPicPr>
          <p:cNvPr id="24" name="Picture 23"/>
          <p:cNvPicPr>
            <a:picLocks noChangeAspect="1"/>
          </p:cNvPicPr>
          <p:nvPr userDrawn="1"/>
        </p:nvPicPr>
        <p:blipFill>
          <a:blip r:embed="rId34">
            <a:extLst>
              <a:ext uri="{BEBA8EAE-BF5A-486C-A8C5-ECC9F3942E4B}">
                <a14:imgProps xmlns:a14="http://schemas.microsoft.com/office/drawing/2010/main">
                  <a14:imgLayer r:embed="rId35">
                    <a14:imgEffect>
                      <a14:saturation sat="0"/>
                    </a14:imgEffect>
                  </a14:imgLayer>
                </a14:imgProps>
              </a:ext>
              <a:ext uri="{28A0092B-C50C-407E-A947-70E740481C1C}">
                <a14:useLocalDpi xmlns:a14="http://schemas.microsoft.com/office/drawing/2010/main" val="0"/>
              </a:ext>
            </a:extLst>
          </a:blip>
          <a:stretch>
            <a:fillRect/>
          </a:stretch>
        </p:blipFill>
        <p:spPr>
          <a:xfrm>
            <a:off x="8172783" y="3294680"/>
            <a:ext cx="1581968" cy="1280641"/>
          </a:xfrm>
          <a:prstGeom prst="rect">
            <a:avLst/>
          </a:prstGeom>
        </p:spPr>
      </p:pic>
      <p:pic>
        <p:nvPicPr>
          <p:cNvPr id="25" name="Picture 24"/>
          <p:cNvPicPr>
            <a:picLocks noChangeAspect="1"/>
          </p:cNvPicPr>
          <p:nvPr userDrawn="1"/>
        </p:nvPicPr>
        <p:blipFill>
          <a:blip r:embed="rId36">
            <a:extLst>
              <a:ext uri="{BEBA8EAE-BF5A-486C-A8C5-ECC9F3942E4B}">
                <a14:imgProps xmlns:a14="http://schemas.microsoft.com/office/drawing/2010/main">
                  <a14:imgLayer r:embed="rId37">
                    <a14:imgEffect>
                      <a14:saturation sat="0"/>
                    </a14:imgEffect>
                  </a14:imgLayer>
                </a14:imgProps>
              </a:ext>
              <a:ext uri="{28A0092B-C50C-407E-A947-70E740481C1C}">
                <a14:useLocalDpi xmlns:a14="http://schemas.microsoft.com/office/drawing/2010/main" val="0"/>
              </a:ext>
            </a:extLst>
          </a:blip>
          <a:stretch>
            <a:fillRect/>
          </a:stretch>
        </p:blipFill>
        <p:spPr>
          <a:xfrm>
            <a:off x="9838658" y="3595951"/>
            <a:ext cx="1029075" cy="708919"/>
          </a:xfrm>
          <a:prstGeom prst="rect">
            <a:avLst/>
          </a:prstGeom>
        </p:spPr>
      </p:pic>
      <p:pic>
        <p:nvPicPr>
          <p:cNvPr id="26" name="Picture 25"/>
          <p:cNvPicPr>
            <a:picLocks noChangeAspect="1"/>
          </p:cNvPicPr>
          <p:nvPr userDrawn="1"/>
        </p:nvPicPr>
        <p:blipFill>
          <a:blip r:embed="rId38">
            <a:extLst>
              <a:ext uri="{BEBA8EAE-BF5A-486C-A8C5-ECC9F3942E4B}">
                <a14:imgProps xmlns:a14="http://schemas.microsoft.com/office/drawing/2010/main">
                  <a14:imgLayer r:embed="rId39">
                    <a14:imgEffect>
                      <a14:saturation sat="0"/>
                    </a14:imgEffect>
                  </a14:imgLayer>
                </a14:imgProps>
              </a:ext>
              <a:ext uri="{28A0092B-C50C-407E-A947-70E740481C1C}">
                <a14:useLocalDpi xmlns:a14="http://schemas.microsoft.com/office/drawing/2010/main" val="0"/>
              </a:ext>
            </a:extLst>
          </a:blip>
          <a:stretch>
            <a:fillRect/>
          </a:stretch>
        </p:blipFill>
        <p:spPr>
          <a:xfrm>
            <a:off x="945188" y="4582044"/>
            <a:ext cx="1322476" cy="1069357"/>
          </a:xfrm>
          <a:prstGeom prst="rect">
            <a:avLst/>
          </a:prstGeom>
        </p:spPr>
      </p:pic>
      <p:pic>
        <p:nvPicPr>
          <p:cNvPr id="27" name="Picture 26"/>
          <p:cNvPicPr>
            <a:picLocks noChangeAspect="1"/>
          </p:cNvPicPr>
          <p:nvPr userDrawn="1"/>
        </p:nvPicPr>
        <p:blipFill>
          <a:blip r:embed="rId40">
            <a:extLst>
              <a:ext uri="{BEBA8EAE-BF5A-486C-A8C5-ECC9F3942E4B}">
                <a14:imgProps xmlns:a14="http://schemas.microsoft.com/office/drawing/2010/main">
                  <a14:imgLayer r:embed="rId41">
                    <a14:imgEffect>
                      <a14:saturation sat="0"/>
                    </a14:imgEffect>
                  </a14:imgLayer>
                </a14:imgProps>
              </a:ext>
              <a:ext uri="{28A0092B-C50C-407E-A947-70E740481C1C}">
                <a14:useLocalDpi xmlns:a14="http://schemas.microsoft.com/office/drawing/2010/main" val="0"/>
              </a:ext>
            </a:extLst>
          </a:blip>
          <a:stretch>
            <a:fillRect/>
          </a:stretch>
        </p:blipFill>
        <p:spPr>
          <a:xfrm>
            <a:off x="2309849" y="4472995"/>
            <a:ext cx="1502596" cy="1216387"/>
          </a:xfrm>
          <a:prstGeom prst="rect">
            <a:avLst/>
          </a:prstGeom>
        </p:spPr>
      </p:pic>
      <p:pic>
        <p:nvPicPr>
          <p:cNvPr id="28" name="Picture 27"/>
          <p:cNvPicPr>
            <a:picLocks noChangeAspect="1"/>
          </p:cNvPicPr>
          <p:nvPr userDrawn="1"/>
        </p:nvPicPr>
        <p:blipFill>
          <a:blip r:embed="rId42">
            <a:extLst>
              <a:ext uri="{BEBA8EAE-BF5A-486C-A8C5-ECC9F3942E4B}">
                <a14:imgProps xmlns:a14="http://schemas.microsoft.com/office/drawing/2010/main">
                  <a14:imgLayer r:embed="rId43">
                    <a14:imgEffect>
                      <a14:saturation sat="0"/>
                    </a14:imgEffect>
                  </a14:imgLayer>
                </a14:imgProps>
              </a:ext>
              <a:ext uri="{28A0092B-C50C-407E-A947-70E740481C1C}">
                <a14:useLocalDpi xmlns:a14="http://schemas.microsoft.com/office/drawing/2010/main" val="0"/>
              </a:ext>
            </a:extLst>
          </a:blip>
          <a:stretch>
            <a:fillRect/>
          </a:stretch>
        </p:blipFill>
        <p:spPr>
          <a:xfrm>
            <a:off x="3814537" y="4640470"/>
            <a:ext cx="1111673" cy="765819"/>
          </a:xfrm>
          <a:prstGeom prst="rect">
            <a:avLst/>
          </a:prstGeom>
        </p:spPr>
      </p:pic>
      <p:pic>
        <p:nvPicPr>
          <p:cNvPr id="29" name="Picture 28"/>
          <p:cNvPicPr>
            <a:picLocks noChangeAspect="1"/>
          </p:cNvPicPr>
          <p:nvPr userDrawn="1"/>
        </p:nvPicPr>
        <p:blipFill>
          <a:blip r:embed="rId44">
            <a:extLst>
              <a:ext uri="{BEBA8EAE-BF5A-486C-A8C5-ECC9F3942E4B}">
                <a14:imgProps xmlns:a14="http://schemas.microsoft.com/office/drawing/2010/main">
                  <a14:imgLayer r:embed="rId45">
                    <a14:imgEffect>
                      <a14:saturation sat="0"/>
                    </a14:imgEffect>
                  </a14:imgLayer>
                </a14:imgProps>
              </a:ext>
              <a:ext uri="{28A0092B-C50C-407E-A947-70E740481C1C}">
                <a14:useLocalDpi xmlns:a14="http://schemas.microsoft.com/office/drawing/2010/main" val="0"/>
              </a:ext>
            </a:extLst>
          </a:blip>
          <a:stretch>
            <a:fillRect/>
          </a:stretch>
        </p:blipFill>
        <p:spPr>
          <a:xfrm>
            <a:off x="5226382" y="4575376"/>
            <a:ext cx="1232899" cy="849330"/>
          </a:xfrm>
          <a:prstGeom prst="rect">
            <a:avLst/>
          </a:prstGeom>
        </p:spPr>
      </p:pic>
      <p:pic>
        <p:nvPicPr>
          <p:cNvPr id="30" name="Picture 29"/>
          <p:cNvPicPr>
            <a:picLocks noChangeAspect="1"/>
          </p:cNvPicPr>
          <p:nvPr userDrawn="1"/>
        </p:nvPicPr>
        <p:blipFill>
          <a:blip r:embed="rId46">
            <a:extLst>
              <a:ext uri="{BEBA8EAE-BF5A-486C-A8C5-ECC9F3942E4B}">
                <a14:imgProps xmlns:a14="http://schemas.microsoft.com/office/drawing/2010/main">
                  <a14:imgLayer r:embed="rId47">
                    <a14:imgEffect>
                      <a14:saturation sat="0"/>
                    </a14:imgEffect>
                  </a14:imgLayer>
                </a14:imgProps>
              </a:ext>
              <a:ext uri="{28A0092B-C50C-407E-A947-70E740481C1C}">
                <a14:useLocalDpi xmlns:a14="http://schemas.microsoft.com/office/drawing/2010/main" val="0"/>
              </a:ext>
            </a:extLst>
          </a:blip>
          <a:stretch>
            <a:fillRect/>
          </a:stretch>
        </p:blipFill>
        <p:spPr>
          <a:xfrm>
            <a:off x="6780002" y="4640470"/>
            <a:ext cx="1111672" cy="765819"/>
          </a:xfrm>
          <a:prstGeom prst="rect">
            <a:avLst/>
          </a:prstGeom>
        </p:spPr>
      </p:pic>
      <p:pic>
        <p:nvPicPr>
          <p:cNvPr id="31" name="Picture 30"/>
          <p:cNvPicPr>
            <a:picLocks noChangeAspect="1"/>
          </p:cNvPicPr>
          <p:nvPr userDrawn="1"/>
        </p:nvPicPr>
        <p:blipFill>
          <a:blip r:embed="rId48">
            <a:extLst>
              <a:ext uri="{BEBA8EAE-BF5A-486C-A8C5-ECC9F3942E4B}">
                <a14:imgProps xmlns:a14="http://schemas.microsoft.com/office/drawing/2010/main">
                  <a14:imgLayer r:embed="rId49">
                    <a14:imgEffect>
                      <a14:saturation sat="0"/>
                    </a14:imgEffect>
                  </a14:imgLayer>
                </a14:imgProps>
              </a:ext>
              <a:ext uri="{28A0092B-C50C-407E-A947-70E740481C1C}">
                <a14:useLocalDpi xmlns:a14="http://schemas.microsoft.com/office/drawing/2010/main" val="0"/>
              </a:ext>
            </a:extLst>
          </a:blip>
          <a:stretch>
            <a:fillRect/>
          </a:stretch>
        </p:blipFill>
        <p:spPr>
          <a:xfrm>
            <a:off x="8407406" y="4523952"/>
            <a:ext cx="1240010" cy="1003280"/>
          </a:xfrm>
          <a:prstGeom prst="rect">
            <a:avLst/>
          </a:prstGeom>
        </p:spPr>
      </p:pic>
      <p:pic>
        <p:nvPicPr>
          <p:cNvPr id="32" name="Picture 31"/>
          <p:cNvPicPr>
            <a:picLocks noChangeAspect="1"/>
          </p:cNvPicPr>
          <p:nvPr userDrawn="1"/>
        </p:nvPicPr>
        <p:blipFill>
          <a:blip r:embed="rId50">
            <a:extLst>
              <a:ext uri="{BEBA8EAE-BF5A-486C-A8C5-ECC9F3942E4B}">
                <a14:imgProps xmlns:a14="http://schemas.microsoft.com/office/drawing/2010/main">
                  <a14:imgLayer r:embed="rId51">
                    <a14:imgEffect>
                      <a14:saturation sat="0"/>
                    </a14:imgEffect>
                  </a14:imgLayer>
                </a14:imgProps>
              </a:ext>
              <a:ext uri="{28A0092B-C50C-407E-A947-70E740481C1C}">
                <a14:useLocalDpi xmlns:a14="http://schemas.microsoft.com/office/drawing/2010/main" val="0"/>
              </a:ext>
            </a:extLst>
          </a:blip>
          <a:stretch>
            <a:fillRect/>
          </a:stretch>
        </p:blipFill>
        <p:spPr>
          <a:xfrm>
            <a:off x="10053081" y="4668286"/>
            <a:ext cx="1068202" cy="735872"/>
          </a:xfrm>
          <a:prstGeom prst="rect">
            <a:avLst/>
          </a:prstGeom>
        </p:spPr>
      </p:pic>
      <p:pic>
        <p:nvPicPr>
          <p:cNvPr id="33" name="Picture 32"/>
          <p:cNvPicPr>
            <a:picLocks noChangeAspect="1"/>
          </p:cNvPicPr>
          <p:nvPr userDrawn="1"/>
        </p:nvPicPr>
        <p:blipFill>
          <a:blip r:embed="rId52">
            <a:extLst>
              <a:ext uri="{BEBA8EAE-BF5A-486C-A8C5-ECC9F3942E4B}">
                <a14:imgProps xmlns:a14="http://schemas.microsoft.com/office/drawing/2010/main">
                  <a14:imgLayer r:embed="rId53">
                    <a14:imgEffect>
                      <a14:saturation sat="0"/>
                    </a14:imgEffect>
                  </a14:imgLayer>
                </a14:imgProps>
              </a:ext>
              <a:ext uri="{28A0092B-C50C-407E-A947-70E740481C1C}">
                <a14:useLocalDpi xmlns:a14="http://schemas.microsoft.com/office/drawing/2010/main" val="0"/>
              </a:ext>
            </a:extLst>
          </a:blip>
          <a:stretch>
            <a:fillRect/>
          </a:stretch>
        </p:blipFill>
        <p:spPr>
          <a:xfrm>
            <a:off x="1245467" y="5710944"/>
            <a:ext cx="1268265" cy="873694"/>
          </a:xfrm>
          <a:prstGeom prst="rect">
            <a:avLst/>
          </a:prstGeom>
        </p:spPr>
      </p:pic>
      <p:pic>
        <p:nvPicPr>
          <p:cNvPr id="34" name="Picture 33"/>
          <p:cNvPicPr>
            <a:picLocks noChangeAspect="1"/>
          </p:cNvPicPr>
          <p:nvPr userDrawn="1"/>
        </p:nvPicPr>
        <p:blipFill>
          <a:blip r:embed="rId54">
            <a:extLst>
              <a:ext uri="{BEBA8EAE-BF5A-486C-A8C5-ECC9F3942E4B}">
                <a14:imgProps xmlns:a14="http://schemas.microsoft.com/office/drawing/2010/main">
                  <a14:imgLayer r:embed="rId55">
                    <a14:imgEffect>
                      <a14:saturation sat="0"/>
                    </a14:imgEffect>
                  </a14:imgLayer>
                </a14:imgProps>
              </a:ext>
              <a:ext uri="{28A0092B-C50C-407E-A947-70E740481C1C}">
                <a14:useLocalDpi xmlns:a14="http://schemas.microsoft.com/office/drawing/2010/main" val="0"/>
              </a:ext>
            </a:extLst>
          </a:blip>
          <a:stretch>
            <a:fillRect/>
          </a:stretch>
        </p:blipFill>
        <p:spPr>
          <a:xfrm>
            <a:off x="2948289" y="5746637"/>
            <a:ext cx="1180783" cy="813428"/>
          </a:xfrm>
          <a:prstGeom prst="rect">
            <a:avLst/>
          </a:prstGeom>
        </p:spPr>
      </p:pic>
      <p:pic>
        <p:nvPicPr>
          <p:cNvPr id="35" name="Picture 34"/>
          <p:cNvPicPr>
            <a:picLocks noChangeAspect="1"/>
          </p:cNvPicPr>
          <p:nvPr userDrawn="1"/>
        </p:nvPicPr>
        <p:blipFill>
          <a:blip r:embed="rId56">
            <a:extLst>
              <a:ext uri="{BEBA8EAE-BF5A-486C-A8C5-ECC9F3942E4B}">
                <a14:imgProps xmlns:a14="http://schemas.microsoft.com/office/drawing/2010/main">
                  <a14:imgLayer r:embed="rId57">
                    <a14:imgEffect>
                      <a14:saturation sat="0"/>
                    </a14:imgEffect>
                  </a14:imgLayer>
                </a14:imgProps>
              </a:ext>
              <a:ext uri="{28A0092B-C50C-407E-A947-70E740481C1C}">
                <a14:useLocalDpi xmlns:a14="http://schemas.microsoft.com/office/drawing/2010/main" val="0"/>
              </a:ext>
            </a:extLst>
          </a:blip>
          <a:stretch>
            <a:fillRect/>
          </a:stretch>
        </p:blipFill>
        <p:spPr>
          <a:xfrm>
            <a:off x="4377872" y="5757981"/>
            <a:ext cx="1153632" cy="794724"/>
          </a:xfrm>
          <a:prstGeom prst="rect">
            <a:avLst/>
          </a:prstGeom>
        </p:spPr>
      </p:pic>
      <p:pic>
        <p:nvPicPr>
          <p:cNvPr id="36" name="Picture 35"/>
          <p:cNvPicPr>
            <a:picLocks noChangeAspect="1"/>
          </p:cNvPicPr>
          <p:nvPr userDrawn="1"/>
        </p:nvPicPr>
        <p:blipFill>
          <a:blip r:embed="rId58">
            <a:extLst>
              <a:ext uri="{BEBA8EAE-BF5A-486C-A8C5-ECC9F3942E4B}">
                <a14:imgProps xmlns:a14="http://schemas.microsoft.com/office/drawing/2010/main">
                  <a14:imgLayer r:embed="rId59">
                    <a14:imgEffect>
                      <a14:saturation sat="0"/>
                    </a14:imgEffect>
                  </a14:imgLayer>
                </a14:imgProps>
              </a:ext>
              <a:ext uri="{28A0092B-C50C-407E-A947-70E740481C1C}">
                <a14:useLocalDpi xmlns:a14="http://schemas.microsoft.com/office/drawing/2010/main" val="0"/>
              </a:ext>
            </a:extLst>
          </a:blip>
          <a:stretch>
            <a:fillRect/>
          </a:stretch>
        </p:blipFill>
        <p:spPr>
          <a:xfrm>
            <a:off x="5877901" y="5835350"/>
            <a:ext cx="940127" cy="647643"/>
          </a:xfrm>
          <a:prstGeom prst="rect">
            <a:avLst/>
          </a:prstGeom>
        </p:spPr>
      </p:pic>
      <p:pic>
        <p:nvPicPr>
          <p:cNvPr id="37" name="Picture 36"/>
          <p:cNvPicPr>
            <a:picLocks noChangeAspect="1"/>
          </p:cNvPicPr>
          <p:nvPr userDrawn="1"/>
        </p:nvPicPr>
        <p:blipFill>
          <a:blip r:embed="rId60">
            <a:extLst>
              <a:ext uri="{BEBA8EAE-BF5A-486C-A8C5-ECC9F3942E4B}">
                <a14:imgProps xmlns:a14="http://schemas.microsoft.com/office/drawing/2010/main">
                  <a14:imgLayer r:embed="rId61">
                    <a14:imgEffect>
                      <a14:saturation sat="0"/>
                    </a14:imgEffect>
                  </a14:imgLayer>
                </a14:imgProps>
              </a:ext>
              <a:ext uri="{28A0092B-C50C-407E-A947-70E740481C1C}">
                <a14:useLocalDpi xmlns:a14="http://schemas.microsoft.com/office/drawing/2010/main" val="0"/>
              </a:ext>
            </a:extLst>
          </a:blip>
          <a:stretch>
            <a:fillRect/>
          </a:stretch>
        </p:blipFill>
        <p:spPr>
          <a:xfrm>
            <a:off x="7095252" y="5713045"/>
            <a:ext cx="1134596" cy="918483"/>
          </a:xfrm>
          <a:prstGeom prst="rect">
            <a:avLst/>
          </a:prstGeom>
        </p:spPr>
      </p:pic>
      <p:pic>
        <p:nvPicPr>
          <p:cNvPr id="38" name="Picture 37"/>
          <p:cNvPicPr>
            <a:picLocks noChangeAspect="1"/>
          </p:cNvPicPr>
          <p:nvPr userDrawn="1"/>
        </p:nvPicPr>
        <p:blipFill>
          <a:blip r:embed="rId62">
            <a:extLst>
              <a:ext uri="{BEBA8EAE-BF5A-486C-A8C5-ECC9F3942E4B}">
                <a14:imgProps xmlns:a14="http://schemas.microsoft.com/office/drawing/2010/main">
                  <a14:imgLayer r:embed="rId63">
                    <a14:imgEffect>
                      <a14:saturation sat="0"/>
                    </a14:imgEffect>
                  </a14:imgLayer>
                </a14:imgProps>
              </a:ext>
              <a:ext uri="{28A0092B-C50C-407E-A947-70E740481C1C}">
                <a14:useLocalDpi xmlns:a14="http://schemas.microsoft.com/office/drawing/2010/main" val="0"/>
              </a:ext>
            </a:extLst>
          </a:blip>
          <a:stretch>
            <a:fillRect/>
          </a:stretch>
        </p:blipFill>
        <p:spPr>
          <a:xfrm>
            <a:off x="8199012" y="5633159"/>
            <a:ext cx="1286949" cy="1041815"/>
          </a:xfrm>
          <a:prstGeom prst="rect">
            <a:avLst/>
          </a:prstGeom>
        </p:spPr>
      </p:pic>
      <p:pic>
        <p:nvPicPr>
          <p:cNvPr id="39" name="Picture 38"/>
          <p:cNvPicPr>
            <a:picLocks noChangeAspect="1"/>
          </p:cNvPicPr>
          <p:nvPr userDrawn="1"/>
        </p:nvPicPr>
        <p:blipFill>
          <a:blip r:embed="rId64">
            <a:extLst>
              <a:ext uri="{BEBA8EAE-BF5A-486C-A8C5-ECC9F3942E4B}">
                <a14:imgProps xmlns:a14="http://schemas.microsoft.com/office/drawing/2010/main">
                  <a14:imgLayer r:embed="rId65">
                    <a14:imgEffect>
                      <a14:saturation sat="0"/>
                    </a14:imgEffect>
                  </a14:imgLayer>
                </a14:imgProps>
              </a:ext>
              <a:ext uri="{28A0092B-C50C-407E-A947-70E740481C1C}">
                <a14:useLocalDpi xmlns:a14="http://schemas.microsoft.com/office/drawing/2010/main" val="0"/>
              </a:ext>
            </a:extLst>
          </a:blip>
          <a:stretch>
            <a:fillRect/>
          </a:stretch>
        </p:blipFill>
        <p:spPr>
          <a:xfrm>
            <a:off x="9647416" y="5612515"/>
            <a:ext cx="1367018" cy="1106634"/>
          </a:xfrm>
          <a:prstGeom prst="rect">
            <a:avLst/>
          </a:prstGeom>
        </p:spPr>
      </p:pic>
      <p:pic>
        <p:nvPicPr>
          <p:cNvPr id="40" name="Picture 39"/>
          <p:cNvPicPr>
            <a:picLocks noChangeAspect="1"/>
          </p:cNvPicPr>
          <p:nvPr userDrawn="1"/>
        </p:nvPicPr>
        <p:blipFill>
          <a:blip r:embed="rId66">
            <a:extLst>
              <a:ext uri="{BEBA8EAE-BF5A-486C-A8C5-ECC9F3942E4B}">
                <a14:imgProps xmlns:a14="http://schemas.microsoft.com/office/drawing/2010/main">
                  <a14:imgLayer r:embed="rId67">
                    <a14:imgEffect>
                      <a14:saturation sat="0"/>
                    </a14:imgEffect>
                  </a14:imgLayer>
                </a14:imgProps>
              </a:ext>
              <a:ext uri="{28A0092B-C50C-407E-A947-70E740481C1C}">
                <a14:useLocalDpi xmlns:a14="http://schemas.microsoft.com/office/drawing/2010/main" val="0"/>
              </a:ext>
            </a:extLst>
          </a:blip>
          <a:stretch>
            <a:fillRect/>
          </a:stretch>
        </p:blipFill>
        <p:spPr>
          <a:xfrm>
            <a:off x="1002306" y="1098660"/>
            <a:ext cx="1256720" cy="865740"/>
          </a:xfrm>
          <a:prstGeom prst="rect">
            <a:avLst/>
          </a:prstGeom>
        </p:spPr>
      </p:pic>
      <p:pic>
        <p:nvPicPr>
          <p:cNvPr id="41" name="Picture 40"/>
          <p:cNvPicPr>
            <a:picLocks noChangeAspect="1"/>
          </p:cNvPicPr>
          <p:nvPr userDrawn="1"/>
        </p:nvPicPr>
        <p:blipFill>
          <a:blip r:embed="rId68">
            <a:extLst>
              <a:ext uri="{BEBA8EAE-BF5A-486C-A8C5-ECC9F3942E4B}">
                <a14:imgProps xmlns:a14="http://schemas.microsoft.com/office/drawing/2010/main">
                  <a14:imgLayer r:embed="rId69">
                    <a14:imgEffect>
                      <a14:saturation sat="0"/>
                    </a14:imgEffect>
                  </a14:imgLayer>
                </a14:imgProps>
              </a:ext>
              <a:ext uri="{28A0092B-C50C-407E-A947-70E740481C1C}">
                <a14:useLocalDpi xmlns:a14="http://schemas.microsoft.com/office/drawing/2010/main" val="0"/>
              </a:ext>
            </a:extLst>
          </a:blip>
          <a:stretch>
            <a:fillRect/>
          </a:stretch>
        </p:blipFill>
        <p:spPr>
          <a:xfrm>
            <a:off x="4173024" y="1033808"/>
            <a:ext cx="1262006" cy="1021624"/>
          </a:xfrm>
          <a:prstGeom prst="rect">
            <a:avLst/>
          </a:prstGeom>
        </p:spPr>
      </p:pic>
      <p:pic>
        <p:nvPicPr>
          <p:cNvPr id="3" name="Picture 2"/>
          <p:cNvPicPr>
            <a:picLocks noChangeAspect="1"/>
          </p:cNvPicPr>
          <p:nvPr userDrawn="1"/>
        </p:nvPicPr>
        <p:blipFill>
          <a:blip r:embed="rId70">
            <a:extLst>
              <a:ext uri="{BEBA8EAE-BF5A-486C-A8C5-ECC9F3942E4B}">
                <a14:imgProps xmlns:a14="http://schemas.microsoft.com/office/drawing/2010/main">
                  <a14:imgLayer r:embed="rId71">
                    <a14:imgEffect>
                      <a14:saturation sat="0"/>
                    </a14:imgEffect>
                  </a14:imgLayer>
                </a14:imgProps>
              </a:ext>
              <a:ext uri="{28A0092B-C50C-407E-A947-70E740481C1C}">
                <a14:useLocalDpi xmlns:a14="http://schemas.microsoft.com/office/drawing/2010/main" val="0"/>
              </a:ext>
            </a:extLst>
          </a:blip>
          <a:stretch>
            <a:fillRect/>
          </a:stretch>
        </p:blipFill>
        <p:spPr>
          <a:xfrm>
            <a:off x="2656453" y="3484690"/>
            <a:ext cx="1150601" cy="93143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3645" y="1181100"/>
            <a:ext cx="8624710" cy="48514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48806" y="1780601"/>
            <a:ext cx="9144000" cy="1007651"/>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48806" y="2967935"/>
            <a:ext cx="9144000" cy="352275"/>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p:txBody>
      </p:sp>
      <p:sp>
        <p:nvSpPr>
          <p:cNvPr id="9" name="Rectangle 8"/>
          <p:cNvSpPr/>
          <p:nvPr userDrawn="1"/>
        </p:nvSpPr>
        <p:spPr>
          <a:xfrm>
            <a:off x="1148807" y="4027795"/>
            <a:ext cx="796621" cy="89618"/>
          </a:xfrm>
          <a:prstGeom prst="rect">
            <a:avLst/>
          </a:prstGeom>
          <a:solidFill>
            <a:srgbClr val="EF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a:off x="1148806" y="5346915"/>
            <a:ext cx="3188129" cy="719273"/>
          </a:xfrm>
          <a:prstGeom prst="rect">
            <a:avLst/>
          </a:prstGeom>
        </p:spPr>
      </p:pic>
      <p:sp>
        <p:nvSpPr>
          <p:cNvPr id="4" name="TextBox 3"/>
          <p:cNvSpPr txBox="1"/>
          <p:nvPr userDrawn="1"/>
        </p:nvSpPr>
        <p:spPr>
          <a:xfrm>
            <a:off x="1148806" y="3460633"/>
            <a:ext cx="9144000" cy="386499"/>
          </a:xfrm>
          <a:prstGeom prst="rect">
            <a:avLst/>
          </a:prstGeom>
          <a:noFill/>
        </p:spPr>
        <p:txBody>
          <a:bodyPr wrap="square" rtlCol="0">
            <a:spAutoFit/>
          </a:bodyPr>
          <a:lstStyle/>
          <a:p>
            <a:endParaRPr lang="en-US"/>
          </a:p>
        </p:txBody>
      </p:sp>
      <p:sp>
        <p:nvSpPr>
          <p:cNvPr id="6" name="Text Placeholder 5"/>
          <p:cNvSpPr>
            <a:spLocks noGrp="1"/>
          </p:cNvSpPr>
          <p:nvPr>
            <p:ph type="body" sz="quarter" idx="10" hasCustomPrompt="1"/>
          </p:nvPr>
        </p:nvSpPr>
        <p:spPr>
          <a:xfrm>
            <a:off x="1149350" y="3497263"/>
            <a:ext cx="9144000" cy="282885"/>
          </a:xfrm>
        </p:spPr>
        <p:txBody>
          <a:bodyPr>
            <a:normAutofit/>
          </a:bodyPr>
          <a:lstStyle>
            <a:lvl1pPr marL="0" indent="0">
              <a:buNone/>
              <a:defRPr sz="1600" b="1">
                <a:solidFill>
                  <a:schemeClr val="bg1"/>
                </a:solidFill>
              </a:defRPr>
            </a:lvl1pPr>
          </a:lstStyle>
          <a:p>
            <a:pPr lvl="0"/>
            <a:r>
              <a:rPr lang="en-US"/>
              <a:t>January 24, 2020</a:t>
            </a:r>
            <a:endParaRPr lang="en-US" dirty="0"/>
          </a:p>
        </p:txBody>
      </p:sp>
    </p:spTree>
    <p:extLst>
      <p:ext uri="{BB962C8B-B14F-4D97-AF65-F5344CB8AC3E}">
        <p14:creationId xmlns:p14="http://schemas.microsoft.com/office/powerpoint/2010/main" val="1036921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0"/>
            <a:ext cx="12192000" cy="6866249"/>
          </a:xfrm>
          <a:prstGeom prst="rect">
            <a:avLst/>
          </a:prstGeom>
          <a:solidFill>
            <a:schemeClr val="tx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8806" y="1780601"/>
            <a:ext cx="9144000" cy="1007651"/>
          </a:xfrm>
        </p:spPr>
        <p:txBody>
          <a:bodyPr anchor="b"/>
          <a:lstStyle>
            <a:lvl1pPr algn="l">
              <a:defRPr sz="6000" b="1">
                <a:solidFill>
                  <a:schemeClr val="bg1"/>
                </a:solidFill>
              </a:defRPr>
            </a:lvl1pPr>
          </a:lstStyle>
          <a:p>
            <a:r>
              <a:rPr lang="en-US"/>
              <a:t>Click to edit Master title style</a:t>
            </a:r>
            <a:endParaRPr lang="en-US" dirty="0"/>
          </a:p>
        </p:txBody>
      </p:sp>
      <p:pic>
        <p:nvPicPr>
          <p:cNvPr id="10" name="Picture 9"/>
          <p:cNvPicPr>
            <a:picLocks noChangeAspect="1"/>
          </p:cNvPicPr>
          <p:nvPr userDrawn="1"/>
        </p:nvPicPr>
        <p:blipFill>
          <a:blip r:embed="rId3"/>
          <a:stretch>
            <a:fillRect/>
          </a:stretch>
        </p:blipFill>
        <p:spPr>
          <a:xfrm>
            <a:off x="1148806" y="5346915"/>
            <a:ext cx="3188129" cy="719273"/>
          </a:xfrm>
          <a:prstGeom prst="rect">
            <a:avLst/>
          </a:prstGeom>
        </p:spPr>
      </p:pic>
      <p:sp>
        <p:nvSpPr>
          <p:cNvPr id="7" name="Subtitle 2"/>
          <p:cNvSpPr>
            <a:spLocks noGrp="1"/>
          </p:cNvSpPr>
          <p:nvPr>
            <p:ph type="subTitle" idx="1" hasCustomPrompt="1"/>
          </p:nvPr>
        </p:nvSpPr>
        <p:spPr>
          <a:xfrm>
            <a:off x="1148806" y="2967935"/>
            <a:ext cx="9144000" cy="352275"/>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p:txBody>
      </p:sp>
      <p:sp>
        <p:nvSpPr>
          <p:cNvPr id="8" name="Rectangle 7"/>
          <p:cNvSpPr/>
          <p:nvPr userDrawn="1"/>
        </p:nvSpPr>
        <p:spPr>
          <a:xfrm>
            <a:off x="1148807" y="4027795"/>
            <a:ext cx="796621" cy="89618"/>
          </a:xfrm>
          <a:prstGeom prst="rect">
            <a:avLst/>
          </a:prstGeom>
          <a:solidFill>
            <a:srgbClr val="EF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p:cNvSpPr>
            <a:spLocks noGrp="1"/>
          </p:cNvSpPr>
          <p:nvPr>
            <p:ph type="body" sz="quarter" idx="10" hasCustomPrompt="1"/>
          </p:nvPr>
        </p:nvSpPr>
        <p:spPr>
          <a:xfrm>
            <a:off x="1149350" y="3497263"/>
            <a:ext cx="9144000" cy="282885"/>
          </a:xfrm>
        </p:spPr>
        <p:txBody>
          <a:bodyPr>
            <a:normAutofit/>
          </a:bodyPr>
          <a:lstStyle>
            <a:lvl1pPr marL="0" indent="0">
              <a:buNone/>
              <a:defRPr sz="1600" b="1">
                <a:solidFill>
                  <a:schemeClr val="bg1"/>
                </a:solidFill>
              </a:defRPr>
            </a:lvl1pPr>
          </a:lstStyle>
          <a:p>
            <a:pPr lvl="0"/>
            <a:r>
              <a:rPr lang="en-US"/>
              <a:t>January 24, 2020</a:t>
            </a:r>
            <a:endParaRPr lang="en-US" dirty="0"/>
          </a:p>
        </p:txBody>
      </p:sp>
    </p:spTree>
    <p:extLst>
      <p:ext uri="{BB962C8B-B14F-4D97-AF65-F5344CB8AC3E}">
        <p14:creationId xmlns:p14="http://schemas.microsoft.com/office/powerpoint/2010/main" val="348233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48806" y="1780601"/>
            <a:ext cx="9144000" cy="1007651"/>
          </a:xfrm>
        </p:spPr>
        <p:txBody>
          <a:bodyPr anchor="b"/>
          <a:lstStyle>
            <a:lvl1pPr algn="l">
              <a:defRPr sz="6000" b="1">
                <a:solidFill>
                  <a:schemeClr val="accent2"/>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stretch>
            <a:fillRect/>
          </a:stretch>
        </p:blipFill>
        <p:spPr>
          <a:xfrm>
            <a:off x="1148805" y="5347031"/>
            <a:ext cx="3188129" cy="719273"/>
          </a:xfrm>
          <a:prstGeom prst="rect">
            <a:avLst/>
          </a:prstGeom>
        </p:spPr>
      </p:pic>
      <p:sp>
        <p:nvSpPr>
          <p:cNvPr id="7" name="Subtitle 2"/>
          <p:cNvSpPr>
            <a:spLocks noGrp="1"/>
          </p:cNvSpPr>
          <p:nvPr>
            <p:ph type="subTitle" idx="1" hasCustomPrompt="1"/>
          </p:nvPr>
        </p:nvSpPr>
        <p:spPr>
          <a:xfrm>
            <a:off x="1148806" y="2967935"/>
            <a:ext cx="9144000" cy="352275"/>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p:txBody>
      </p:sp>
      <p:sp>
        <p:nvSpPr>
          <p:cNvPr id="10" name="Rectangle 9"/>
          <p:cNvSpPr/>
          <p:nvPr userDrawn="1"/>
        </p:nvSpPr>
        <p:spPr>
          <a:xfrm>
            <a:off x="1148807" y="4027795"/>
            <a:ext cx="796621" cy="89618"/>
          </a:xfrm>
          <a:prstGeom prst="rect">
            <a:avLst/>
          </a:prstGeom>
          <a:solidFill>
            <a:srgbClr val="EF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p:cNvSpPr>
            <a:spLocks noGrp="1"/>
          </p:cNvSpPr>
          <p:nvPr>
            <p:ph type="body" sz="quarter" idx="10" hasCustomPrompt="1"/>
          </p:nvPr>
        </p:nvSpPr>
        <p:spPr>
          <a:xfrm>
            <a:off x="1149350" y="3497263"/>
            <a:ext cx="9144000" cy="282885"/>
          </a:xfrm>
        </p:spPr>
        <p:txBody>
          <a:bodyPr>
            <a:normAutofit/>
          </a:bodyPr>
          <a:lstStyle>
            <a:lvl1pPr marL="0" indent="0">
              <a:buNone/>
              <a:defRPr sz="1600" b="1">
                <a:solidFill>
                  <a:schemeClr val="tx2"/>
                </a:solidFill>
              </a:defRPr>
            </a:lvl1pPr>
          </a:lstStyle>
          <a:p>
            <a:pPr lvl="0"/>
            <a:r>
              <a:rPr lang="en-US"/>
              <a:t>January 24, 2020</a:t>
            </a:r>
            <a:endParaRPr lang="en-US" dirty="0"/>
          </a:p>
        </p:txBody>
      </p:sp>
    </p:spTree>
    <p:extLst>
      <p:ext uri="{BB962C8B-B14F-4D97-AF65-F5344CB8AC3E}">
        <p14:creationId xmlns:p14="http://schemas.microsoft.com/office/powerpoint/2010/main" val="4275437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b="1"/>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167854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0"/>
            <a:ext cx="12192000" cy="6866249"/>
          </a:xfrm>
          <a:prstGeom prst="rect">
            <a:avLst/>
          </a:prstGeom>
          <a:solidFill>
            <a:schemeClr val="tx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8806" y="1780601"/>
            <a:ext cx="9144000" cy="1007651"/>
          </a:xfrm>
        </p:spPr>
        <p:txBody>
          <a:bodyPr anchor="b"/>
          <a:lstStyle>
            <a:lvl1pPr algn="l">
              <a:defRPr sz="6000" b="1">
                <a:solidFill>
                  <a:schemeClr val="bg1"/>
                </a:solidFill>
              </a:defRPr>
            </a:lvl1pPr>
          </a:lstStyle>
          <a:p>
            <a:r>
              <a:rPr lang="en-US" dirty="0"/>
              <a:t>Click </a:t>
            </a:r>
            <a:r>
              <a:rPr lang="en-US"/>
              <a:t>to edit</a:t>
            </a:r>
            <a:endParaRPr lang="en-US" dirty="0"/>
          </a:p>
        </p:txBody>
      </p:sp>
      <p:pic>
        <p:nvPicPr>
          <p:cNvPr id="10" name="Picture 9"/>
          <p:cNvPicPr>
            <a:picLocks noChangeAspect="1"/>
          </p:cNvPicPr>
          <p:nvPr userDrawn="1"/>
        </p:nvPicPr>
        <p:blipFill>
          <a:blip r:embed="rId3"/>
          <a:stretch>
            <a:fillRect/>
          </a:stretch>
        </p:blipFill>
        <p:spPr>
          <a:xfrm>
            <a:off x="1148806" y="5346915"/>
            <a:ext cx="3188129" cy="719273"/>
          </a:xfrm>
          <a:prstGeom prst="rect">
            <a:avLst/>
          </a:prstGeom>
        </p:spPr>
      </p:pic>
      <p:sp>
        <p:nvSpPr>
          <p:cNvPr id="7" name="Subtitle 2"/>
          <p:cNvSpPr>
            <a:spLocks noGrp="1"/>
          </p:cNvSpPr>
          <p:nvPr>
            <p:ph type="subTitle" idx="1" hasCustomPrompt="1"/>
          </p:nvPr>
        </p:nvSpPr>
        <p:spPr>
          <a:xfrm>
            <a:off x="1148806" y="2967935"/>
            <a:ext cx="9144000" cy="352275"/>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p:txBody>
      </p:sp>
      <p:sp>
        <p:nvSpPr>
          <p:cNvPr id="8" name="Rectangle 7"/>
          <p:cNvSpPr/>
          <p:nvPr userDrawn="1"/>
        </p:nvSpPr>
        <p:spPr>
          <a:xfrm>
            <a:off x="1148807" y="4027795"/>
            <a:ext cx="796621" cy="89618"/>
          </a:xfrm>
          <a:prstGeom prst="rect">
            <a:avLst/>
          </a:prstGeom>
          <a:solidFill>
            <a:srgbClr val="EF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p:cNvSpPr>
            <a:spLocks noGrp="1"/>
          </p:cNvSpPr>
          <p:nvPr>
            <p:ph type="body" sz="quarter" idx="10" hasCustomPrompt="1"/>
          </p:nvPr>
        </p:nvSpPr>
        <p:spPr>
          <a:xfrm>
            <a:off x="1149350" y="3497263"/>
            <a:ext cx="9144000" cy="282885"/>
          </a:xfrm>
        </p:spPr>
        <p:txBody>
          <a:bodyPr>
            <a:normAutofit/>
          </a:bodyPr>
          <a:lstStyle>
            <a:lvl1pPr marL="0" indent="0">
              <a:buNone/>
              <a:defRPr sz="1600" b="1">
                <a:solidFill>
                  <a:schemeClr val="bg1"/>
                </a:solidFill>
              </a:defRPr>
            </a:lvl1pPr>
          </a:lstStyle>
          <a:p>
            <a:pPr lvl="0"/>
            <a:r>
              <a:rPr lang="en-US"/>
              <a:t>January 24, 2020</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039531"/>
            <a:ext cx="10515600" cy="778938"/>
          </a:xfrm>
        </p:spPr>
        <p:txBody>
          <a:bodyPr anchor="b">
            <a:normAutofit/>
          </a:bodyPr>
          <a:lstStyle>
            <a:lvl1pPr algn="ctr">
              <a:defRPr sz="4400">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3"/>
          <a:stretch>
            <a:fillRect/>
          </a:stretch>
        </p:blipFill>
        <p:spPr>
          <a:xfrm>
            <a:off x="838200" y="6356156"/>
            <a:ext cx="1421504" cy="320705"/>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lvl1pPr>
              <a:defRPr>
                <a:solidFill>
                  <a:schemeClr val="bg1"/>
                </a:solidFill>
              </a:defRPr>
            </a:lvl1pPr>
          </a:lstStyle>
          <a:p>
            <a:fld id="{4B493A98-8BCB-7943-B94B-628E1D77F6E7}" type="slidenum">
              <a:rPr lang="en-US" smtClean="0"/>
              <a:pPr/>
              <a:t>‹#›</a:t>
            </a:fld>
            <a:endParaRPr lang="en-US"/>
          </a:p>
        </p:txBody>
      </p:sp>
    </p:spTree>
    <p:extLst>
      <p:ext uri="{BB962C8B-B14F-4D97-AF65-F5344CB8AC3E}">
        <p14:creationId xmlns:p14="http://schemas.microsoft.com/office/powerpoint/2010/main" val="356016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039531"/>
            <a:ext cx="10515600" cy="778938"/>
          </a:xfrm>
        </p:spPr>
        <p:txBody>
          <a:bodyPr anchor="b">
            <a:normAutofit/>
          </a:bodyPr>
          <a:lstStyle>
            <a:lvl1pPr algn="ctr">
              <a:defRPr sz="4400">
                <a:solidFill>
                  <a:schemeClr val="tx2"/>
                </a:solidFill>
              </a:defRPr>
            </a:lvl1pPr>
          </a:lstStyle>
          <a:p>
            <a:r>
              <a:rPr lang="en-US"/>
              <a:t>Click to edit Master title style</a:t>
            </a:r>
          </a:p>
        </p:txBody>
      </p:sp>
      <p:pic>
        <p:nvPicPr>
          <p:cNvPr id="4" name="Picture 3"/>
          <p:cNvPicPr>
            <a:picLocks noChangeAspect="1"/>
          </p:cNvPicPr>
          <p:nvPr userDrawn="1"/>
        </p:nvPicPr>
        <p:blipFill>
          <a:blip r:embed="rId3"/>
          <a:stretch>
            <a:fillRect/>
          </a:stretch>
        </p:blipFill>
        <p:spPr>
          <a:xfrm>
            <a:off x="838200" y="6350395"/>
            <a:ext cx="1421504" cy="320705"/>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395685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977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977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3766768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73396"/>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12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6367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812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6367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4155577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1557616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w/o 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3270354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2012590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997901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389432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Members">
    <p:spTree>
      <p:nvGrpSpPr>
        <p:cNvPr id="1" name=""/>
        <p:cNvGrpSpPr/>
        <p:nvPr/>
      </p:nvGrpSpPr>
      <p:grpSpPr>
        <a:xfrm>
          <a:off x="0" y="0"/>
          <a:ext cx="0" cy="0"/>
          <a:chOff x="0" y="0"/>
          <a:chExt cx="0" cy="0"/>
        </a:xfrm>
      </p:grpSpPr>
      <p:sp>
        <p:nvSpPr>
          <p:cNvPr id="2" name="Rectangle 1"/>
          <p:cNvSpPr/>
          <p:nvPr userDrawn="1"/>
        </p:nvSpPr>
        <p:spPr>
          <a:xfrm>
            <a:off x="15026" y="256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hasCustomPrompt="1"/>
          </p:nvPr>
        </p:nvSpPr>
        <p:spPr>
          <a:xfrm>
            <a:off x="838200" y="365125"/>
            <a:ext cx="10515600" cy="617313"/>
          </a:xfrm>
          <a:prstGeom prst="rect">
            <a:avLst/>
          </a:prstGeom>
        </p:spPr>
        <p:txBody>
          <a:bodyPr vert="horz" lIns="91440" tIns="45720" rIns="91440" bIns="45720" rtlCol="0" anchor="ctr">
            <a:normAutofit/>
          </a:bodyPr>
          <a:lstStyle>
            <a:lvl1pPr algn="ctr">
              <a:defRPr baseline="0"/>
            </a:lvl1pPr>
          </a:lstStyle>
          <a:p>
            <a:r>
              <a:rPr lang="en-US" dirty="0"/>
              <a:t>Our Members</a:t>
            </a:r>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4B493A98-8BCB-7943-B94B-628E1D77F6E7}" type="slidenum">
              <a:rPr lang="en-US" smtClean="0"/>
              <a:pPr/>
              <a:t>‹#›</a:t>
            </a:fld>
            <a:endParaRPr lang="en-US"/>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65430" y="1158950"/>
            <a:ext cx="1053814" cy="725960"/>
          </a:xfrm>
          <a:prstGeom prst="rect">
            <a:avLst/>
          </a:prstGeom>
        </p:spPr>
      </p:pic>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653790" y="1182806"/>
            <a:ext cx="1072080" cy="738544"/>
          </a:xfrm>
          <a:prstGeom prst="rect">
            <a:avLst/>
          </a:prstGeom>
        </p:spPr>
      </p:pic>
      <p:pic>
        <p:nvPicPr>
          <p:cNvPr id="10" name="Picture 9"/>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7145249" y="1141126"/>
            <a:ext cx="1166544" cy="803619"/>
          </a:xfrm>
          <a:prstGeom prst="rect">
            <a:avLst/>
          </a:prstGeom>
        </p:spPr>
      </p:pic>
      <p:pic>
        <p:nvPicPr>
          <p:cNvPr id="11" name="Picture 10"/>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8761994" y="1243173"/>
            <a:ext cx="972075" cy="648050"/>
          </a:xfrm>
          <a:prstGeom prst="rect">
            <a:avLst/>
          </a:prstGeom>
        </p:spPr>
      </p:pic>
      <p:pic>
        <p:nvPicPr>
          <p:cNvPr id="12" name="Picture 11"/>
          <p:cNvPicPr>
            <a:picLocks noChangeAspect="1"/>
          </p:cNvPicPr>
          <p:nvPr userDrawn="1"/>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115336" y="1141126"/>
            <a:ext cx="1146144" cy="789566"/>
          </a:xfrm>
          <a:prstGeom prst="rect">
            <a:avLst/>
          </a:prstGeom>
        </p:spPr>
      </p:pic>
      <p:pic>
        <p:nvPicPr>
          <p:cNvPr id="13" name="Picture 12"/>
          <p:cNvPicPr>
            <a:picLocks noChangeAspect="1"/>
          </p:cNvPicPr>
          <p:nvPr userDrawn="1"/>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856078" y="2024610"/>
            <a:ext cx="1549175" cy="1254094"/>
          </a:xfrm>
          <a:prstGeom prst="rect">
            <a:avLst/>
          </a:prstGeom>
        </p:spPr>
      </p:pic>
      <p:pic>
        <p:nvPicPr>
          <p:cNvPr id="14" name="Picture 13"/>
          <p:cNvPicPr>
            <a:picLocks noChangeAspect="1"/>
          </p:cNvPicPr>
          <p:nvPr userDrawn="1"/>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2497719" y="2208604"/>
            <a:ext cx="1132435" cy="780122"/>
          </a:xfrm>
          <a:prstGeom prst="rect">
            <a:avLst/>
          </a:prstGeom>
        </p:spPr>
      </p:pic>
      <p:pic>
        <p:nvPicPr>
          <p:cNvPr id="15" name="Picture 14"/>
          <p:cNvPicPr>
            <a:picLocks noChangeAspect="1"/>
          </p:cNvPicPr>
          <p:nvPr userDrawn="1"/>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3983804" y="2136898"/>
            <a:ext cx="1140835" cy="923533"/>
          </a:xfrm>
          <a:prstGeom prst="rect">
            <a:avLst/>
          </a:prstGeom>
        </p:spPr>
      </p:pic>
      <p:pic>
        <p:nvPicPr>
          <p:cNvPr id="16" name="Picture 15"/>
          <p:cNvPicPr>
            <a:picLocks noChangeAspect="1"/>
          </p:cNvPicPr>
          <p:nvPr userDrawn="1"/>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a:off x="5559276" y="2304191"/>
            <a:ext cx="1141750" cy="612739"/>
          </a:xfrm>
          <a:prstGeom prst="rect">
            <a:avLst/>
          </a:prstGeom>
        </p:spPr>
      </p:pic>
      <p:pic>
        <p:nvPicPr>
          <p:cNvPr id="17" name="Picture 16"/>
          <p:cNvPicPr>
            <a:picLocks noChangeAspect="1"/>
          </p:cNvPicPr>
          <p:nvPr userDrawn="1"/>
        </p:nvPicPr>
        <p:blipFill>
          <a:blip r:embed="rId20">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7024999" y="2256492"/>
            <a:ext cx="1018179" cy="701412"/>
          </a:xfrm>
          <a:prstGeom prst="rect">
            <a:avLst/>
          </a:prstGeom>
        </p:spPr>
      </p:pic>
      <p:pic>
        <p:nvPicPr>
          <p:cNvPr id="18" name="Picture 17"/>
          <p:cNvPicPr>
            <a:picLocks noChangeAspect="1"/>
          </p:cNvPicPr>
          <p:nvPr userDrawn="1"/>
        </p:nvPicPr>
        <p:blipFill>
          <a:blip r:embed="rId22">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val="0"/>
              </a:ext>
            </a:extLst>
          </a:blip>
          <a:stretch>
            <a:fillRect/>
          </a:stretch>
        </p:blipFill>
        <p:spPr>
          <a:xfrm>
            <a:off x="8543273" y="2256392"/>
            <a:ext cx="1063064" cy="732333"/>
          </a:xfrm>
          <a:prstGeom prst="rect">
            <a:avLst/>
          </a:prstGeom>
        </p:spPr>
      </p:pic>
      <p:pic>
        <p:nvPicPr>
          <p:cNvPr id="19" name="Picture 18"/>
          <p:cNvPicPr>
            <a:picLocks noChangeAspect="1"/>
          </p:cNvPicPr>
          <p:nvPr userDrawn="1"/>
        </p:nvPicPr>
        <p:blipFill>
          <a:blip r:embed="rId24">
            <a:extLst>
              <a:ext uri="{BEBA8EAE-BF5A-486C-A8C5-ECC9F3942E4B}">
                <a14:imgProps xmlns:a14="http://schemas.microsoft.com/office/drawing/2010/main">
                  <a14:imgLayer r:embed="rId25">
                    <a14:imgEffect>
                      <a14:saturation sat="0"/>
                    </a14:imgEffect>
                  </a14:imgLayer>
                </a14:imgProps>
              </a:ext>
              <a:ext uri="{28A0092B-C50C-407E-A947-70E740481C1C}">
                <a14:useLocalDpi xmlns:a14="http://schemas.microsoft.com/office/drawing/2010/main" val="0"/>
              </a:ext>
            </a:extLst>
          </a:blip>
          <a:stretch>
            <a:fillRect/>
          </a:stretch>
        </p:blipFill>
        <p:spPr>
          <a:xfrm>
            <a:off x="10025014" y="2222115"/>
            <a:ext cx="1097910" cy="756338"/>
          </a:xfrm>
          <a:prstGeom prst="rect">
            <a:avLst/>
          </a:prstGeom>
        </p:spPr>
      </p:pic>
      <p:pic>
        <p:nvPicPr>
          <p:cNvPr id="20" name="Picture 19"/>
          <p:cNvPicPr>
            <a:picLocks noChangeAspect="1"/>
          </p:cNvPicPr>
          <p:nvPr userDrawn="1"/>
        </p:nvPicPr>
        <p:blipFill>
          <a:blip r:embed="rId26">
            <a:extLst>
              <a:ext uri="{BEBA8EAE-BF5A-486C-A8C5-ECC9F3942E4B}">
                <a14:imgProps xmlns:a14="http://schemas.microsoft.com/office/drawing/2010/main">
                  <a14:imgLayer r:embed="rId27">
                    <a14:imgEffect>
                      <a14:saturation sat="0"/>
                    </a14:imgEffect>
                  </a14:imgLayer>
                </a14:imgProps>
              </a:ext>
              <a:ext uri="{28A0092B-C50C-407E-A947-70E740481C1C}">
                <a14:useLocalDpi xmlns:a14="http://schemas.microsoft.com/office/drawing/2010/main" val="0"/>
              </a:ext>
            </a:extLst>
          </a:blip>
          <a:stretch>
            <a:fillRect/>
          </a:stretch>
        </p:blipFill>
        <p:spPr>
          <a:xfrm>
            <a:off x="1150668" y="3431567"/>
            <a:ext cx="1244186" cy="1006869"/>
          </a:xfrm>
          <a:prstGeom prst="rect">
            <a:avLst/>
          </a:prstGeom>
        </p:spPr>
      </p:pic>
      <p:pic>
        <p:nvPicPr>
          <p:cNvPr id="21" name="Picture 20"/>
          <p:cNvPicPr>
            <a:picLocks noChangeAspect="1"/>
          </p:cNvPicPr>
          <p:nvPr userDrawn="1"/>
        </p:nvPicPr>
        <p:blipFill>
          <a:blip r:embed="rId28">
            <a:extLst>
              <a:ext uri="{BEBA8EAE-BF5A-486C-A8C5-ECC9F3942E4B}">
                <a14:imgProps xmlns:a14="http://schemas.microsoft.com/office/drawing/2010/main">
                  <a14:imgLayer r:embed="rId29">
                    <a14:imgEffect>
                      <a14:saturation sat="0"/>
                    </a14:imgEffect>
                  </a14:imgLayer>
                </a14:imgProps>
              </a:ext>
              <a:ext uri="{28A0092B-C50C-407E-A947-70E740481C1C}">
                <a14:useLocalDpi xmlns:a14="http://schemas.microsoft.com/office/drawing/2010/main" val="0"/>
              </a:ext>
            </a:extLst>
          </a:blip>
          <a:stretch>
            <a:fillRect/>
          </a:stretch>
        </p:blipFill>
        <p:spPr>
          <a:xfrm>
            <a:off x="4081820" y="3592828"/>
            <a:ext cx="903699" cy="622548"/>
          </a:xfrm>
          <a:prstGeom prst="rect">
            <a:avLst/>
          </a:prstGeom>
        </p:spPr>
      </p:pic>
      <p:pic>
        <p:nvPicPr>
          <p:cNvPr id="22" name="Picture 21"/>
          <p:cNvPicPr>
            <a:picLocks noChangeAspect="1"/>
          </p:cNvPicPr>
          <p:nvPr userDrawn="1"/>
        </p:nvPicPr>
        <p:blipFill>
          <a:blip r:embed="rId30">
            <a:extLst>
              <a:ext uri="{BEBA8EAE-BF5A-486C-A8C5-ECC9F3942E4B}">
                <a14:imgProps xmlns:a14="http://schemas.microsoft.com/office/drawing/2010/main">
                  <a14:imgLayer r:embed="rId31">
                    <a14:imgEffect>
                      <a14:saturation sat="0"/>
                    </a14:imgEffect>
                  </a14:imgLayer>
                </a14:imgProps>
              </a:ext>
              <a:ext uri="{28A0092B-C50C-407E-A947-70E740481C1C}">
                <a14:useLocalDpi xmlns:a14="http://schemas.microsoft.com/office/drawing/2010/main" val="0"/>
              </a:ext>
            </a:extLst>
          </a:blip>
          <a:stretch>
            <a:fillRect/>
          </a:stretch>
        </p:blipFill>
        <p:spPr>
          <a:xfrm>
            <a:off x="5435013" y="3521450"/>
            <a:ext cx="1140835" cy="785909"/>
          </a:xfrm>
          <a:prstGeom prst="rect">
            <a:avLst/>
          </a:prstGeom>
        </p:spPr>
      </p:pic>
      <p:pic>
        <p:nvPicPr>
          <p:cNvPr id="23" name="Picture 22"/>
          <p:cNvPicPr>
            <a:picLocks noChangeAspect="1"/>
          </p:cNvPicPr>
          <p:nvPr userDrawn="1"/>
        </p:nvPicPr>
        <p:blipFill>
          <a:blip r:embed="rId32">
            <a:extLst>
              <a:ext uri="{BEBA8EAE-BF5A-486C-A8C5-ECC9F3942E4B}">
                <a14:imgProps xmlns:a14="http://schemas.microsoft.com/office/drawing/2010/main">
                  <a14:imgLayer r:embed="rId33">
                    <a14:imgEffect>
                      <a14:saturation sat="0"/>
                    </a14:imgEffect>
                  </a14:imgLayer>
                </a14:imgProps>
              </a:ext>
              <a:ext uri="{28A0092B-C50C-407E-A947-70E740481C1C}">
                <a14:useLocalDpi xmlns:a14="http://schemas.microsoft.com/office/drawing/2010/main" val="0"/>
              </a:ext>
            </a:extLst>
          </a:blip>
          <a:stretch>
            <a:fillRect/>
          </a:stretch>
        </p:blipFill>
        <p:spPr>
          <a:xfrm>
            <a:off x="7043852" y="3523021"/>
            <a:ext cx="1118658" cy="770631"/>
          </a:xfrm>
          <a:prstGeom prst="rect">
            <a:avLst/>
          </a:prstGeom>
        </p:spPr>
      </p:pic>
      <p:pic>
        <p:nvPicPr>
          <p:cNvPr id="24" name="Picture 23"/>
          <p:cNvPicPr>
            <a:picLocks noChangeAspect="1"/>
          </p:cNvPicPr>
          <p:nvPr userDrawn="1"/>
        </p:nvPicPr>
        <p:blipFill>
          <a:blip r:embed="rId34">
            <a:extLst>
              <a:ext uri="{BEBA8EAE-BF5A-486C-A8C5-ECC9F3942E4B}">
                <a14:imgProps xmlns:a14="http://schemas.microsoft.com/office/drawing/2010/main">
                  <a14:imgLayer r:embed="rId35">
                    <a14:imgEffect>
                      <a14:saturation sat="0"/>
                    </a14:imgEffect>
                  </a14:imgLayer>
                </a14:imgProps>
              </a:ext>
              <a:ext uri="{28A0092B-C50C-407E-A947-70E740481C1C}">
                <a14:useLocalDpi xmlns:a14="http://schemas.microsoft.com/office/drawing/2010/main" val="0"/>
              </a:ext>
            </a:extLst>
          </a:blip>
          <a:stretch>
            <a:fillRect/>
          </a:stretch>
        </p:blipFill>
        <p:spPr>
          <a:xfrm>
            <a:off x="8172783" y="3294680"/>
            <a:ext cx="1581968" cy="1280641"/>
          </a:xfrm>
          <a:prstGeom prst="rect">
            <a:avLst/>
          </a:prstGeom>
        </p:spPr>
      </p:pic>
      <p:pic>
        <p:nvPicPr>
          <p:cNvPr id="25" name="Picture 24"/>
          <p:cNvPicPr>
            <a:picLocks noChangeAspect="1"/>
          </p:cNvPicPr>
          <p:nvPr userDrawn="1"/>
        </p:nvPicPr>
        <p:blipFill>
          <a:blip r:embed="rId36">
            <a:extLst>
              <a:ext uri="{BEBA8EAE-BF5A-486C-A8C5-ECC9F3942E4B}">
                <a14:imgProps xmlns:a14="http://schemas.microsoft.com/office/drawing/2010/main">
                  <a14:imgLayer r:embed="rId37">
                    <a14:imgEffect>
                      <a14:saturation sat="0"/>
                    </a14:imgEffect>
                  </a14:imgLayer>
                </a14:imgProps>
              </a:ext>
              <a:ext uri="{28A0092B-C50C-407E-A947-70E740481C1C}">
                <a14:useLocalDpi xmlns:a14="http://schemas.microsoft.com/office/drawing/2010/main" val="0"/>
              </a:ext>
            </a:extLst>
          </a:blip>
          <a:stretch>
            <a:fillRect/>
          </a:stretch>
        </p:blipFill>
        <p:spPr>
          <a:xfrm>
            <a:off x="9838658" y="3595951"/>
            <a:ext cx="1029075" cy="708919"/>
          </a:xfrm>
          <a:prstGeom prst="rect">
            <a:avLst/>
          </a:prstGeom>
        </p:spPr>
      </p:pic>
      <p:pic>
        <p:nvPicPr>
          <p:cNvPr id="26" name="Picture 25"/>
          <p:cNvPicPr>
            <a:picLocks noChangeAspect="1"/>
          </p:cNvPicPr>
          <p:nvPr userDrawn="1"/>
        </p:nvPicPr>
        <p:blipFill>
          <a:blip r:embed="rId38">
            <a:extLst>
              <a:ext uri="{BEBA8EAE-BF5A-486C-A8C5-ECC9F3942E4B}">
                <a14:imgProps xmlns:a14="http://schemas.microsoft.com/office/drawing/2010/main">
                  <a14:imgLayer r:embed="rId39">
                    <a14:imgEffect>
                      <a14:saturation sat="0"/>
                    </a14:imgEffect>
                  </a14:imgLayer>
                </a14:imgProps>
              </a:ext>
              <a:ext uri="{28A0092B-C50C-407E-A947-70E740481C1C}">
                <a14:useLocalDpi xmlns:a14="http://schemas.microsoft.com/office/drawing/2010/main" val="0"/>
              </a:ext>
            </a:extLst>
          </a:blip>
          <a:stretch>
            <a:fillRect/>
          </a:stretch>
        </p:blipFill>
        <p:spPr>
          <a:xfrm>
            <a:off x="945188" y="4582044"/>
            <a:ext cx="1322476" cy="1069357"/>
          </a:xfrm>
          <a:prstGeom prst="rect">
            <a:avLst/>
          </a:prstGeom>
        </p:spPr>
      </p:pic>
      <p:pic>
        <p:nvPicPr>
          <p:cNvPr id="27" name="Picture 26"/>
          <p:cNvPicPr>
            <a:picLocks noChangeAspect="1"/>
          </p:cNvPicPr>
          <p:nvPr userDrawn="1"/>
        </p:nvPicPr>
        <p:blipFill>
          <a:blip r:embed="rId40">
            <a:extLst>
              <a:ext uri="{BEBA8EAE-BF5A-486C-A8C5-ECC9F3942E4B}">
                <a14:imgProps xmlns:a14="http://schemas.microsoft.com/office/drawing/2010/main">
                  <a14:imgLayer r:embed="rId41">
                    <a14:imgEffect>
                      <a14:saturation sat="0"/>
                    </a14:imgEffect>
                  </a14:imgLayer>
                </a14:imgProps>
              </a:ext>
              <a:ext uri="{28A0092B-C50C-407E-A947-70E740481C1C}">
                <a14:useLocalDpi xmlns:a14="http://schemas.microsoft.com/office/drawing/2010/main" val="0"/>
              </a:ext>
            </a:extLst>
          </a:blip>
          <a:stretch>
            <a:fillRect/>
          </a:stretch>
        </p:blipFill>
        <p:spPr>
          <a:xfrm>
            <a:off x="2309849" y="4472995"/>
            <a:ext cx="1502596" cy="1216387"/>
          </a:xfrm>
          <a:prstGeom prst="rect">
            <a:avLst/>
          </a:prstGeom>
        </p:spPr>
      </p:pic>
      <p:pic>
        <p:nvPicPr>
          <p:cNvPr id="28" name="Picture 27"/>
          <p:cNvPicPr>
            <a:picLocks noChangeAspect="1"/>
          </p:cNvPicPr>
          <p:nvPr userDrawn="1"/>
        </p:nvPicPr>
        <p:blipFill>
          <a:blip r:embed="rId42">
            <a:extLst>
              <a:ext uri="{BEBA8EAE-BF5A-486C-A8C5-ECC9F3942E4B}">
                <a14:imgProps xmlns:a14="http://schemas.microsoft.com/office/drawing/2010/main">
                  <a14:imgLayer r:embed="rId43">
                    <a14:imgEffect>
                      <a14:saturation sat="0"/>
                    </a14:imgEffect>
                  </a14:imgLayer>
                </a14:imgProps>
              </a:ext>
              <a:ext uri="{28A0092B-C50C-407E-A947-70E740481C1C}">
                <a14:useLocalDpi xmlns:a14="http://schemas.microsoft.com/office/drawing/2010/main" val="0"/>
              </a:ext>
            </a:extLst>
          </a:blip>
          <a:stretch>
            <a:fillRect/>
          </a:stretch>
        </p:blipFill>
        <p:spPr>
          <a:xfrm>
            <a:off x="3814537" y="4640470"/>
            <a:ext cx="1111673" cy="765819"/>
          </a:xfrm>
          <a:prstGeom prst="rect">
            <a:avLst/>
          </a:prstGeom>
        </p:spPr>
      </p:pic>
      <p:pic>
        <p:nvPicPr>
          <p:cNvPr id="29" name="Picture 28"/>
          <p:cNvPicPr>
            <a:picLocks noChangeAspect="1"/>
          </p:cNvPicPr>
          <p:nvPr userDrawn="1"/>
        </p:nvPicPr>
        <p:blipFill>
          <a:blip r:embed="rId44">
            <a:extLst>
              <a:ext uri="{BEBA8EAE-BF5A-486C-A8C5-ECC9F3942E4B}">
                <a14:imgProps xmlns:a14="http://schemas.microsoft.com/office/drawing/2010/main">
                  <a14:imgLayer r:embed="rId45">
                    <a14:imgEffect>
                      <a14:saturation sat="0"/>
                    </a14:imgEffect>
                  </a14:imgLayer>
                </a14:imgProps>
              </a:ext>
              <a:ext uri="{28A0092B-C50C-407E-A947-70E740481C1C}">
                <a14:useLocalDpi xmlns:a14="http://schemas.microsoft.com/office/drawing/2010/main" val="0"/>
              </a:ext>
            </a:extLst>
          </a:blip>
          <a:stretch>
            <a:fillRect/>
          </a:stretch>
        </p:blipFill>
        <p:spPr>
          <a:xfrm>
            <a:off x="5226382" y="4575376"/>
            <a:ext cx="1232899" cy="849330"/>
          </a:xfrm>
          <a:prstGeom prst="rect">
            <a:avLst/>
          </a:prstGeom>
        </p:spPr>
      </p:pic>
      <p:pic>
        <p:nvPicPr>
          <p:cNvPr id="30" name="Picture 29"/>
          <p:cNvPicPr>
            <a:picLocks noChangeAspect="1"/>
          </p:cNvPicPr>
          <p:nvPr userDrawn="1"/>
        </p:nvPicPr>
        <p:blipFill>
          <a:blip r:embed="rId46">
            <a:extLst>
              <a:ext uri="{BEBA8EAE-BF5A-486C-A8C5-ECC9F3942E4B}">
                <a14:imgProps xmlns:a14="http://schemas.microsoft.com/office/drawing/2010/main">
                  <a14:imgLayer r:embed="rId47">
                    <a14:imgEffect>
                      <a14:saturation sat="0"/>
                    </a14:imgEffect>
                  </a14:imgLayer>
                </a14:imgProps>
              </a:ext>
              <a:ext uri="{28A0092B-C50C-407E-A947-70E740481C1C}">
                <a14:useLocalDpi xmlns:a14="http://schemas.microsoft.com/office/drawing/2010/main" val="0"/>
              </a:ext>
            </a:extLst>
          </a:blip>
          <a:stretch>
            <a:fillRect/>
          </a:stretch>
        </p:blipFill>
        <p:spPr>
          <a:xfrm>
            <a:off x="6780002" y="4640470"/>
            <a:ext cx="1111672" cy="765819"/>
          </a:xfrm>
          <a:prstGeom prst="rect">
            <a:avLst/>
          </a:prstGeom>
        </p:spPr>
      </p:pic>
      <p:pic>
        <p:nvPicPr>
          <p:cNvPr id="31" name="Picture 30"/>
          <p:cNvPicPr>
            <a:picLocks noChangeAspect="1"/>
          </p:cNvPicPr>
          <p:nvPr userDrawn="1"/>
        </p:nvPicPr>
        <p:blipFill>
          <a:blip r:embed="rId48">
            <a:extLst>
              <a:ext uri="{BEBA8EAE-BF5A-486C-A8C5-ECC9F3942E4B}">
                <a14:imgProps xmlns:a14="http://schemas.microsoft.com/office/drawing/2010/main">
                  <a14:imgLayer r:embed="rId49">
                    <a14:imgEffect>
                      <a14:saturation sat="0"/>
                    </a14:imgEffect>
                  </a14:imgLayer>
                </a14:imgProps>
              </a:ext>
              <a:ext uri="{28A0092B-C50C-407E-A947-70E740481C1C}">
                <a14:useLocalDpi xmlns:a14="http://schemas.microsoft.com/office/drawing/2010/main" val="0"/>
              </a:ext>
            </a:extLst>
          </a:blip>
          <a:stretch>
            <a:fillRect/>
          </a:stretch>
        </p:blipFill>
        <p:spPr>
          <a:xfrm>
            <a:off x="8407406" y="4523952"/>
            <a:ext cx="1240010" cy="1003280"/>
          </a:xfrm>
          <a:prstGeom prst="rect">
            <a:avLst/>
          </a:prstGeom>
        </p:spPr>
      </p:pic>
      <p:pic>
        <p:nvPicPr>
          <p:cNvPr id="32" name="Picture 31"/>
          <p:cNvPicPr>
            <a:picLocks noChangeAspect="1"/>
          </p:cNvPicPr>
          <p:nvPr userDrawn="1"/>
        </p:nvPicPr>
        <p:blipFill>
          <a:blip r:embed="rId50">
            <a:extLst>
              <a:ext uri="{BEBA8EAE-BF5A-486C-A8C5-ECC9F3942E4B}">
                <a14:imgProps xmlns:a14="http://schemas.microsoft.com/office/drawing/2010/main">
                  <a14:imgLayer r:embed="rId51">
                    <a14:imgEffect>
                      <a14:saturation sat="0"/>
                    </a14:imgEffect>
                  </a14:imgLayer>
                </a14:imgProps>
              </a:ext>
              <a:ext uri="{28A0092B-C50C-407E-A947-70E740481C1C}">
                <a14:useLocalDpi xmlns:a14="http://schemas.microsoft.com/office/drawing/2010/main" val="0"/>
              </a:ext>
            </a:extLst>
          </a:blip>
          <a:stretch>
            <a:fillRect/>
          </a:stretch>
        </p:blipFill>
        <p:spPr>
          <a:xfrm>
            <a:off x="10053081" y="4668286"/>
            <a:ext cx="1068202" cy="735872"/>
          </a:xfrm>
          <a:prstGeom prst="rect">
            <a:avLst/>
          </a:prstGeom>
        </p:spPr>
      </p:pic>
      <p:pic>
        <p:nvPicPr>
          <p:cNvPr id="33" name="Picture 32"/>
          <p:cNvPicPr>
            <a:picLocks noChangeAspect="1"/>
          </p:cNvPicPr>
          <p:nvPr userDrawn="1"/>
        </p:nvPicPr>
        <p:blipFill>
          <a:blip r:embed="rId52">
            <a:extLst>
              <a:ext uri="{BEBA8EAE-BF5A-486C-A8C5-ECC9F3942E4B}">
                <a14:imgProps xmlns:a14="http://schemas.microsoft.com/office/drawing/2010/main">
                  <a14:imgLayer r:embed="rId53">
                    <a14:imgEffect>
                      <a14:saturation sat="0"/>
                    </a14:imgEffect>
                  </a14:imgLayer>
                </a14:imgProps>
              </a:ext>
              <a:ext uri="{28A0092B-C50C-407E-A947-70E740481C1C}">
                <a14:useLocalDpi xmlns:a14="http://schemas.microsoft.com/office/drawing/2010/main" val="0"/>
              </a:ext>
            </a:extLst>
          </a:blip>
          <a:stretch>
            <a:fillRect/>
          </a:stretch>
        </p:blipFill>
        <p:spPr>
          <a:xfrm>
            <a:off x="1245467" y="5710944"/>
            <a:ext cx="1268265" cy="873694"/>
          </a:xfrm>
          <a:prstGeom prst="rect">
            <a:avLst/>
          </a:prstGeom>
        </p:spPr>
      </p:pic>
      <p:pic>
        <p:nvPicPr>
          <p:cNvPr id="34" name="Picture 33"/>
          <p:cNvPicPr>
            <a:picLocks noChangeAspect="1"/>
          </p:cNvPicPr>
          <p:nvPr userDrawn="1"/>
        </p:nvPicPr>
        <p:blipFill>
          <a:blip r:embed="rId54">
            <a:extLst>
              <a:ext uri="{BEBA8EAE-BF5A-486C-A8C5-ECC9F3942E4B}">
                <a14:imgProps xmlns:a14="http://schemas.microsoft.com/office/drawing/2010/main">
                  <a14:imgLayer r:embed="rId55">
                    <a14:imgEffect>
                      <a14:saturation sat="0"/>
                    </a14:imgEffect>
                  </a14:imgLayer>
                </a14:imgProps>
              </a:ext>
              <a:ext uri="{28A0092B-C50C-407E-A947-70E740481C1C}">
                <a14:useLocalDpi xmlns:a14="http://schemas.microsoft.com/office/drawing/2010/main" val="0"/>
              </a:ext>
            </a:extLst>
          </a:blip>
          <a:stretch>
            <a:fillRect/>
          </a:stretch>
        </p:blipFill>
        <p:spPr>
          <a:xfrm>
            <a:off x="2948289" y="5746637"/>
            <a:ext cx="1180783" cy="813428"/>
          </a:xfrm>
          <a:prstGeom prst="rect">
            <a:avLst/>
          </a:prstGeom>
        </p:spPr>
      </p:pic>
      <p:pic>
        <p:nvPicPr>
          <p:cNvPr id="35" name="Picture 34"/>
          <p:cNvPicPr>
            <a:picLocks noChangeAspect="1"/>
          </p:cNvPicPr>
          <p:nvPr userDrawn="1"/>
        </p:nvPicPr>
        <p:blipFill>
          <a:blip r:embed="rId56">
            <a:extLst>
              <a:ext uri="{BEBA8EAE-BF5A-486C-A8C5-ECC9F3942E4B}">
                <a14:imgProps xmlns:a14="http://schemas.microsoft.com/office/drawing/2010/main">
                  <a14:imgLayer r:embed="rId57">
                    <a14:imgEffect>
                      <a14:saturation sat="0"/>
                    </a14:imgEffect>
                  </a14:imgLayer>
                </a14:imgProps>
              </a:ext>
              <a:ext uri="{28A0092B-C50C-407E-A947-70E740481C1C}">
                <a14:useLocalDpi xmlns:a14="http://schemas.microsoft.com/office/drawing/2010/main" val="0"/>
              </a:ext>
            </a:extLst>
          </a:blip>
          <a:stretch>
            <a:fillRect/>
          </a:stretch>
        </p:blipFill>
        <p:spPr>
          <a:xfrm>
            <a:off x="4377872" y="5757981"/>
            <a:ext cx="1153632" cy="794724"/>
          </a:xfrm>
          <a:prstGeom prst="rect">
            <a:avLst/>
          </a:prstGeom>
        </p:spPr>
      </p:pic>
      <p:pic>
        <p:nvPicPr>
          <p:cNvPr id="36" name="Picture 35"/>
          <p:cNvPicPr>
            <a:picLocks noChangeAspect="1"/>
          </p:cNvPicPr>
          <p:nvPr userDrawn="1"/>
        </p:nvPicPr>
        <p:blipFill>
          <a:blip r:embed="rId58">
            <a:extLst>
              <a:ext uri="{BEBA8EAE-BF5A-486C-A8C5-ECC9F3942E4B}">
                <a14:imgProps xmlns:a14="http://schemas.microsoft.com/office/drawing/2010/main">
                  <a14:imgLayer r:embed="rId59">
                    <a14:imgEffect>
                      <a14:saturation sat="0"/>
                    </a14:imgEffect>
                  </a14:imgLayer>
                </a14:imgProps>
              </a:ext>
              <a:ext uri="{28A0092B-C50C-407E-A947-70E740481C1C}">
                <a14:useLocalDpi xmlns:a14="http://schemas.microsoft.com/office/drawing/2010/main" val="0"/>
              </a:ext>
            </a:extLst>
          </a:blip>
          <a:stretch>
            <a:fillRect/>
          </a:stretch>
        </p:blipFill>
        <p:spPr>
          <a:xfrm>
            <a:off x="5877901" y="5835350"/>
            <a:ext cx="940127" cy="647643"/>
          </a:xfrm>
          <a:prstGeom prst="rect">
            <a:avLst/>
          </a:prstGeom>
        </p:spPr>
      </p:pic>
      <p:pic>
        <p:nvPicPr>
          <p:cNvPr id="37" name="Picture 36"/>
          <p:cNvPicPr>
            <a:picLocks noChangeAspect="1"/>
          </p:cNvPicPr>
          <p:nvPr userDrawn="1"/>
        </p:nvPicPr>
        <p:blipFill>
          <a:blip r:embed="rId60">
            <a:extLst>
              <a:ext uri="{BEBA8EAE-BF5A-486C-A8C5-ECC9F3942E4B}">
                <a14:imgProps xmlns:a14="http://schemas.microsoft.com/office/drawing/2010/main">
                  <a14:imgLayer r:embed="rId61">
                    <a14:imgEffect>
                      <a14:saturation sat="0"/>
                    </a14:imgEffect>
                  </a14:imgLayer>
                </a14:imgProps>
              </a:ext>
              <a:ext uri="{28A0092B-C50C-407E-A947-70E740481C1C}">
                <a14:useLocalDpi xmlns:a14="http://schemas.microsoft.com/office/drawing/2010/main" val="0"/>
              </a:ext>
            </a:extLst>
          </a:blip>
          <a:stretch>
            <a:fillRect/>
          </a:stretch>
        </p:blipFill>
        <p:spPr>
          <a:xfrm>
            <a:off x="7095252" y="5713045"/>
            <a:ext cx="1134596" cy="918483"/>
          </a:xfrm>
          <a:prstGeom prst="rect">
            <a:avLst/>
          </a:prstGeom>
        </p:spPr>
      </p:pic>
      <p:pic>
        <p:nvPicPr>
          <p:cNvPr id="38" name="Picture 37"/>
          <p:cNvPicPr>
            <a:picLocks noChangeAspect="1"/>
          </p:cNvPicPr>
          <p:nvPr userDrawn="1"/>
        </p:nvPicPr>
        <p:blipFill>
          <a:blip r:embed="rId62">
            <a:extLst>
              <a:ext uri="{BEBA8EAE-BF5A-486C-A8C5-ECC9F3942E4B}">
                <a14:imgProps xmlns:a14="http://schemas.microsoft.com/office/drawing/2010/main">
                  <a14:imgLayer r:embed="rId63">
                    <a14:imgEffect>
                      <a14:saturation sat="0"/>
                    </a14:imgEffect>
                  </a14:imgLayer>
                </a14:imgProps>
              </a:ext>
              <a:ext uri="{28A0092B-C50C-407E-A947-70E740481C1C}">
                <a14:useLocalDpi xmlns:a14="http://schemas.microsoft.com/office/drawing/2010/main" val="0"/>
              </a:ext>
            </a:extLst>
          </a:blip>
          <a:stretch>
            <a:fillRect/>
          </a:stretch>
        </p:blipFill>
        <p:spPr>
          <a:xfrm>
            <a:off x="8199012" y="5633159"/>
            <a:ext cx="1286949" cy="1041815"/>
          </a:xfrm>
          <a:prstGeom prst="rect">
            <a:avLst/>
          </a:prstGeom>
        </p:spPr>
      </p:pic>
      <p:pic>
        <p:nvPicPr>
          <p:cNvPr id="39" name="Picture 38"/>
          <p:cNvPicPr>
            <a:picLocks noChangeAspect="1"/>
          </p:cNvPicPr>
          <p:nvPr userDrawn="1"/>
        </p:nvPicPr>
        <p:blipFill>
          <a:blip r:embed="rId64">
            <a:extLst>
              <a:ext uri="{BEBA8EAE-BF5A-486C-A8C5-ECC9F3942E4B}">
                <a14:imgProps xmlns:a14="http://schemas.microsoft.com/office/drawing/2010/main">
                  <a14:imgLayer r:embed="rId65">
                    <a14:imgEffect>
                      <a14:saturation sat="0"/>
                    </a14:imgEffect>
                  </a14:imgLayer>
                </a14:imgProps>
              </a:ext>
              <a:ext uri="{28A0092B-C50C-407E-A947-70E740481C1C}">
                <a14:useLocalDpi xmlns:a14="http://schemas.microsoft.com/office/drawing/2010/main" val="0"/>
              </a:ext>
            </a:extLst>
          </a:blip>
          <a:stretch>
            <a:fillRect/>
          </a:stretch>
        </p:blipFill>
        <p:spPr>
          <a:xfrm>
            <a:off x="9647416" y="5612515"/>
            <a:ext cx="1367018" cy="1106634"/>
          </a:xfrm>
          <a:prstGeom prst="rect">
            <a:avLst/>
          </a:prstGeom>
        </p:spPr>
      </p:pic>
      <p:pic>
        <p:nvPicPr>
          <p:cNvPr id="40" name="Picture 39"/>
          <p:cNvPicPr>
            <a:picLocks noChangeAspect="1"/>
          </p:cNvPicPr>
          <p:nvPr userDrawn="1"/>
        </p:nvPicPr>
        <p:blipFill>
          <a:blip r:embed="rId66">
            <a:extLst>
              <a:ext uri="{BEBA8EAE-BF5A-486C-A8C5-ECC9F3942E4B}">
                <a14:imgProps xmlns:a14="http://schemas.microsoft.com/office/drawing/2010/main">
                  <a14:imgLayer r:embed="rId67">
                    <a14:imgEffect>
                      <a14:saturation sat="0"/>
                    </a14:imgEffect>
                  </a14:imgLayer>
                </a14:imgProps>
              </a:ext>
              <a:ext uri="{28A0092B-C50C-407E-A947-70E740481C1C}">
                <a14:useLocalDpi xmlns:a14="http://schemas.microsoft.com/office/drawing/2010/main" val="0"/>
              </a:ext>
            </a:extLst>
          </a:blip>
          <a:stretch>
            <a:fillRect/>
          </a:stretch>
        </p:blipFill>
        <p:spPr>
          <a:xfrm>
            <a:off x="1002306" y="1098660"/>
            <a:ext cx="1256720" cy="865740"/>
          </a:xfrm>
          <a:prstGeom prst="rect">
            <a:avLst/>
          </a:prstGeom>
        </p:spPr>
      </p:pic>
      <p:pic>
        <p:nvPicPr>
          <p:cNvPr id="41" name="Picture 40"/>
          <p:cNvPicPr>
            <a:picLocks noChangeAspect="1"/>
          </p:cNvPicPr>
          <p:nvPr userDrawn="1"/>
        </p:nvPicPr>
        <p:blipFill>
          <a:blip r:embed="rId68">
            <a:extLst>
              <a:ext uri="{BEBA8EAE-BF5A-486C-A8C5-ECC9F3942E4B}">
                <a14:imgProps xmlns:a14="http://schemas.microsoft.com/office/drawing/2010/main">
                  <a14:imgLayer r:embed="rId69">
                    <a14:imgEffect>
                      <a14:saturation sat="0"/>
                    </a14:imgEffect>
                  </a14:imgLayer>
                </a14:imgProps>
              </a:ext>
              <a:ext uri="{28A0092B-C50C-407E-A947-70E740481C1C}">
                <a14:useLocalDpi xmlns:a14="http://schemas.microsoft.com/office/drawing/2010/main" val="0"/>
              </a:ext>
            </a:extLst>
          </a:blip>
          <a:stretch>
            <a:fillRect/>
          </a:stretch>
        </p:blipFill>
        <p:spPr>
          <a:xfrm>
            <a:off x="4173024" y="1033808"/>
            <a:ext cx="1262006" cy="1021624"/>
          </a:xfrm>
          <a:prstGeom prst="rect">
            <a:avLst/>
          </a:prstGeom>
        </p:spPr>
      </p:pic>
      <p:pic>
        <p:nvPicPr>
          <p:cNvPr id="3" name="Picture 2"/>
          <p:cNvPicPr>
            <a:picLocks noChangeAspect="1"/>
          </p:cNvPicPr>
          <p:nvPr userDrawn="1"/>
        </p:nvPicPr>
        <p:blipFill>
          <a:blip r:embed="rId70">
            <a:extLst>
              <a:ext uri="{BEBA8EAE-BF5A-486C-A8C5-ECC9F3942E4B}">
                <a14:imgProps xmlns:a14="http://schemas.microsoft.com/office/drawing/2010/main">
                  <a14:imgLayer r:embed="rId71">
                    <a14:imgEffect>
                      <a14:saturation sat="0"/>
                    </a14:imgEffect>
                  </a14:imgLayer>
                </a14:imgProps>
              </a:ext>
              <a:ext uri="{28A0092B-C50C-407E-A947-70E740481C1C}">
                <a14:useLocalDpi xmlns:a14="http://schemas.microsoft.com/office/drawing/2010/main" val="0"/>
              </a:ext>
            </a:extLst>
          </a:blip>
          <a:stretch>
            <a:fillRect/>
          </a:stretch>
        </p:blipFill>
        <p:spPr>
          <a:xfrm>
            <a:off x="2656453" y="3484690"/>
            <a:ext cx="1150601" cy="931439"/>
          </a:xfrm>
          <a:prstGeom prst="rect">
            <a:avLst/>
          </a:prstGeom>
        </p:spPr>
      </p:pic>
    </p:spTree>
    <p:extLst>
      <p:ext uri="{BB962C8B-B14F-4D97-AF65-F5344CB8AC3E}">
        <p14:creationId xmlns:p14="http://schemas.microsoft.com/office/powerpoint/2010/main" val="212038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48806" y="1780601"/>
            <a:ext cx="9144000" cy="1007651"/>
          </a:xfrm>
        </p:spPr>
        <p:txBody>
          <a:bodyPr anchor="b"/>
          <a:lstStyle>
            <a:lvl1pPr algn="l">
              <a:defRPr sz="6000" b="1">
                <a:solidFill>
                  <a:schemeClr val="accent2"/>
                </a:solidFill>
              </a:defRPr>
            </a:lvl1pPr>
          </a:lstStyle>
          <a:p>
            <a:r>
              <a:rPr lang="en-US" dirty="0"/>
              <a:t>Click </a:t>
            </a:r>
            <a:r>
              <a:rPr lang="en-US"/>
              <a:t>to edit</a:t>
            </a:r>
            <a:endParaRPr lang="en-US" dirty="0"/>
          </a:p>
        </p:txBody>
      </p:sp>
      <p:pic>
        <p:nvPicPr>
          <p:cNvPr id="8" name="Picture 7"/>
          <p:cNvPicPr>
            <a:picLocks noChangeAspect="1"/>
          </p:cNvPicPr>
          <p:nvPr userDrawn="1"/>
        </p:nvPicPr>
        <p:blipFill>
          <a:blip r:embed="rId3"/>
          <a:stretch>
            <a:fillRect/>
          </a:stretch>
        </p:blipFill>
        <p:spPr>
          <a:xfrm>
            <a:off x="1148805" y="5347031"/>
            <a:ext cx="3188129" cy="719273"/>
          </a:xfrm>
          <a:prstGeom prst="rect">
            <a:avLst/>
          </a:prstGeom>
        </p:spPr>
      </p:pic>
      <p:sp>
        <p:nvSpPr>
          <p:cNvPr id="7" name="Subtitle 2"/>
          <p:cNvSpPr>
            <a:spLocks noGrp="1"/>
          </p:cNvSpPr>
          <p:nvPr>
            <p:ph type="subTitle" idx="1" hasCustomPrompt="1"/>
          </p:nvPr>
        </p:nvSpPr>
        <p:spPr>
          <a:xfrm>
            <a:off x="1148806" y="2967935"/>
            <a:ext cx="9144000" cy="352275"/>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p:txBody>
      </p:sp>
      <p:sp>
        <p:nvSpPr>
          <p:cNvPr id="10" name="Rectangle 9"/>
          <p:cNvSpPr/>
          <p:nvPr userDrawn="1"/>
        </p:nvSpPr>
        <p:spPr>
          <a:xfrm>
            <a:off x="1148807" y="4027795"/>
            <a:ext cx="796621" cy="89618"/>
          </a:xfrm>
          <a:prstGeom prst="rect">
            <a:avLst/>
          </a:prstGeom>
          <a:solidFill>
            <a:srgbClr val="EF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p:cNvSpPr>
            <a:spLocks noGrp="1"/>
          </p:cNvSpPr>
          <p:nvPr>
            <p:ph type="body" sz="quarter" idx="10" hasCustomPrompt="1"/>
          </p:nvPr>
        </p:nvSpPr>
        <p:spPr>
          <a:xfrm>
            <a:off x="1149350" y="3497263"/>
            <a:ext cx="9144000" cy="282885"/>
          </a:xfrm>
        </p:spPr>
        <p:txBody>
          <a:bodyPr>
            <a:normAutofit/>
          </a:bodyPr>
          <a:lstStyle>
            <a:lvl1pPr marL="0" indent="0">
              <a:buNone/>
              <a:defRPr sz="1600" b="1">
                <a:solidFill>
                  <a:schemeClr val="tx2"/>
                </a:solidFill>
              </a:defRPr>
            </a:lvl1pPr>
          </a:lstStyle>
          <a:p>
            <a:pPr lvl="0"/>
            <a:r>
              <a:rPr lang="en-US"/>
              <a:t>January 24, 2020</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3645" y="1181100"/>
            <a:ext cx="8624710" cy="4851400"/>
          </a:xfrm>
          <a:prstGeom prst="rect">
            <a:avLst/>
          </a:prstGeom>
        </p:spPr>
      </p:pic>
    </p:spTree>
    <p:extLst>
      <p:ext uri="{BB962C8B-B14F-4D97-AF65-F5344CB8AC3E}">
        <p14:creationId xmlns:p14="http://schemas.microsoft.com/office/powerpoint/2010/main" val="2076287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ridge over a river&#10;&#10;Description automatically generated">
            <a:extLst>
              <a:ext uri="{FF2B5EF4-FFF2-40B4-BE49-F238E27FC236}">
                <a16:creationId xmlns:a16="http://schemas.microsoft.com/office/drawing/2014/main" id="{6E0AD5C0-E2D5-4B85-A0EE-719E0D57A722}"/>
              </a:ext>
            </a:extLst>
          </p:cNvPr>
          <p:cNvPicPr>
            <a:picLocks noChangeAspect="1"/>
          </p:cNvPicPr>
          <p:nvPr userDrawn="1"/>
        </p:nvPicPr>
        <p:blipFill>
          <a:blip r:embed="rId2"/>
          <a:stretch>
            <a:fillRect/>
          </a:stretch>
        </p:blipFill>
        <p:spPr>
          <a:xfrm>
            <a:off x="0" y="8626"/>
            <a:ext cx="12192000" cy="6858000"/>
          </a:xfrm>
          <a:prstGeom prst="rect">
            <a:avLst/>
          </a:prstGeom>
        </p:spPr>
      </p:pic>
      <p:sp>
        <p:nvSpPr>
          <p:cNvPr id="2" name="Title 1"/>
          <p:cNvSpPr>
            <a:spLocks noGrp="1"/>
          </p:cNvSpPr>
          <p:nvPr>
            <p:ph type="ctrTitle"/>
          </p:nvPr>
        </p:nvSpPr>
        <p:spPr>
          <a:xfrm>
            <a:off x="1148806" y="1780601"/>
            <a:ext cx="9144000" cy="1007651"/>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48806" y="2967935"/>
            <a:ext cx="9144000" cy="352275"/>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p:txBody>
      </p:sp>
      <p:sp>
        <p:nvSpPr>
          <p:cNvPr id="9" name="Rectangle 8"/>
          <p:cNvSpPr/>
          <p:nvPr userDrawn="1"/>
        </p:nvSpPr>
        <p:spPr>
          <a:xfrm>
            <a:off x="1148807" y="4027795"/>
            <a:ext cx="796621" cy="89618"/>
          </a:xfrm>
          <a:prstGeom prst="rect">
            <a:avLst/>
          </a:prstGeom>
          <a:solidFill>
            <a:srgbClr val="EF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a:off x="1148806" y="5346915"/>
            <a:ext cx="3188129" cy="719273"/>
          </a:xfrm>
          <a:prstGeom prst="rect">
            <a:avLst/>
          </a:prstGeom>
        </p:spPr>
      </p:pic>
      <p:sp>
        <p:nvSpPr>
          <p:cNvPr id="4" name="TextBox 3"/>
          <p:cNvSpPr txBox="1"/>
          <p:nvPr userDrawn="1"/>
        </p:nvSpPr>
        <p:spPr>
          <a:xfrm>
            <a:off x="1148806" y="3460633"/>
            <a:ext cx="9144000" cy="386499"/>
          </a:xfrm>
          <a:prstGeom prst="rect">
            <a:avLst/>
          </a:prstGeom>
          <a:noFill/>
        </p:spPr>
        <p:txBody>
          <a:bodyPr wrap="square" rtlCol="0">
            <a:spAutoFit/>
          </a:bodyPr>
          <a:lstStyle/>
          <a:p>
            <a:endParaRPr lang="en-US"/>
          </a:p>
        </p:txBody>
      </p:sp>
      <p:sp>
        <p:nvSpPr>
          <p:cNvPr id="6" name="Text Placeholder 5"/>
          <p:cNvSpPr>
            <a:spLocks noGrp="1"/>
          </p:cNvSpPr>
          <p:nvPr>
            <p:ph type="body" sz="quarter" idx="10" hasCustomPrompt="1"/>
          </p:nvPr>
        </p:nvSpPr>
        <p:spPr>
          <a:xfrm>
            <a:off x="1149350" y="3497263"/>
            <a:ext cx="9144000" cy="282885"/>
          </a:xfrm>
        </p:spPr>
        <p:txBody>
          <a:bodyPr>
            <a:normAutofit/>
          </a:bodyPr>
          <a:lstStyle>
            <a:lvl1pPr marL="0" indent="0">
              <a:buNone/>
              <a:defRPr sz="1600" b="1">
                <a:solidFill>
                  <a:schemeClr val="bg1"/>
                </a:solidFill>
              </a:defRPr>
            </a:lvl1pPr>
          </a:lstStyle>
          <a:p>
            <a:pPr lvl="0"/>
            <a:r>
              <a:rPr lang="en-US"/>
              <a:t>January 24, 2020</a:t>
            </a:r>
            <a:endParaRPr lang="en-US" dirty="0"/>
          </a:p>
        </p:txBody>
      </p:sp>
    </p:spTree>
    <p:extLst>
      <p:ext uri="{BB962C8B-B14F-4D97-AF65-F5344CB8AC3E}">
        <p14:creationId xmlns:p14="http://schemas.microsoft.com/office/powerpoint/2010/main" val="1585351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2030600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039531"/>
            <a:ext cx="10515600" cy="778938"/>
          </a:xfrm>
        </p:spPr>
        <p:txBody>
          <a:bodyPr anchor="b">
            <a:normAutofit/>
          </a:bodyPr>
          <a:lstStyle>
            <a:lvl1pPr algn="ctr">
              <a:defRPr sz="4400">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3"/>
          <a:stretch>
            <a:fillRect/>
          </a:stretch>
        </p:blipFill>
        <p:spPr>
          <a:xfrm>
            <a:off x="838200" y="6356156"/>
            <a:ext cx="1421504" cy="320705"/>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lvl1pPr>
              <a:defRPr>
                <a:solidFill>
                  <a:schemeClr val="bg1"/>
                </a:solidFill>
              </a:defRPr>
            </a:lvl1pPr>
          </a:lstStyle>
          <a:p>
            <a:fld id="{4B493A98-8BCB-7943-B94B-628E1D77F6E7}" type="slidenum">
              <a:rPr lang="en-US" smtClean="0"/>
              <a:pPr/>
              <a:t>‹#›</a:t>
            </a:fld>
            <a:endParaRPr lang="en-US"/>
          </a:p>
        </p:txBody>
      </p:sp>
    </p:spTree>
    <p:extLst>
      <p:ext uri="{BB962C8B-B14F-4D97-AF65-F5344CB8AC3E}">
        <p14:creationId xmlns:p14="http://schemas.microsoft.com/office/powerpoint/2010/main" val="2027052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039531"/>
            <a:ext cx="10515600" cy="778938"/>
          </a:xfrm>
        </p:spPr>
        <p:txBody>
          <a:bodyPr anchor="b">
            <a:normAutofit/>
          </a:bodyPr>
          <a:lstStyle>
            <a:lvl1pPr algn="ctr">
              <a:defRPr sz="4400">
                <a:solidFill>
                  <a:schemeClr val="tx2"/>
                </a:solidFill>
              </a:defRPr>
            </a:lvl1pPr>
          </a:lstStyle>
          <a:p>
            <a:r>
              <a:rPr lang="en-US"/>
              <a:t>Click to edit Master title style</a:t>
            </a:r>
          </a:p>
        </p:txBody>
      </p:sp>
      <p:pic>
        <p:nvPicPr>
          <p:cNvPr id="4" name="Picture 3"/>
          <p:cNvPicPr>
            <a:picLocks noChangeAspect="1"/>
          </p:cNvPicPr>
          <p:nvPr userDrawn="1"/>
        </p:nvPicPr>
        <p:blipFill>
          <a:blip r:embed="rId3"/>
          <a:stretch>
            <a:fillRect/>
          </a:stretch>
        </p:blipFill>
        <p:spPr>
          <a:xfrm>
            <a:off x="838200" y="6350395"/>
            <a:ext cx="1421504" cy="320705"/>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3305626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977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977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1008399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733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5812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6367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812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6367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1786080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113744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w/o 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3107953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410132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651741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1799724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835285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ur Members">
    <p:spTree>
      <p:nvGrpSpPr>
        <p:cNvPr id="1" name=""/>
        <p:cNvGrpSpPr/>
        <p:nvPr/>
      </p:nvGrpSpPr>
      <p:grpSpPr>
        <a:xfrm>
          <a:off x="0" y="0"/>
          <a:ext cx="0" cy="0"/>
          <a:chOff x="0" y="0"/>
          <a:chExt cx="0" cy="0"/>
        </a:xfrm>
      </p:grpSpPr>
      <p:sp>
        <p:nvSpPr>
          <p:cNvPr id="2" name="Rectangle 1"/>
          <p:cNvSpPr/>
          <p:nvPr userDrawn="1"/>
        </p:nvSpPr>
        <p:spPr>
          <a:xfrm>
            <a:off x="15026" y="256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hasCustomPrompt="1"/>
          </p:nvPr>
        </p:nvSpPr>
        <p:spPr>
          <a:xfrm>
            <a:off x="838200" y="365125"/>
            <a:ext cx="10515600" cy="617313"/>
          </a:xfrm>
          <a:prstGeom prst="rect">
            <a:avLst/>
          </a:prstGeom>
        </p:spPr>
        <p:txBody>
          <a:bodyPr vert="horz" lIns="91440" tIns="45720" rIns="91440" bIns="45720" rtlCol="0" anchor="ctr">
            <a:normAutofit/>
          </a:bodyPr>
          <a:lstStyle>
            <a:lvl1pPr algn="ctr">
              <a:defRPr baseline="0"/>
            </a:lvl1pPr>
          </a:lstStyle>
          <a:p>
            <a:r>
              <a:rPr lang="en-US" dirty="0"/>
              <a:t>Our Members</a:t>
            </a:r>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4B493A98-8BCB-7943-B94B-628E1D77F6E7}" type="slidenum">
              <a:rPr lang="en-US" smtClean="0"/>
              <a:pPr/>
              <a:t>‹#›</a:t>
            </a:fld>
            <a:endParaRPr lang="en-US"/>
          </a:p>
        </p:txBody>
      </p:sp>
      <p:sp>
        <p:nvSpPr>
          <p:cNvPr id="78" name="Slide Number Placeholder 3">
            <a:extLst>
              <a:ext uri="{FF2B5EF4-FFF2-40B4-BE49-F238E27FC236}">
                <a16:creationId xmlns:a16="http://schemas.microsoft.com/office/drawing/2014/main" id="{EBC244D8-AE5F-44B3-918C-540453F02513}"/>
              </a:ext>
            </a:extLst>
          </p:cNvPr>
          <p:cNvSpPr txBox="1">
            <a:spLocks/>
          </p:cNvSpPr>
          <p:nvPr userDrawn="1"/>
        </p:nvSpPr>
        <p:spPr>
          <a:xfrm>
            <a:off x="8670985" y="649449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B493A98-8BCB-7943-B94B-628E1D77F6E7}" type="slidenum">
              <a:rPr lang="en-US" smtClean="0">
                <a:solidFill>
                  <a:srgbClr val="44546A"/>
                </a:solidFill>
                <a:latin typeface="Arial" panose="020B0604020202020204"/>
              </a:rPr>
              <a:pPr>
                <a:defRPr/>
              </a:pPr>
              <a:t>‹#›</a:t>
            </a:fld>
            <a:endParaRPr lang="en-US">
              <a:solidFill>
                <a:srgbClr val="44546A"/>
              </a:solidFill>
              <a:latin typeface="Arial" panose="020B0604020202020204"/>
            </a:endParaRPr>
          </a:p>
        </p:txBody>
      </p:sp>
      <p:pic>
        <p:nvPicPr>
          <p:cNvPr id="79" name="Picture 78">
            <a:extLst>
              <a:ext uri="{FF2B5EF4-FFF2-40B4-BE49-F238E27FC236}">
                <a16:creationId xmlns:a16="http://schemas.microsoft.com/office/drawing/2014/main" id="{0C00833E-477B-4476-9471-2A7C5D1DBA02}"/>
              </a:ext>
            </a:extLst>
          </p:cNvPr>
          <p:cNvPicPr>
            <a:picLocks noChangeAspect="1"/>
          </p:cNvPicPr>
          <p:nvPr userDrawn="1"/>
        </p:nvPicPr>
        <p:blipFill>
          <a:blip r:embed="rId2"/>
          <a:stretch>
            <a:fillRect/>
          </a:stretch>
        </p:blipFill>
        <p:spPr>
          <a:xfrm>
            <a:off x="625789" y="982438"/>
            <a:ext cx="11061192" cy="6013704"/>
          </a:xfrm>
          <a:prstGeom prst="rect">
            <a:avLst/>
          </a:prstGeom>
        </p:spPr>
      </p:pic>
    </p:spTree>
    <p:extLst>
      <p:ext uri="{BB962C8B-B14F-4D97-AF65-F5344CB8AC3E}">
        <p14:creationId xmlns:p14="http://schemas.microsoft.com/office/powerpoint/2010/main" val="452915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3645" y="1181100"/>
            <a:ext cx="8624710" cy="4851400"/>
          </a:xfrm>
          <a:prstGeom prst="rect">
            <a:avLst/>
          </a:prstGeom>
        </p:spPr>
      </p:pic>
    </p:spTree>
    <p:extLst>
      <p:ext uri="{BB962C8B-B14F-4D97-AF65-F5344CB8AC3E}">
        <p14:creationId xmlns:p14="http://schemas.microsoft.com/office/powerpoint/2010/main" val="3363676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12B579-7083-9D41-8FE1-39745981F14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3145017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2B579-7083-9D41-8FE1-39745981F14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1134666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12B579-7083-9D41-8FE1-39745981F14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3897830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12B579-7083-9D41-8FE1-39745981F14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2007968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12B579-7083-9D41-8FE1-39745981F14B}"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3670731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12B579-7083-9D41-8FE1-39745981F14B}"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257969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039531"/>
            <a:ext cx="10515600" cy="778938"/>
          </a:xfrm>
        </p:spPr>
        <p:txBody>
          <a:bodyPr anchor="b">
            <a:normAutofit/>
          </a:bodyPr>
          <a:lstStyle>
            <a:lvl1pPr algn="ctr">
              <a:defRPr sz="4400">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3"/>
          <a:stretch>
            <a:fillRect/>
          </a:stretch>
        </p:blipFill>
        <p:spPr>
          <a:xfrm>
            <a:off x="838200" y="6356156"/>
            <a:ext cx="1421504" cy="320705"/>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lvl1pPr>
              <a:defRPr>
                <a:solidFill>
                  <a:schemeClr val="bg1"/>
                </a:solidFill>
              </a:defRPr>
            </a:lvl1pPr>
          </a:lstStyle>
          <a:p>
            <a:fld id="{4B493A98-8BCB-7943-B94B-628E1D77F6E7}" type="slidenum">
              <a:rPr lang="en-US" smtClean="0"/>
              <a:pPr/>
              <a:t>‹#›</a:t>
            </a:fld>
            <a:endParaRPr lang="en-US"/>
          </a:p>
        </p:txBody>
      </p:sp>
    </p:spTree>
    <p:extLst>
      <p:ext uri="{BB962C8B-B14F-4D97-AF65-F5344CB8AC3E}">
        <p14:creationId xmlns:p14="http://schemas.microsoft.com/office/powerpoint/2010/main" val="1650168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2B579-7083-9D41-8FE1-39745981F14B}"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2517830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12B579-7083-9D41-8FE1-39745981F14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3848359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12B579-7083-9D41-8FE1-39745981F14B}"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1279438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2B579-7083-9D41-8FE1-39745981F14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7159205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2B579-7083-9D41-8FE1-39745981F14B}"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ECB5-E5BF-FF41-A3B6-A28930117E91}" type="slidenum">
              <a:rPr lang="en-US" smtClean="0"/>
              <a:t>‹#›</a:t>
            </a:fld>
            <a:endParaRPr lang="en-US"/>
          </a:p>
        </p:txBody>
      </p:sp>
    </p:spTree>
    <p:extLst>
      <p:ext uri="{BB962C8B-B14F-4D97-AF65-F5344CB8AC3E}">
        <p14:creationId xmlns:p14="http://schemas.microsoft.com/office/powerpoint/2010/main" val="2165632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xt: Photo Background">
    <p:bg>
      <p:bgPr>
        <a:solidFill>
          <a:schemeClr val="accent6">
            <a:hueOff val="-4390991"/>
            <a:satOff val="-83104"/>
            <a:lumOff val="-44713"/>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46231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3645" y="1181100"/>
            <a:ext cx="8624710" cy="4851400"/>
          </a:xfrm>
          <a:prstGeom prst="rect">
            <a:avLst/>
          </a:prstGeom>
        </p:spPr>
      </p:pic>
    </p:spTree>
    <p:extLst>
      <p:ext uri="{BB962C8B-B14F-4D97-AF65-F5344CB8AC3E}">
        <p14:creationId xmlns:p14="http://schemas.microsoft.com/office/powerpoint/2010/main" val="4248134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0"/>
            <a:ext cx="12192000" cy="6866249"/>
          </a:xfrm>
          <a:prstGeom prst="rect">
            <a:avLst/>
          </a:prstGeom>
          <a:solidFill>
            <a:schemeClr val="tx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3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039531"/>
            <a:ext cx="10515600" cy="778938"/>
          </a:xfrm>
        </p:spPr>
        <p:txBody>
          <a:bodyPr anchor="b">
            <a:normAutofit/>
          </a:bodyPr>
          <a:lstStyle>
            <a:lvl1pPr algn="ctr">
              <a:defRPr sz="4400">
                <a:solidFill>
                  <a:schemeClr val="tx2"/>
                </a:solidFill>
              </a:defRPr>
            </a:lvl1pPr>
          </a:lstStyle>
          <a:p>
            <a:r>
              <a:rPr lang="en-US"/>
              <a:t>Click to edit Master title style</a:t>
            </a:r>
          </a:p>
        </p:txBody>
      </p:sp>
      <p:pic>
        <p:nvPicPr>
          <p:cNvPr id="4" name="Picture 3"/>
          <p:cNvPicPr>
            <a:picLocks noChangeAspect="1"/>
          </p:cNvPicPr>
          <p:nvPr userDrawn="1"/>
        </p:nvPicPr>
        <p:blipFill>
          <a:blip r:embed="rId3"/>
          <a:stretch>
            <a:fillRect/>
          </a:stretch>
        </p:blipFill>
        <p:spPr>
          <a:xfrm>
            <a:off x="838200" y="6350395"/>
            <a:ext cx="1421504" cy="320705"/>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4B493A98-8BCB-7943-B94B-628E1D77F6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297724"/>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97724"/>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178501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73396"/>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12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6367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812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6367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4744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B493A98-8BCB-7943-B94B-628E1D77F6E7}" type="slidenum">
              <a:rPr lang="en-US" smtClean="0"/>
              <a:t>‹#›</a:t>
            </a:fld>
            <a:endParaRPr lang="en-US"/>
          </a:p>
        </p:txBody>
      </p:sp>
    </p:spTree>
    <p:extLst>
      <p:ext uri="{BB962C8B-B14F-4D97-AF65-F5344CB8AC3E}">
        <p14:creationId xmlns:p14="http://schemas.microsoft.com/office/powerpoint/2010/main" val="87094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2.e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jp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2" name="Title Placeholder 1"/>
          <p:cNvSpPr>
            <a:spLocks noGrp="1"/>
          </p:cNvSpPr>
          <p:nvPr>
            <p:ph type="title"/>
          </p:nvPr>
        </p:nvSpPr>
        <p:spPr>
          <a:xfrm>
            <a:off x="838200" y="365125"/>
            <a:ext cx="10515600" cy="6173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161826"/>
            <a:ext cx="10515600" cy="50151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4B493A98-8BCB-7943-B94B-628E1D77F6E7}" type="slidenum">
              <a:rPr lang="en-US" smtClean="0"/>
              <a:pPr/>
              <a:t>‹#›</a:t>
            </a:fld>
            <a:endParaRPr lang="en-US"/>
          </a:p>
        </p:txBody>
      </p:sp>
      <p:pic>
        <p:nvPicPr>
          <p:cNvPr id="7" name="Picture 6"/>
          <p:cNvPicPr>
            <a:picLocks noChangeAspect="1"/>
          </p:cNvPicPr>
          <p:nvPr userDrawn="1"/>
        </p:nvPicPr>
        <p:blipFill>
          <a:blip r:embed="rId18"/>
          <a:stretch>
            <a:fillRect/>
          </a:stretch>
        </p:blipFill>
        <p:spPr>
          <a:xfrm>
            <a:off x="838200" y="6356350"/>
            <a:ext cx="1421504" cy="320705"/>
          </a:xfrm>
          <a:prstGeom prst="rect">
            <a:avLst/>
          </a:prstGeom>
        </p:spPr>
      </p:pic>
    </p:spTree>
    <p:extLst>
      <p:ext uri="{BB962C8B-B14F-4D97-AF65-F5344CB8AC3E}">
        <p14:creationId xmlns:p14="http://schemas.microsoft.com/office/powerpoint/2010/main" val="13837050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4" r:id="rId3"/>
    <p:sldLayoutId id="2147483650" r:id="rId4"/>
    <p:sldLayoutId id="2147483651" r:id="rId5"/>
    <p:sldLayoutId id="2147483660" r:id="rId6"/>
    <p:sldLayoutId id="2147483652" r:id="rId7"/>
    <p:sldLayoutId id="2147483653" r:id="rId8"/>
    <p:sldLayoutId id="2147483654" r:id="rId9"/>
    <p:sldLayoutId id="2147483668" r:id="rId10"/>
    <p:sldLayoutId id="2147483655" r:id="rId11"/>
    <p:sldLayoutId id="2147483656" r:id="rId12"/>
    <p:sldLayoutId id="2147483657" r:id="rId13"/>
    <p:sldLayoutId id="2147483661" r:id="rId14"/>
    <p:sldLayoutId id="2147483663" r:id="rId15"/>
  </p:sldLayoutIdLst>
  <p:hf hdr="0" ftr="0" dt="0"/>
  <p:txStyles>
    <p:titleStyle>
      <a:lvl1pPr algn="l" defTabSz="914400" rtl="0" eaLnBrk="1" latinLnBrk="0" hangingPunct="1">
        <a:lnSpc>
          <a:spcPct val="90000"/>
        </a:lnSpc>
        <a:spcBef>
          <a:spcPct val="0"/>
        </a:spcBef>
        <a:buNone/>
        <a:defRPr sz="30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2" name="Title Placeholder 1"/>
          <p:cNvSpPr>
            <a:spLocks noGrp="1"/>
          </p:cNvSpPr>
          <p:nvPr>
            <p:ph type="title"/>
          </p:nvPr>
        </p:nvSpPr>
        <p:spPr>
          <a:xfrm>
            <a:off x="838200" y="365125"/>
            <a:ext cx="10515600" cy="617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61826"/>
            <a:ext cx="10515600" cy="50151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4B493A98-8BCB-7943-B94B-628E1D77F6E7}" type="slidenum">
              <a:rPr lang="en-US" smtClean="0"/>
              <a:pPr/>
              <a:t>‹#›</a:t>
            </a:fld>
            <a:endParaRPr lang="en-US"/>
          </a:p>
        </p:txBody>
      </p:sp>
      <p:pic>
        <p:nvPicPr>
          <p:cNvPr id="7" name="Picture 6"/>
          <p:cNvPicPr>
            <a:picLocks noChangeAspect="1"/>
          </p:cNvPicPr>
          <p:nvPr userDrawn="1"/>
        </p:nvPicPr>
        <p:blipFill>
          <a:blip r:embed="rId18"/>
          <a:stretch>
            <a:fillRect/>
          </a:stretch>
        </p:blipFill>
        <p:spPr>
          <a:xfrm>
            <a:off x="838200" y="6356350"/>
            <a:ext cx="1421504" cy="320705"/>
          </a:xfrm>
          <a:prstGeom prst="rect">
            <a:avLst/>
          </a:prstGeom>
        </p:spPr>
      </p:pic>
    </p:spTree>
    <p:extLst>
      <p:ext uri="{BB962C8B-B14F-4D97-AF65-F5344CB8AC3E}">
        <p14:creationId xmlns:p14="http://schemas.microsoft.com/office/powerpoint/2010/main" val="117571533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hdr="0" ftr="0" dt="0"/>
  <p:txStyles>
    <p:titleStyle>
      <a:lvl1pPr algn="l" defTabSz="914400" rtl="0" eaLnBrk="1" latinLnBrk="0" hangingPunct="1">
        <a:lnSpc>
          <a:spcPct val="90000"/>
        </a:lnSpc>
        <a:spcBef>
          <a:spcPct val="0"/>
        </a:spcBef>
        <a:buNone/>
        <a:defRPr sz="30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2" name="Title Placeholder 1"/>
          <p:cNvSpPr>
            <a:spLocks noGrp="1"/>
          </p:cNvSpPr>
          <p:nvPr>
            <p:ph type="title"/>
          </p:nvPr>
        </p:nvSpPr>
        <p:spPr>
          <a:xfrm>
            <a:off x="838200" y="365125"/>
            <a:ext cx="10515600" cy="6173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61826"/>
            <a:ext cx="10515600" cy="50151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4B493A98-8BCB-7943-B94B-628E1D77F6E7}" type="slidenum">
              <a:rPr lang="en-US" smtClean="0"/>
              <a:pPr/>
              <a:t>‹#›</a:t>
            </a:fld>
            <a:endParaRPr lang="en-US"/>
          </a:p>
        </p:txBody>
      </p:sp>
      <p:pic>
        <p:nvPicPr>
          <p:cNvPr id="7" name="Picture 6"/>
          <p:cNvPicPr>
            <a:picLocks noChangeAspect="1"/>
          </p:cNvPicPr>
          <p:nvPr userDrawn="1"/>
        </p:nvPicPr>
        <p:blipFill>
          <a:blip r:embed="rId16"/>
          <a:stretch>
            <a:fillRect/>
          </a:stretch>
        </p:blipFill>
        <p:spPr>
          <a:xfrm>
            <a:off x="838200" y="6356350"/>
            <a:ext cx="1421504" cy="320705"/>
          </a:xfrm>
          <a:prstGeom prst="rect">
            <a:avLst/>
          </a:prstGeom>
        </p:spPr>
      </p:pic>
    </p:spTree>
    <p:extLst>
      <p:ext uri="{BB962C8B-B14F-4D97-AF65-F5344CB8AC3E}">
        <p14:creationId xmlns:p14="http://schemas.microsoft.com/office/powerpoint/2010/main" val="18433315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l" defTabSz="914400" rtl="0" eaLnBrk="1" latinLnBrk="0" hangingPunct="1">
        <a:lnSpc>
          <a:spcPct val="90000"/>
        </a:lnSpc>
        <a:spcBef>
          <a:spcPct val="0"/>
        </a:spcBef>
        <a:buNone/>
        <a:defRPr sz="37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2B579-7083-9D41-8FE1-39745981F14B}" type="datetimeFigureOut">
              <a:rPr lang="en-US" smtClean="0"/>
              <a:t>4/5/2023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4ECB5-E5BF-FF41-A3B6-A28930117E91}" type="slidenum">
              <a:rPr lang="en-US" smtClean="0"/>
              <a:t>‹#›</a:t>
            </a:fld>
            <a:endParaRPr lang="en-US"/>
          </a:p>
        </p:txBody>
      </p:sp>
    </p:spTree>
    <p:extLst>
      <p:ext uri="{BB962C8B-B14F-4D97-AF65-F5344CB8AC3E}">
        <p14:creationId xmlns:p14="http://schemas.microsoft.com/office/powerpoint/2010/main" val="22828656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fueleconomy.gov/feg/taxcenter.s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fueleconomy.gov/feg/taxcenter.shtml" TargetMode="External"/><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dbowerson@autosinnovate.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hyperlink" Target="https://www.autosinnovate.org/posts/communications/The%20Future%20Is%20Electric%20Infographic"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autosinnovate.org/posts/papers-reports/get-connected-2022-q4"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hyperlink" Target="https://www.autosinnovate.org/posts/papers-reports/get-connected-2022-q4"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s://source.benchmarkminerals.com/article/more-than-300-new-mines-required-to-meet-battery-demand-by-2035" TargetMode="External"/><Relationship Id="rId5" Type="http://schemas.openxmlformats.org/officeDocument/2006/relationships/hyperlink" Target="https://source.benchmarkminerals.com/article/can-north-america-build-a-battery-supply-chain" TargetMode="External"/><Relationship Id="rId4" Type="http://schemas.openxmlformats.org/officeDocument/2006/relationships/image" Target="../media/image5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288" y="853073"/>
            <a:ext cx="9144000" cy="1510170"/>
          </a:xfrm>
        </p:spPr>
        <p:txBody>
          <a:bodyPr>
            <a:noAutofit/>
          </a:bodyPr>
          <a:lstStyle/>
          <a:p>
            <a:r>
              <a:rPr lang="en-US" sz="4800" dirty="0">
                <a:solidFill>
                  <a:schemeClr val="accent2"/>
                </a:solidFill>
              </a:rPr>
              <a:t>The Inflation Reduction Act and Clean Vehicle Credits</a:t>
            </a:r>
          </a:p>
        </p:txBody>
      </p:sp>
      <p:sp>
        <p:nvSpPr>
          <p:cNvPr id="3" name="Subtitle 2"/>
          <p:cNvSpPr>
            <a:spLocks noGrp="1"/>
          </p:cNvSpPr>
          <p:nvPr>
            <p:ph type="subTitle" idx="1"/>
          </p:nvPr>
        </p:nvSpPr>
        <p:spPr/>
        <p:txBody>
          <a:bodyPr>
            <a:normAutofit lnSpcReduction="10000"/>
          </a:bodyPr>
          <a:lstStyle/>
          <a:p>
            <a:r>
              <a:rPr lang="en-US" dirty="0"/>
              <a:t>Federal Reserve Bank of Chicago Webinar</a:t>
            </a:r>
          </a:p>
        </p:txBody>
      </p:sp>
      <p:sp>
        <p:nvSpPr>
          <p:cNvPr id="4" name="Text Placeholder 3"/>
          <p:cNvSpPr>
            <a:spLocks noGrp="1"/>
          </p:cNvSpPr>
          <p:nvPr>
            <p:ph type="body" sz="quarter" idx="10"/>
          </p:nvPr>
        </p:nvSpPr>
        <p:spPr/>
        <p:txBody>
          <a:bodyPr>
            <a:normAutofit fontScale="92500" lnSpcReduction="10000"/>
          </a:bodyPr>
          <a:lstStyle/>
          <a:p>
            <a:r>
              <a:rPr lang="en-US" dirty="0"/>
              <a:t>April 6, 2023</a:t>
            </a:r>
          </a:p>
        </p:txBody>
      </p:sp>
    </p:spTree>
    <p:extLst>
      <p:ext uri="{BB962C8B-B14F-4D97-AF65-F5344CB8AC3E}">
        <p14:creationId xmlns:p14="http://schemas.microsoft.com/office/powerpoint/2010/main" val="88488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Recent Treasury Guidance</a:t>
            </a:r>
            <a:endParaRPr lang="en-US" dirty="0"/>
          </a:p>
        </p:txBody>
      </p:sp>
      <p:sp>
        <p:nvSpPr>
          <p:cNvPr id="3" name="Content Placeholder 2"/>
          <p:cNvSpPr>
            <a:spLocks noGrp="1"/>
          </p:cNvSpPr>
          <p:nvPr>
            <p:ph sz="half" idx="1"/>
          </p:nvPr>
        </p:nvSpPr>
        <p:spPr>
          <a:xfrm>
            <a:off x="838199" y="1297724"/>
            <a:ext cx="5257801" cy="4849076"/>
          </a:xfrm>
        </p:spPr>
        <p:txBody>
          <a:bodyPr>
            <a:normAutofit/>
          </a:bodyPr>
          <a:lstStyle/>
          <a:p>
            <a:r>
              <a:rPr lang="en-US" dirty="0"/>
              <a:t>30D tax credit is effectively a consumer tax credit wrapped in industrial policy.</a:t>
            </a:r>
          </a:p>
          <a:p>
            <a:endParaRPr lang="en-US" dirty="0"/>
          </a:p>
          <a:p>
            <a:r>
              <a:rPr lang="en-US" dirty="0"/>
              <a:t>We are currently at the “high water mark” for number of eligible vehicles</a:t>
            </a:r>
          </a:p>
          <a:p>
            <a:pPr lvl="1"/>
            <a:r>
              <a:rPr lang="en-US" dirty="0"/>
              <a:t>43% - or 39 out of 91 EVs for sale in the U.S. are </a:t>
            </a:r>
            <a:r>
              <a:rPr lang="en-US" u="sng" dirty="0"/>
              <a:t>currently eligible </a:t>
            </a:r>
            <a:r>
              <a:rPr lang="en-US" dirty="0"/>
              <a:t>for $7,500 credit</a:t>
            </a:r>
          </a:p>
          <a:p>
            <a:endParaRPr lang="en-US" b="1" dirty="0"/>
          </a:p>
        </p:txBody>
      </p:sp>
      <p:sp>
        <p:nvSpPr>
          <p:cNvPr id="5" name="Slide Number Placeholder 4"/>
          <p:cNvSpPr>
            <a:spLocks noGrp="1"/>
          </p:cNvSpPr>
          <p:nvPr>
            <p:ph type="sldNum" sz="quarter" idx="12"/>
          </p:nvPr>
        </p:nvSpPr>
        <p:spPr/>
        <p:txBody>
          <a:bodyPr/>
          <a:lstStyle/>
          <a:p>
            <a:fld id="{4B493A98-8BCB-7943-B94B-628E1D77F6E7}" type="slidenum">
              <a:rPr lang="en-US" smtClean="0"/>
              <a:t>10</a:t>
            </a:fld>
            <a:endParaRPr lang="en-US"/>
          </a:p>
        </p:txBody>
      </p:sp>
      <p:pic>
        <p:nvPicPr>
          <p:cNvPr id="7" name="Picture 6">
            <a:extLst>
              <a:ext uri="{FF2B5EF4-FFF2-40B4-BE49-F238E27FC236}">
                <a16:creationId xmlns:a16="http://schemas.microsoft.com/office/drawing/2014/main" id="{4DEE36E1-BCB0-2E4C-AC58-8D9590DA8FCE}"/>
              </a:ext>
            </a:extLst>
          </p:cNvPr>
          <p:cNvPicPr>
            <a:picLocks noChangeAspect="1"/>
          </p:cNvPicPr>
          <p:nvPr/>
        </p:nvPicPr>
        <p:blipFill>
          <a:blip r:embed="rId2"/>
          <a:stretch>
            <a:fillRect/>
          </a:stretch>
        </p:blipFill>
        <p:spPr>
          <a:xfrm>
            <a:off x="7038340" y="1079096"/>
            <a:ext cx="4495800" cy="5067704"/>
          </a:xfrm>
          <a:prstGeom prst="rect">
            <a:avLst/>
          </a:prstGeom>
        </p:spPr>
      </p:pic>
    </p:spTree>
    <p:extLst>
      <p:ext uri="{BB962C8B-B14F-4D97-AF65-F5344CB8AC3E}">
        <p14:creationId xmlns:p14="http://schemas.microsoft.com/office/powerpoint/2010/main" val="212593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Recent Treasury Guidance (continued)</a:t>
            </a:r>
          </a:p>
        </p:txBody>
      </p:sp>
      <p:sp>
        <p:nvSpPr>
          <p:cNvPr id="3" name="Content Placeholder 2"/>
          <p:cNvSpPr>
            <a:spLocks noGrp="1"/>
          </p:cNvSpPr>
          <p:nvPr>
            <p:ph sz="half" idx="1"/>
          </p:nvPr>
        </p:nvSpPr>
        <p:spPr>
          <a:xfrm>
            <a:off x="838199" y="1297724"/>
            <a:ext cx="10515599" cy="4849076"/>
          </a:xfrm>
        </p:spPr>
        <p:txBody>
          <a:bodyPr>
            <a:normAutofit fontScale="92500"/>
          </a:bodyPr>
          <a:lstStyle/>
          <a:p>
            <a:r>
              <a:rPr lang="en-US" dirty="0"/>
              <a:t>It remains to be seen how many vehicles will qualify for 30D tax credit (100%, 50%, or Zero) once content requirements kick-in on April 18, 2023.</a:t>
            </a:r>
          </a:p>
          <a:p>
            <a:pPr lvl="1"/>
            <a:endParaRPr lang="en-US" dirty="0"/>
          </a:p>
          <a:p>
            <a:r>
              <a:rPr lang="en-US" dirty="0"/>
              <a:t>Automakers providing IRS with monthly VIN reports to confirm 30D eligibility</a:t>
            </a:r>
          </a:p>
          <a:p>
            <a:endParaRPr lang="en-US" dirty="0"/>
          </a:p>
          <a:p>
            <a:r>
              <a:rPr lang="en-US" dirty="0"/>
              <a:t>Centralized </a:t>
            </a:r>
            <a:r>
              <a:rPr lang="en-US" dirty="0">
                <a:hlinkClick r:id="rId2"/>
              </a:rPr>
              <a:t>FuelEconomy.gov </a:t>
            </a:r>
            <a:r>
              <a:rPr lang="en-US" dirty="0"/>
              <a:t>website will assist consumers and dealers</a:t>
            </a:r>
          </a:p>
          <a:p>
            <a:endParaRPr lang="en-US" dirty="0"/>
          </a:p>
          <a:p>
            <a:r>
              <a:rPr lang="en-US" dirty="0"/>
              <a:t>60-Day comment period will allow for potential changes before finalization</a:t>
            </a:r>
          </a:p>
          <a:p>
            <a:endParaRPr lang="en-US" dirty="0"/>
          </a:p>
          <a:p>
            <a:r>
              <a:rPr lang="en-US" dirty="0"/>
              <a:t>No question that various programs in the Inflation Reduction Act will help to bolster domestic supply chains and battery production – but this all takes time.</a:t>
            </a:r>
          </a:p>
          <a:p>
            <a:pPr marL="0" indent="0">
              <a:buNone/>
            </a:pPr>
            <a:endParaRPr lang="en-US" dirty="0">
              <a:highlight>
                <a:srgbClr val="FFFF00"/>
              </a:highlight>
            </a:endParaRPr>
          </a:p>
        </p:txBody>
      </p:sp>
      <p:sp>
        <p:nvSpPr>
          <p:cNvPr id="5" name="Slide Number Placeholder 4"/>
          <p:cNvSpPr>
            <a:spLocks noGrp="1"/>
          </p:cNvSpPr>
          <p:nvPr>
            <p:ph type="sldNum" sz="quarter" idx="12"/>
          </p:nvPr>
        </p:nvSpPr>
        <p:spPr/>
        <p:txBody>
          <a:bodyPr/>
          <a:lstStyle/>
          <a:p>
            <a:fld id="{4B493A98-8BCB-7943-B94B-628E1D77F6E7}" type="slidenum">
              <a:rPr lang="en-US" smtClean="0"/>
              <a:t>11</a:t>
            </a:fld>
            <a:endParaRPr lang="en-US"/>
          </a:p>
        </p:txBody>
      </p:sp>
    </p:spTree>
    <p:extLst>
      <p:ext uri="{BB962C8B-B14F-4D97-AF65-F5344CB8AC3E}">
        <p14:creationId xmlns:p14="http://schemas.microsoft.com/office/powerpoint/2010/main" val="185910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Government Website for Eligible Vehicles</a:t>
            </a:r>
          </a:p>
        </p:txBody>
      </p:sp>
      <p:sp>
        <p:nvSpPr>
          <p:cNvPr id="5" name="Slide Number Placeholder 4"/>
          <p:cNvSpPr>
            <a:spLocks noGrp="1"/>
          </p:cNvSpPr>
          <p:nvPr>
            <p:ph type="sldNum" sz="quarter" idx="12"/>
          </p:nvPr>
        </p:nvSpPr>
        <p:spPr/>
        <p:txBody>
          <a:bodyPr/>
          <a:lstStyle/>
          <a:p>
            <a:fld id="{4B493A98-8BCB-7943-B94B-628E1D77F6E7}" type="slidenum">
              <a:rPr lang="en-US" smtClean="0"/>
              <a:t>12</a:t>
            </a:fld>
            <a:endParaRPr lang="en-US"/>
          </a:p>
        </p:txBody>
      </p:sp>
      <p:pic>
        <p:nvPicPr>
          <p:cNvPr id="1026" name="Picture 1">
            <a:extLst>
              <a:ext uri="{FF2B5EF4-FFF2-40B4-BE49-F238E27FC236}">
                <a16:creationId xmlns:a16="http://schemas.microsoft.com/office/drawing/2014/main" id="{1F570A33-1130-9543-9672-11C1EAFEE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981" y="961907"/>
            <a:ext cx="6614319" cy="524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842D559-72CF-4C92-80B1-36251B0DEF59}"/>
              </a:ext>
            </a:extLst>
          </p:cNvPr>
          <p:cNvSpPr txBox="1"/>
          <p:nvPr/>
        </p:nvSpPr>
        <p:spPr>
          <a:xfrm>
            <a:off x="6488906" y="6187073"/>
            <a:ext cx="6102350" cy="338554"/>
          </a:xfrm>
          <a:prstGeom prst="rect">
            <a:avLst/>
          </a:prstGeom>
          <a:noFill/>
        </p:spPr>
        <p:txBody>
          <a:bodyPr wrap="square">
            <a:spAutoFit/>
          </a:bodyPr>
          <a:lstStyle/>
          <a:p>
            <a:r>
              <a:rPr lang="en-US" sz="1600" u="sng" dirty="0">
                <a:solidFill>
                  <a:srgbClr val="0563C1"/>
                </a:solidFill>
                <a:effectLst/>
                <a:latin typeface="Calibri" panose="020F0502020204030204" pitchFamily="34" charset="0"/>
                <a:ea typeface="Calibri" panose="020F0502020204030204" pitchFamily="34" charset="0"/>
                <a:hlinkClick r:id="rId3"/>
              </a:rPr>
              <a:t>https://fueleconomy.gov/feg/taxcenter.shtml</a:t>
            </a:r>
            <a:endParaRPr lang="en-US" sz="1600" dirty="0"/>
          </a:p>
        </p:txBody>
      </p:sp>
    </p:spTree>
    <p:extLst>
      <p:ext uri="{BB962C8B-B14F-4D97-AF65-F5344CB8AC3E}">
        <p14:creationId xmlns:p14="http://schemas.microsoft.com/office/powerpoint/2010/main" val="319298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F2340-E552-959A-D240-074E14DE1AD3}"/>
              </a:ext>
            </a:extLst>
          </p:cNvPr>
          <p:cNvSpPr txBox="1"/>
          <p:nvPr/>
        </p:nvSpPr>
        <p:spPr>
          <a:xfrm>
            <a:off x="0" y="6061752"/>
            <a:ext cx="3883631" cy="707886"/>
          </a:xfrm>
          <a:prstGeom prst="rect">
            <a:avLst/>
          </a:prstGeom>
          <a:noFill/>
        </p:spPr>
        <p:txBody>
          <a:bodyPr wrap="square" rtlCol="0">
            <a:spAutoFit/>
          </a:bodyPr>
          <a:lstStyle/>
          <a:p>
            <a:r>
              <a:rPr lang="en-US" sz="2000" dirty="0"/>
              <a:t>Dave Schwietert</a:t>
            </a:r>
          </a:p>
          <a:p>
            <a:r>
              <a:rPr lang="en-US" sz="2000" dirty="0">
                <a:hlinkClick r:id="rId2"/>
              </a:rPr>
              <a:t>dschwietert@autosinnovate.org</a:t>
            </a:r>
            <a:r>
              <a:rPr lang="en-US" sz="2000" dirty="0"/>
              <a:t> </a:t>
            </a:r>
          </a:p>
        </p:txBody>
      </p:sp>
    </p:spTree>
    <p:extLst>
      <p:ext uri="{BB962C8B-B14F-4D97-AF65-F5344CB8AC3E}">
        <p14:creationId xmlns:p14="http://schemas.microsoft.com/office/powerpoint/2010/main" val="106263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9217BD-C742-45CE-838D-4B964E9707DF}"/>
              </a:ext>
            </a:extLst>
          </p:cNvPr>
          <p:cNvSpPr>
            <a:spLocks noGrp="1"/>
          </p:cNvSpPr>
          <p:nvPr>
            <p:ph type="title"/>
          </p:nvPr>
        </p:nvSpPr>
        <p:spPr>
          <a:xfrm>
            <a:off x="0" y="0"/>
            <a:ext cx="12192000" cy="617313"/>
          </a:xfrm>
        </p:spPr>
        <p:txBody>
          <a:bodyPr>
            <a:normAutofit/>
          </a:bodyPr>
          <a:lstStyle/>
          <a:p>
            <a:pPr algn="ctr"/>
            <a:r>
              <a:rPr kumimoji="0" lang="en-US" sz="3000" b="1" i="0" u="none" strike="noStrike" kern="1200" cap="none" spc="0" normalizeH="0" baseline="0" noProof="0" dirty="0">
                <a:ln>
                  <a:noFill/>
                </a:ln>
                <a:solidFill>
                  <a:srgbClr val="ED7D31"/>
                </a:solidFill>
                <a:effectLst/>
                <a:uLnTx/>
                <a:uFillTx/>
                <a:latin typeface="Arial" panose="020B0604020202020204"/>
                <a:ea typeface="+mj-ea"/>
                <a:cs typeface="+mj-cs"/>
              </a:rPr>
              <a:t>Our Members</a:t>
            </a:r>
            <a:endParaRPr lang="en-US" dirty="0"/>
          </a:p>
        </p:txBody>
      </p:sp>
      <p:sp>
        <p:nvSpPr>
          <p:cNvPr id="5" name="Slide Number Placeholder 4">
            <a:extLst>
              <a:ext uri="{FF2B5EF4-FFF2-40B4-BE49-F238E27FC236}">
                <a16:creationId xmlns:a16="http://schemas.microsoft.com/office/drawing/2014/main" id="{6E3F4B43-DED8-4FF3-9CCF-61941C483C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493A98-8BCB-7943-B94B-628E1D77F6E7}" type="slidenum">
              <a:rPr kumimoji="0" lang="en-US" sz="1200" b="0" i="0" u="none" strike="noStrike" kern="1200" cap="none" spc="0" normalizeH="0" baseline="0" noProof="0" smtClean="0">
                <a:ln>
                  <a:noFill/>
                </a:ln>
                <a:solidFill>
                  <a:srgbClr val="4454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44546A"/>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CFC4E733-81CF-7C21-D842-13DEEC8979C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7566" y="615696"/>
            <a:ext cx="11516868" cy="5626608"/>
          </a:xfrm>
          <a:prstGeom prst="rect">
            <a:avLst/>
          </a:prstGeom>
        </p:spPr>
      </p:pic>
    </p:spTree>
    <p:extLst>
      <p:ext uri="{BB962C8B-B14F-4D97-AF65-F5344CB8AC3E}">
        <p14:creationId xmlns:p14="http://schemas.microsoft.com/office/powerpoint/2010/main" val="336219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5B03-0495-0947-3D5F-14BB6C436DDF}"/>
              </a:ext>
            </a:extLst>
          </p:cNvPr>
          <p:cNvSpPr>
            <a:spLocks noGrp="1"/>
          </p:cNvSpPr>
          <p:nvPr>
            <p:ph type="title"/>
          </p:nvPr>
        </p:nvSpPr>
        <p:spPr>
          <a:xfrm>
            <a:off x="838200" y="365125"/>
            <a:ext cx="5080000" cy="617313"/>
          </a:xfrm>
        </p:spPr>
        <p:txBody>
          <a:bodyPr>
            <a:normAutofit/>
          </a:bodyPr>
          <a:lstStyle/>
          <a:p>
            <a:r>
              <a:rPr lang="en-US" sz="3600" dirty="0"/>
              <a:t>The Future Is Electric</a:t>
            </a:r>
          </a:p>
        </p:txBody>
      </p:sp>
      <p:sp>
        <p:nvSpPr>
          <p:cNvPr id="3" name="Slide Number Placeholder 2">
            <a:extLst>
              <a:ext uri="{FF2B5EF4-FFF2-40B4-BE49-F238E27FC236}">
                <a16:creationId xmlns:a16="http://schemas.microsoft.com/office/drawing/2014/main" id="{4B4CB68C-7D06-074E-CF8C-69EB4AB7C5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493A98-8BCB-7943-B94B-628E1D77F6E7}" type="slidenum">
              <a:rPr kumimoji="0" lang="en-US" sz="1200" b="0" i="0" u="none" strike="noStrike" kern="1200" cap="none" spc="0" normalizeH="0" baseline="0" noProof="0" smtClean="0">
                <a:ln>
                  <a:noFill/>
                </a:ln>
                <a:solidFill>
                  <a:srgbClr val="4454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44546A"/>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06B6959-61C9-502C-37A4-32E9E1275828}"/>
              </a:ext>
            </a:extLst>
          </p:cNvPr>
          <p:cNvSpPr txBox="1"/>
          <p:nvPr/>
        </p:nvSpPr>
        <p:spPr>
          <a:xfrm>
            <a:off x="1080223" y="4241856"/>
            <a:ext cx="9696706" cy="187743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Proxima Nova Cond Semibold" panose="02000506030000020004" pitchFamily="50" charset="0"/>
                <a:ea typeface="+mn-ea"/>
                <a:cs typeface="+mn-cs"/>
              </a:rPr>
              <a:t>$110 Billion in U.S. Investment by automakers and battery partners since 2017</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Proxima Nova Cond Semibold" panose="02000506030000020004" pitchFamily="50" charset="0"/>
                <a:ea typeface="+mn-ea"/>
                <a:cs typeface="+mn-cs"/>
              </a:rPr>
              <a:t>$1.2 Trillion Global EV Investment by 2030</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Proxima Nova Cond Semibold" panose="02000506030000020004" pitchFamily="50" charset="0"/>
                <a:ea typeface="+mn-ea"/>
                <a:cs typeface="+mn-cs"/>
              </a:rPr>
              <a:t>Battery manufacturing capacity set to grow 424% by 2025</a:t>
            </a:r>
          </a:p>
        </p:txBody>
      </p:sp>
      <p:sp>
        <p:nvSpPr>
          <p:cNvPr id="123" name="Rectangle 122">
            <a:extLst>
              <a:ext uri="{FF2B5EF4-FFF2-40B4-BE49-F238E27FC236}">
                <a16:creationId xmlns:a16="http://schemas.microsoft.com/office/drawing/2014/main" id="{295F5CE1-6CCA-2041-D521-6B80649233B5}"/>
              </a:ext>
            </a:extLst>
          </p:cNvPr>
          <p:cNvSpPr/>
          <p:nvPr/>
        </p:nvSpPr>
        <p:spPr>
          <a:xfrm>
            <a:off x="838200" y="1350492"/>
            <a:ext cx="4317277" cy="2523309"/>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With the right complementary policies in place</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the auto industry is poised to accept the challenge of driving EV purchases to between 40 and 50 percent of new vehicle sales by the end of the decade.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a:ea typeface="+mn-ea"/>
                <a:cs typeface="+mn-cs"/>
              </a:rPr>
              <a:t>-Auto Innovators (Aug. 5, 2021)</a:t>
            </a:r>
          </a:p>
        </p:txBody>
      </p:sp>
      <p:sp>
        <p:nvSpPr>
          <p:cNvPr id="6" name="TextBox 5">
            <a:extLst>
              <a:ext uri="{FF2B5EF4-FFF2-40B4-BE49-F238E27FC236}">
                <a16:creationId xmlns:a16="http://schemas.microsoft.com/office/drawing/2014/main" id="{1E403E73-2694-8E20-9144-C6E88CE13848}"/>
              </a:ext>
            </a:extLst>
          </p:cNvPr>
          <p:cNvSpPr txBox="1"/>
          <p:nvPr/>
        </p:nvSpPr>
        <p:spPr>
          <a:xfrm>
            <a:off x="510396" y="6333990"/>
            <a:ext cx="6096000" cy="246221"/>
          </a:xfrm>
          <a:prstGeom prst="rect">
            <a:avLst/>
          </a:prstGeom>
          <a:noFill/>
        </p:spPr>
        <p:txBody>
          <a:bodyPr wrap="square">
            <a:spAutoFit/>
          </a:bodyPr>
          <a:lstStyle/>
          <a:p>
            <a:r>
              <a:rPr lang="en-US" sz="1000" dirty="0">
                <a:hlinkClick r:id="rId3"/>
              </a:rPr>
              <a:t>https://www.autosinnovate.org/posts/communications/The%20Future%20Is%20Electric%20Infographic</a:t>
            </a:r>
            <a:endParaRPr lang="en-US" sz="1000" dirty="0"/>
          </a:p>
        </p:txBody>
      </p:sp>
      <p:pic>
        <p:nvPicPr>
          <p:cNvPr id="9" name="Picture 8">
            <a:extLst>
              <a:ext uri="{FF2B5EF4-FFF2-40B4-BE49-F238E27FC236}">
                <a16:creationId xmlns:a16="http://schemas.microsoft.com/office/drawing/2014/main" id="{9C5B0C6F-BDC4-3A1C-49C2-C306D149D33D}"/>
              </a:ext>
            </a:extLst>
          </p:cNvPr>
          <p:cNvPicPr>
            <a:picLocks noChangeAspect="1"/>
          </p:cNvPicPr>
          <p:nvPr/>
        </p:nvPicPr>
        <p:blipFill>
          <a:blip r:embed="rId4"/>
          <a:stretch>
            <a:fillRect/>
          </a:stretch>
        </p:blipFill>
        <p:spPr>
          <a:xfrm>
            <a:off x="6273802" y="934071"/>
            <a:ext cx="5080000" cy="2747066"/>
          </a:xfrm>
          <a:prstGeom prst="rect">
            <a:avLst/>
          </a:prstGeom>
        </p:spPr>
      </p:pic>
    </p:spTree>
    <p:extLst>
      <p:ext uri="{BB962C8B-B14F-4D97-AF65-F5344CB8AC3E}">
        <p14:creationId xmlns:p14="http://schemas.microsoft.com/office/powerpoint/2010/main" val="211855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D4CDA9-908F-8508-98DD-EC26D7CC9A4D}"/>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B493A98-8BCB-7943-B94B-628E1D77F6E7}" type="slidenum">
              <a:rPr kumimoji="0" lang="en-US" sz="1200" b="0" i="0" u="none" strike="noStrike" kern="1200" cap="none" spc="0" normalizeH="0" baseline="0" noProof="0" smtClean="0">
                <a:ln>
                  <a:noFill/>
                </a:ln>
                <a:solidFill>
                  <a:srgbClr val="4454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srgbClr val="44546A"/>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CC522993-AA81-76B2-2FB7-63CF6732F748}"/>
              </a:ext>
            </a:extLst>
          </p:cNvPr>
          <p:cNvPicPr>
            <a:picLocks noChangeAspect="1"/>
          </p:cNvPicPr>
          <p:nvPr/>
        </p:nvPicPr>
        <p:blipFill>
          <a:blip r:embed="rId3"/>
          <a:stretch>
            <a:fillRect/>
          </a:stretch>
        </p:blipFill>
        <p:spPr>
          <a:xfrm>
            <a:off x="995951" y="863600"/>
            <a:ext cx="10052981" cy="5207000"/>
          </a:xfrm>
          <a:prstGeom prst="rect">
            <a:avLst/>
          </a:prstGeom>
        </p:spPr>
      </p:pic>
      <p:sp>
        <p:nvSpPr>
          <p:cNvPr id="7" name="TextBox 6">
            <a:extLst>
              <a:ext uri="{FF2B5EF4-FFF2-40B4-BE49-F238E27FC236}">
                <a16:creationId xmlns:a16="http://schemas.microsoft.com/office/drawing/2014/main" id="{24113C7D-30BD-9D91-98C5-A37B0B5B2052}"/>
              </a:ext>
            </a:extLst>
          </p:cNvPr>
          <p:cNvSpPr txBox="1"/>
          <p:nvPr/>
        </p:nvSpPr>
        <p:spPr>
          <a:xfrm>
            <a:off x="2492374" y="6356350"/>
            <a:ext cx="7972425" cy="338554"/>
          </a:xfrm>
          <a:prstGeom prst="rect">
            <a:avLst/>
          </a:prstGeom>
          <a:noFill/>
        </p:spPr>
        <p:txBody>
          <a:bodyPr wrap="square">
            <a:spAutoFit/>
          </a:bodyPr>
          <a:lstStyle/>
          <a:p>
            <a:r>
              <a:rPr lang="en-US" sz="1600" dirty="0">
                <a:hlinkClick r:id="rId4"/>
              </a:rPr>
              <a:t>https://www.autosinnovate.org/posts/papers-reports/get-connected-2022-q4</a:t>
            </a:r>
            <a:endParaRPr lang="en-US" sz="1600" dirty="0"/>
          </a:p>
        </p:txBody>
      </p:sp>
      <p:sp>
        <p:nvSpPr>
          <p:cNvPr id="9" name="TextBox 8">
            <a:extLst>
              <a:ext uri="{FF2B5EF4-FFF2-40B4-BE49-F238E27FC236}">
                <a16:creationId xmlns:a16="http://schemas.microsoft.com/office/drawing/2014/main" id="{C1CDEBAF-53FF-0D48-ECEB-B3660A971979}"/>
              </a:ext>
            </a:extLst>
          </p:cNvPr>
          <p:cNvSpPr txBox="1"/>
          <p:nvPr/>
        </p:nvSpPr>
        <p:spPr>
          <a:xfrm>
            <a:off x="995951" y="302923"/>
            <a:ext cx="610235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ED7D31"/>
                </a:solidFill>
                <a:effectLst/>
                <a:uLnTx/>
                <a:uFillTx/>
                <a:latin typeface="Arial" panose="020B0604020202020204"/>
                <a:ea typeface="+mj-ea"/>
                <a:cs typeface="+mj-cs"/>
              </a:rPr>
              <a:t>Growing EV Sales</a:t>
            </a:r>
            <a:endParaRPr lang="en-US" sz="2400" dirty="0"/>
          </a:p>
        </p:txBody>
      </p:sp>
    </p:spTree>
    <p:extLst>
      <p:ext uri="{BB962C8B-B14F-4D97-AF65-F5344CB8AC3E}">
        <p14:creationId xmlns:p14="http://schemas.microsoft.com/office/powerpoint/2010/main" val="256409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02FF-0EDA-0906-2371-35FD5224E63F}"/>
              </a:ext>
            </a:extLst>
          </p:cNvPr>
          <p:cNvSpPr>
            <a:spLocks noGrp="1"/>
          </p:cNvSpPr>
          <p:nvPr>
            <p:ph type="title"/>
          </p:nvPr>
        </p:nvSpPr>
        <p:spPr>
          <a:xfrm>
            <a:off x="838200" y="365125"/>
            <a:ext cx="10515600" cy="617313"/>
          </a:xfrm>
        </p:spPr>
        <p:txBody>
          <a:bodyPr anchor="ctr">
            <a:normAutofit/>
          </a:bodyPr>
          <a:lstStyle/>
          <a:p>
            <a:r>
              <a:rPr lang="it-IT" dirty="0"/>
              <a:t>Possible Combined U.S. EV Requirement</a:t>
            </a:r>
            <a:endParaRPr lang="en-US" dirty="0"/>
          </a:p>
        </p:txBody>
      </p:sp>
      <p:sp>
        <p:nvSpPr>
          <p:cNvPr id="3" name="Slide Number Placeholder 2">
            <a:extLst>
              <a:ext uri="{FF2B5EF4-FFF2-40B4-BE49-F238E27FC236}">
                <a16:creationId xmlns:a16="http://schemas.microsoft.com/office/drawing/2014/main" id="{4C320417-6CF8-60C7-E5BA-5341D6CBCE49}"/>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B493A98-8BCB-7943-B94B-628E1D77F6E7}" type="slidenum">
              <a:rPr kumimoji="0" lang="en-US" sz="1200" b="0" i="0" u="none" strike="noStrike" kern="1200" cap="none" spc="0" normalizeH="0" baseline="0" noProof="0" smtClean="0">
                <a:ln>
                  <a:noFill/>
                </a:ln>
                <a:solidFill>
                  <a:srgbClr val="4454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44546A"/>
              </a:solidFill>
              <a:effectLst/>
              <a:uLnTx/>
              <a:uFillTx/>
              <a:latin typeface="Arial" panose="020B0604020202020204"/>
              <a:ea typeface="+mn-ea"/>
              <a:cs typeface="+mn-cs"/>
            </a:endParaRPr>
          </a:p>
        </p:txBody>
      </p:sp>
      <p:graphicFrame>
        <p:nvGraphicFramePr>
          <p:cNvPr id="21" name="Chart 20">
            <a:extLst>
              <a:ext uri="{FF2B5EF4-FFF2-40B4-BE49-F238E27FC236}">
                <a16:creationId xmlns:a16="http://schemas.microsoft.com/office/drawing/2014/main" id="{57921C82-341C-9A42-9688-4DFB10F19966}"/>
              </a:ext>
            </a:extLst>
          </p:cNvPr>
          <p:cNvGraphicFramePr>
            <a:graphicFrameLocks noGrp="1"/>
          </p:cNvGraphicFramePr>
          <p:nvPr>
            <p:extLst>
              <p:ext uri="{D42A27DB-BD31-4B8C-83A1-F6EECF244321}">
                <p14:modId xmlns:p14="http://schemas.microsoft.com/office/powerpoint/2010/main" val="1062029416"/>
              </p:ext>
            </p:extLst>
          </p:nvPr>
        </p:nvGraphicFramePr>
        <p:xfrm>
          <a:off x="838200" y="1161826"/>
          <a:ext cx="10515600" cy="501513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32A884A-3916-EC15-320C-E5C92A8CB238}"/>
              </a:ext>
            </a:extLst>
          </p:cNvPr>
          <p:cNvSpPr txBox="1"/>
          <p:nvPr/>
        </p:nvSpPr>
        <p:spPr>
          <a:xfrm>
            <a:off x="6504431" y="4726455"/>
            <a:ext cx="1828800" cy="83099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Biden Executive Order goal (14037)</a:t>
            </a:r>
          </a:p>
        </p:txBody>
      </p:sp>
      <p:cxnSp>
        <p:nvCxnSpPr>
          <p:cNvPr id="5" name="Straight Arrow Connector 4">
            <a:extLst>
              <a:ext uri="{FF2B5EF4-FFF2-40B4-BE49-F238E27FC236}">
                <a16:creationId xmlns:a16="http://schemas.microsoft.com/office/drawing/2014/main" id="{CF83E149-84AB-BA34-A829-BE105384341B}"/>
              </a:ext>
            </a:extLst>
          </p:cNvPr>
          <p:cNvCxnSpPr>
            <a:cxnSpLocks/>
          </p:cNvCxnSpPr>
          <p:nvPr/>
        </p:nvCxnSpPr>
        <p:spPr>
          <a:xfrm flipH="1" flipV="1">
            <a:off x="6979640" y="4026716"/>
            <a:ext cx="302004" cy="69973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49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D4CDA9-908F-8508-98DD-EC26D7CC9A4D}"/>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B493A98-8BCB-7943-B94B-628E1D77F6E7}" type="slidenum">
              <a:rPr kumimoji="0" lang="en-US" sz="1200" b="0" i="0" u="none" strike="noStrike" kern="1200" cap="none" spc="0" normalizeH="0" baseline="0" noProof="0" smtClean="0">
                <a:ln>
                  <a:noFill/>
                </a:ln>
                <a:solidFill>
                  <a:srgbClr val="4454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44546A"/>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24113C7D-30BD-9D91-98C5-A37B0B5B2052}"/>
              </a:ext>
            </a:extLst>
          </p:cNvPr>
          <p:cNvSpPr txBox="1"/>
          <p:nvPr/>
        </p:nvSpPr>
        <p:spPr>
          <a:xfrm>
            <a:off x="2492374" y="6356350"/>
            <a:ext cx="7972425" cy="338554"/>
          </a:xfrm>
          <a:prstGeom prst="rect">
            <a:avLst/>
          </a:prstGeom>
          <a:noFill/>
        </p:spPr>
        <p:txBody>
          <a:bodyPr wrap="square">
            <a:spAutoFit/>
          </a:bodyPr>
          <a:lstStyle/>
          <a:p>
            <a:r>
              <a:rPr lang="en-US" sz="1600" dirty="0">
                <a:hlinkClick r:id="rId3"/>
              </a:rPr>
              <a:t>https://www.autosinnovate.org/posts/papers-reports/get-connected-2022-q4</a:t>
            </a:r>
            <a:endParaRPr lang="en-US" sz="1600" dirty="0"/>
          </a:p>
        </p:txBody>
      </p:sp>
      <p:sp>
        <p:nvSpPr>
          <p:cNvPr id="9" name="TextBox 8">
            <a:extLst>
              <a:ext uri="{FF2B5EF4-FFF2-40B4-BE49-F238E27FC236}">
                <a16:creationId xmlns:a16="http://schemas.microsoft.com/office/drawing/2014/main" id="{C1CDEBAF-53FF-0D48-ECEB-B3660A971979}"/>
              </a:ext>
            </a:extLst>
          </p:cNvPr>
          <p:cNvSpPr txBox="1"/>
          <p:nvPr/>
        </p:nvSpPr>
        <p:spPr>
          <a:xfrm>
            <a:off x="876300" y="302923"/>
            <a:ext cx="6222001"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ED7D31"/>
                </a:solidFill>
                <a:effectLst/>
                <a:uLnTx/>
                <a:uFillTx/>
                <a:latin typeface="Arial" panose="020B0604020202020204"/>
                <a:ea typeface="+mj-ea"/>
                <a:cs typeface="+mj-cs"/>
              </a:rPr>
              <a:t>Vehicle Affordability </a:t>
            </a:r>
            <a:endParaRPr lang="en-US" sz="2400" dirty="0"/>
          </a:p>
        </p:txBody>
      </p:sp>
      <p:pic>
        <p:nvPicPr>
          <p:cNvPr id="8" name="Picture 7">
            <a:extLst>
              <a:ext uri="{FF2B5EF4-FFF2-40B4-BE49-F238E27FC236}">
                <a16:creationId xmlns:a16="http://schemas.microsoft.com/office/drawing/2014/main" id="{BC7F0607-05E1-C855-3664-00D48D7355AB}"/>
              </a:ext>
            </a:extLst>
          </p:cNvPr>
          <p:cNvPicPr>
            <a:picLocks noChangeAspect="1"/>
          </p:cNvPicPr>
          <p:nvPr/>
        </p:nvPicPr>
        <p:blipFill>
          <a:blip r:embed="rId4"/>
          <a:stretch>
            <a:fillRect/>
          </a:stretch>
        </p:blipFill>
        <p:spPr>
          <a:xfrm>
            <a:off x="876300" y="852625"/>
            <a:ext cx="10096499" cy="5415687"/>
          </a:xfrm>
          <a:prstGeom prst="rect">
            <a:avLst/>
          </a:prstGeom>
        </p:spPr>
      </p:pic>
    </p:spTree>
    <p:extLst>
      <p:ext uri="{BB962C8B-B14F-4D97-AF65-F5344CB8AC3E}">
        <p14:creationId xmlns:p14="http://schemas.microsoft.com/office/powerpoint/2010/main" val="365169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CF48-C9F5-A4B6-A006-5D13F2D9D82F}"/>
              </a:ext>
            </a:extLst>
          </p:cNvPr>
          <p:cNvSpPr>
            <a:spLocks noGrp="1"/>
          </p:cNvSpPr>
          <p:nvPr>
            <p:ph type="title"/>
          </p:nvPr>
        </p:nvSpPr>
        <p:spPr>
          <a:xfrm>
            <a:off x="104670" y="56468"/>
            <a:ext cx="10515600" cy="617313"/>
          </a:xfrm>
        </p:spPr>
        <p:txBody>
          <a:bodyPr/>
          <a:lstStyle/>
          <a:p>
            <a:r>
              <a:rPr lang="en-US" dirty="0"/>
              <a:t>Supply Chain – Still A Challenge</a:t>
            </a:r>
          </a:p>
        </p:txBody>
      </p:sp>
      <p:sp>
        <p:nvSpPr>
          <p:cNvPr id="4" name="Slide Number Placeholder 3">
            <a:extLst>
              <a:ext uri="{FF2B5EF4-FFF2-40B4-BE49-F238E27FC236}">
                <a16:creationId xmlns:a16="http://schemas.microsoft.com/office/drawing/2014/main" id="{7BD4CDA9-908F-8508-98DD-EC26D7CC9A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493A98-8BCB-7943-B94B-628E1D77F6E7}" type="slidenum">
              <a:rPr kumimoji="0" lang="en-US" sz="1200" b="0" i="0" u="none" strike="noStrike" kern="1200" cap="none" spc="0" normalizeH="0" baseline="0" noProof="0" smtClean="0">
                <a:ln>
                  <a:noFill/>
                </a:ln>
                <a:solidFill>
                  <a:srgbClr val="4454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44546A"/>
              </a:solidFill>
              <a:effectLst/>
              <a:uLnTx/>
              <a:uFillTx/>
              <a:latin typeface="Arial" panose="020B0604020202020204"/>
              <a:ea typeface="+mn-ea"/>
              <a:cs typeface="+mn-cs"/>
            </a:endParaRPr>
          </a:p>
        </p:txBody>
      </p:sp>
      <p:pic>
        <p:nvPicPr>
          <p:cNvPr id="5" name="Picture 2">
            <a:extLst>
              <a:ext uri="{FF2B5EF4-FFF2-40B4-BE49-F238E27FC236}">
                <a16:creationId xmlns:a16="http://schemas.microsoft.com/office/drawing/2014/main" id="{EFB59146-6B11-7BC7-8BDF-28B54C13E6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23"/>
          <a:stretch/>
        </p:blipFill>
        <p:spPr bwMode="auto">
          <a:xfrm>
            <a:off x="838199" y="678041"/>
            <a:ext cx="4859215" cy="55144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4FBE7292-6FB1-B0EF-4C28-8F49DADB4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816" y="0"/>
            <a:ext cx="4302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43BFA0-36A2-3522-8EB8-A424E6A9307C}"/>
              </a:ext>
            </a:extLst>
          </p:cNvPr>
          <p:cNvSpPr txBox="1"/>
          <p:nvPr/>
        </p:nvSpPr>
        <p:spPr>
          <a:xfrm>
            <a:off x="804310" y="6330073"/>
            <a:ext cx="4989083"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Benchmark Minerals Intelligence, “Can North America Build a Battery Supply Chain?” (Nov. 17,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63C1"/>
                </a:solidFill>
                <a:effectLst/>
                <a:uLnTx/>
                <a:uFillTx/>
                <a:latin typeface="Arial" panose="020B0604020202020204"/>
                <a:ea typeface="+mn-ea"/>
                <a:cs typeface="+mn-cs"/>
                <a:hlinkClick r:id="rId5"/>
              </a:rPr>
              <a:t>https://source.benchmarkminerals.com/article/can-north-america-build-a-battery-supply-chain</a:t>
            </a:r>
            <a:r>
              <a:rPr kumimoji="0" lang="en-US" sz="800" b="0" i="0" u="none" strike="noStrike" kern="1200" cap="none" spc="0" normalizeH="0" baseline="0" noProof="0" dirty="0">
                <a:ln>
                  <a:noFill/>
                </a:ln>
                <a:solidFill>
                  <a:srgbClr val="0563C1"/>
                </a:solidFill>
                <a:effectLst/>
                <a:uLnTx/>
                <a:uFillTx/>
                <a:latin typeface="Arial" panose="020B0604020202020204"/>
                <a:ea typeface="+mn-ea"/>
                <a:cs typeface="+mn-cs"/>
              </a:rPr>
              <a:t> </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7" name="TextBox 6">
            <a:extLst>
              <a:ext uri="{FF2B5EF4-FFF2-40B4-BE49-F238E27FC236}">
                <a16:creationId xmlns:a16="http://schemas.microsoft.com/office/drawing/2014/main" id="{5BE95BB6-6292-B099-E8B5-33EF1048D8AA}"/>
              </a:ext>
            </a:extLst>
          </p:cNvPr>
          <p:cNvSpPr txBox="1"/>
          <p:nvPr/>
        </p:nvSpPr>
        <p:spPr>
          <a:xfrm>
            <a:off x="6779012" y="6477037"/>
            <a:ext cx="5399753"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Benchmark Minerals Intelligence, “More than 300 new mines required to meet battery demand by 2035”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hlinkClick r:id="rId6"/>
              </a:rPr>
              <a:t>https://source.benchmarkminerals.com/article/more-than-300-new-mines-required-to-meet-battery-demand-by-2035</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0520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7AD8-EFF5-8A4A-8648-B6C4879B0B18}"/>
              </a:ext>
            </a:extLst>
          </p:cNvPr>
          <p:cNvSpPr>
            <a:spLocks noGrp="1"/>
          </p:cNvSpPr>
          <p:nvPr>
            <p:ph type="title"/>
          </p:nvPr>
        </p:nvSpPr>
        <p:spPr/>
        <p:txBody>
          <a:bodyPr>
            <a:normAutofit/>
          </a:bodyPr>
          <a:lstStyle/>
          <a:p>
            <a:r>
              <a:rPr lang="en-US" sz="3200" b="1" dirty="0"/>
              <a:t>IRA Supply Chain Incentive</a:t>
            </a:r>
            <a:endParaRPr lang="en-US" dirty="0"/>
          </a:p>
        </p:txBody>
      </p:sp>
      <p:sp>
        <p:nvSpPr>
          <p:cNvPr id="3" name="Content Placeholder 2">
            <a:extLst>
              <a:ext uri="{FF2B5EF4-FFF2-40B4-BE49-F238E27FC236}">
                <a16:creationId xmlns:a16="http://schemas.microsoft.com/office/drawing/2014/main" id="{2F6B9E33-C436-543D-7F9A-DAAA652F362F}"/>
              </a:ext>
            </a:extLst>
          </p:cNvPr>
          <p:cNvSpPr>
            <a:spLocks noGrp="1"/>
          </p:cNvSpPr>
          <p:nvPr>
            <p:ph idx="1"/>
          </p:nvPr>
        </p:nvSpPr>
        <p:spPr>
          <a:xfrm>
            <a:off x="838200" y="1161826"/>
            <a:ext cx="10833100" cy="5015137"/>
          </a:xfrm>
        </p:spPr>
        <p:txBody>
          <a:bodyPr>
            <a:normAutofit fontScale="55000" lnSpcReduction="20000"/>
          </a:bodyPr>
          <a:lstStyle/>
          <a:p>
            <a:pPr marL="0" indent="0">
              <a:buNone/>
            </a:pPr>
            <a:r>
              <a:rPr lang="en-US" sz="5100" b="1" dirty="0">
                <a:effectLst/>
                <a:latin typeface="Calibri" panose="020F0502020204030204" pitchFamily="34" charset="0"/>
                <a:ea typeface="Calibri" panose="020F0502020204030204" pitchFamily="34" charset="0"/>
                <a:cs typeface="Times New Roman" panose="02020603050405020304" pitchFamily="18" charset="0"/>
              </a:rPr>
              <a:t>Advanced Manufacturing Production Credit – Section 13502 (45X)</a:t>
            </a:r>
          </a:p>
          <a:p>
            <a:pPr>
              <a:lnSpc>
                <a:spcPct val="120000"/>
              </a:lnSpc>
              <a:spcAft>
                <a:spcPts val="600"/>
              </a:spcAft>
            </a:pPr>
            <a:r>
              <a:rPr lang="en-US" sz="4000" b="0" dirty="0">
                <a:effectLst/>
                <a:latin typeface="Calibri" panose="020F0502020204030204" pitchFamily="34" charset="0"/>
                <a:ea typeface="Calibri" panose="020F0502020204030204" pitchFamily="34" charset="0"/>
                <a:cs typeface="Times New Roman" panose="02020603050405020304" pitchFamily="18" charset="0"/>
              </a:rPr>
              <a:t>Provides credits to those who produce materials used for clean energy production in trade or business</a:t>
            </a:r>
          </a:p>
          <a:p>
            <a:pPr>
              <a:lnSpc>
                <a:spcPct val="120000"/>
              </a:lnSpc>
              <a:spcAft>
                <a:spcPts val="600"/>
              </a:spcAft>
            </a:pPr>
            <a:r>
              <a:rPr lang="en-US" sz="3600" b="0" dirty="0">
                <a:effectLst/>
                <a:latin typeface="Calibri" panose="020F0502020204030204" pitchFamily="34" charset="0"/>
                <a:ea typeface="Calibri" panose="020F0502020204030204" pitchFamily="34" charset="0"/>
                <a:cs typeface="Times New Roman" panose="02020603050405020304" pitchFamily="18" charset="0"/>
              </a:rPr>
              <a:t>Materials eligible for such credits as outlined in this section are those used to produce: 	Electrode Active Materials </a:t>
            </a:r>
            <a:br>
              <a:rPr lang="en-US" sz="3600" b="0" dirty="0">
                <a:effectLst/>
                <a:latin typeface="Calibri" panose="020F0502020204030204" pitchFamily="34" charset="0"/>
                <a:ea typeface="Calibri" panose="020F0502020204030204" pitchFamily="34" charset="0"/>
                <a:cs typeface="Times New Roman" panose="02020603050405020304" pitchFamily="18" charset="0"/>
              </a:rPr>
            </a:br>
            <a:r>
              <a:rPr lang="en-US" sz="3600" b="0" dirty="0">
                <a:effectLst/>
                <a:latin typeface="Calibri" panose="020F0502020204030204" pitchFamily="34" charset="0"/>
                <a:ea typeface="Calibri" panose="020F0502020204030204" pitchFamily="34" charset="0"/>
                <a:cs typeface="Times New Roman" panose="02020603050405020304" pitchFamily="18" charset="0"/>
              </a:rPr>
              <a:t>	Battery Cells ($35 </a:t>
            </a:r>
            <a:r>
              <a:rPr lang="en-US" sz="3600" b="0" dirty="0">
                <a:latin typeface="Calibri" panose="020F0502020204030204" pitchFamily="34" charset="0"/>
                <a:ea typeface="Calibri" panose="020F0502020204030204" pitchFamily="34" charset="0"/>
                <a:cs typeface="Times New Roman" panose="02020603050405020304" pitchFamily="18" charset="0"/>
              </a:rPr>
              <a:t>kWh</a:t>
            </a:r>
            <a:r>
              <a:rPr lang="en-US" sz="3600" b="0" dirty="0">
                <a:effectLst/>
                <a:latin typeface="Calibri" panose="020F0502020204030204" pitchFamily="34" charset="0"/>
                <a:ea typeface="Calibri" panose="020F0502020204030204" pitchFamily="34" charset="0"/>
                <a:cs typeface="Times New Roman" panose="02020603050405020304" pitchFamily="18" charset="0"/>
              </a:rPr>
              <a:t>)</a:t>
            </a:r>
            <a:br>
              <a:rPr lang="en-US" sz="3600" b="0" dirty="0">
                <a:effectLst/>
                <a:latin typeface="Calibri" panose="020F0502020204030204" pitchFamily="34" charset="0"/>
                <a:ea typeface="Calibri" panose="020F0502020204030204" pitchFamily="34" charset="0"/>
                <a:cs typeface="Times New Roman" panose="02020603050405020304" pitchFamily="18" charset="0"/>
              </a:rPr>
            </a:br>
            <a:r>
              <a:rPr lang="en-US" sz="3600" b="0" dirty="0">
                <a:effectLst/>
                <a:latin typeface="Calibri" panose="020F0502020204030204" pitchFamily="34" charset="0"/>
                <a:ea typeface="Calibri" panose="020F0502020204030204" pitchFamily="34" charset="0"/>
                <a:cs typeface="Times New Roman" panose="02020603050405020304" pitchFamily="18" charset="0"/>
              </a:rPr>
              <a:t>	Battery Modules ($10-45 kWh)</a:t>
            </a:r>
            <a:br>
              <a:rPr lang="en-US" sz="3600" b="0" dirty="0">
                <a:effectLst/>
                <a:latin typeface="Calibri" panose="020F0502020204030204" pitchFamily="34" charset="0"/>
                <a:ea typeface="Calibri" panose="020F0502020204030204" pitchFamily="34" charset="0"/>
                <a:cs typeface="Times New Roman" panose="02020603050405020304" pitchFamily="18" charset="0"/>
              </a:rPr>
            </a:br>
            <a:r>
              <a:rPr lang="en-US" sz="3600" b="0" dirty="0">
                <a:effectLst/>
                <a:latin typeface="Calibri" panose="020F0502020204030204" pitchFamily="34" charset="0"/>
                <a:ea typeface="Calibri" panose="020F0502020204030204" pitchFamily="34" charset="0"/>
                <a:cs typeface="Times New Roman" panose="02020603050405020304" pitchFamily="18" charset="0"/>
              </a:rPr>
              <a:t>	Applicable Critical Minerals (10 percent of costs incurred)</a:t>
            </a:r>
          </a:p>
          <a:p>
            <a:pPr>
              <a:lnSpc>
                <a:spcPct val="120000"/>
              </a:lnSpc>
              <a:spcAft>
                <a:spcPts val="600"/>
              </a:spcAft>
            </a:pPr>
            <a:r>
              <a:rPr lang="en-US" sz="3800" b="0" u="sng" dirty="0">
                <a:latin typeface="Calibri" panose="020F0502020204030204" pitchFamily="34" charset="0"/>
                <a:cs typeface="Times New Roman" panose="02020603050405020304" pitchFamily="18" charset="0"/>
              </a:rPr>
              <a:t>Plus</a:t>
            </a:r>
            <a:r>
              <a:rPr lang="en-US" sz="3800" b="0" dirty="0">
                <a:latin typeface="Calibri" panose="020F0502020204030204" pitchFamily="34" charset="0"/>
                <a:cs typeface="Times New Roman" panose="02020603050405020304" pitchFamily="18" charset="0"/>
              </a:rPr>
              <a:t>:  Solar </a:t>
            </a:r>
            <a:r>
              <a:rPr lang="en-US" sz="3800" b="0" dirty="0">
                <a:effectLst/>
                <a:latin typeface="Calibri" panose="020F0502020204030204" pitchFamily="34" charset="0"/>
                <a:ea typeface="Calibri" panose="020F0502020204030204" pitchFamily="34" charset="0"/>
                <a:cs typeface="Times New Roman" panose="02020603050405020304" pitchFamily="18" charset="0"/>
              </a:rPr>
              <a:t>Modules, Wind Turbines and </a:t>
            </a:r>
            <a:r>
              <a:rPr lang="en-US" sz="3800" b="0" dirty="0">
                <a:latin typeface="Calibri" panose="020F0502020204030204" pitchFamily="34" charset="0"/>
                <a:ea typeface="Calibri" panose="020F0502020204030204" pitchFamily="34" charset="0"/>
                <a:cs typeface="Times New Roman" panose="02020603050405020304" pitchFamily="18" charset="0"/>
              </a:rPr>
              <a:t>Offshore Vessels, Structural Fasteners, </a:t>
            </a:r>
            <a:r>
              <a:rPr lang="en-US" sz="3800" b="0" dirty="0" err="1">
                <a:latin typeface="Calibri" panose="020F0502020204030204" pitchFamily="34" charset="0"/>
                <a:ea typeface="Calibri" panose="020F0502020204030204" pitchFamily="34" charset="0"/>
                <a:cs typeface="Times New Roman" panose="02020603050405020304" pitchFamily="18" charset="0"/>
              </a:rPr>
              <a:t>etc</a:t>
            </a:r>
            <a:r>
              <a:rPr lang="en-US" sz="3800" b="0" dirty="0">
                <a:latin typeface="Calibri" panose="020F0502020204030204" pitchFamily="34" charset="0"/>
                <a:ea typeface="Calibri" panose="020F0502020204030204" pitchFamily="34" charset="0"/>
                <a:cs typeface="Times New Roman" panose="02020603050405020304" pitchFamily="18" charset="0"/>
              </a:rPr>
              <a:t>…</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000" b="0" dirty="0">
              <a:latin typeface="Calibri" panose="020F0502020204030204" pitchFamily="34" charset="0"/>
              <a:ea typeface="Calibri" panose="020F0502020204030204" pitchFamily="34" charset="0"/>
              <a:cs typeface="Times New Roman" panose="02020603050405020304" pitchFamily="18" charset="0"/>
            </a:endParaRPr>
          </a:p>
          <a:p>
            <a:r>
              <a:rPr lang="en-US" sz="4000" b="0" dirty="0">
                <a:latin typeface="Calibri" panose="020F0502020204030204" pitchFamily="34" charset="0"/>
                <a:ea typeface="Calibri" panose="020F0502020204030204" pitchFamily="34" charset="0"/>
                <a:cs typeface="Times New Roman" panose="02020603050405020304" pitchFamily="18" charset="0"/>
              </a:rPr>
              <a:t>I</a:t>
            </a:r>
            <a:r>
              <a:rPr lang="en-US" sz="4000" b="0" dirty="0">
                <a:effectLst/>
                <a:latin typeface="Calibri" panose="020F0502020204030204" pitchFamily="34" charset="0"/>
                <a:ea typeface="Calibri" panose="020F0502020204030204" pitchFamily="34" charset="0"/>
                <a:cs typeface="Times New Roman" panose="02020603050405020304" pitchFamily="18" charset="0"/>
              </a:rPr>
              <a:t>ncludes phase-outs on these credits beginning in 2030, which impose a reduction of 25 percent per year between 2030 and 2033, when the credit becomes completely phased out (however, the phase-out does not apply to the credits for critical minerals). </a:t>
            </a:r>
            <a:endParaRPr lang="en-US" sz="4000" b="0" dirty="0"/>
          </a:p>
        </p:txBody>
      </p:sp>
      <p:sp>
        <p:nvSpPr>
          <p:cNvPr id="4" name="Slide Number Placeholder 3">
            <a:extLst>
              <a:ext uri="{FF2B5EF4-FFF2-40B4-BE49-F238E27FC236}">
                <a16:creationId xmlns:a16="http://schemas.microsoft.com/office/drawing/2014/main" id="{9029F63E-ED41-2AC2-839B-350B0FE834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493A98-8BCB-7943-B94B-628E1D77F6E7}" type="slidenum">
              <a:rPr kumimoji="0" lang="en-US" sz="1200" b="0" i="0" u="none" strike="noStrike" kern="1200" cap="none" spc="0" normalizeH="0" baseline="0" noProof="0" smtClean="0">
                <a:ln>
                  <a:noFill/>
                </a:ln>
                <a:solidFill>
                  <a:srgbClr val="4454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4546A"/>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371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CD73-4EFC-218D-497C-05BC8DE39BC4}"/>
              </a:ext>
            </a:extLst>
          </p:cNvPr>
          <p:cNvSpPr>
            <a:spLocks noGrp="1"/>
          </p:cNvSpPr>
          <p:nvPr>
            <p:ph type="title"/>
          </p:nvPr>
        </p:nvSpPr>
        <p:spPr>
          <a:xfrm>
            <a:off x="838200" y="349274"/>
            <a:ext cx="10515600" cy="617313"/>
          </a:xfrm>
        </p:spPr>
        <p:txBody>
          <a:bodyPr/>
          <a:lstStyle/>
          <a:p>
            <a:r>
              <a:rPr lang="en-US" sz="3200" b="1" dirty="0"/>
              <a:t>Refueling Infrastructure</a:t>
            </a:r>
            <a:endParaRPr lang="en-US" dirty="0"/>
          </a:p>
        </p:txBody>
      </p:sp>
      <p:sp>
        <p:nvSpPr>
          <p:cNvPr id="3" name="Content Placeholder 2">
            <a:extLst>
              <a:ext uri="{FF2B5EF4-FFF2-40B4-BE49-F238E27FC236}">
                <a16:creationId xmlns:a16="http://schemas.microsoft.com/office/drawing/2014/main" id="{A34C31E8-4FE3-39DA-14EF-E6096304620E}"/>
              </a:ext>
            </a:extLst>
          </p:cNvPr>
          <p:cNvSpPr>
            <a:spLocks noGrp="1"/>
          </p:cNvSpPr>
          <p:nvPr>
            <p:ph idx="1"/>
          </p:nvPr>
        </p:nvSpPr>
        <p:spPr>
          <a:xfrm>
            <a:off x="838200" y="966587"/>
            <a:ext cx="6972300" cy="5218313"/>
          </a:xfrm>
        </p:spPr>
        <p:txBody>
          <a:bodyPr>
            <a:normAutofit/>
          </a:bodyPr>
          <a:lstStyle/>
          <a:p>
            <a:pPr marL="0" indent="0">
              <a:lnSpc>
                <a:spcPct val="100000"/>
              </a:lnSpc>
              <a:buNone/>
            </a:pPr>
            <a:r>
              <a:rPr lang="en-US" sz="2700" b="1" dirty="0">
                <a:effectLst/>
                <a:latin typeface="Calibri" panose="020F0502020204030204" pitchFamily="34" charset="0"/>
                <a:ea typeface="Calibri" panose="020F0502020204030204" pitchFamily="34" charset="0"/>
                <a:cs typeface="Times New Roman" panose="02020603050405020304" pitchFamily="18" charset="0"/>
              </a:rPr>
              <a:t>Alternative Fuel Refueling Property Credit</a:t>
            </a:r>
            <a:r>
              <a:rPr lang="en-US" sz="2700" dirty="0">
                <a:effectLst/>
                <a:latin typeface="Calibri" panose="020F0502020204030204" pitchFamily="34" charset="0"/>
                <a:ea typeface="Calibri" panose="020F0502020204030204" pitchFamily="34" charset="0"/>
                <a:cs typeface="Times New Roman" panose="02020603050405020304" pitchFamily="18" charset="0"/>
              </a:rPr>
              <a:t> (30C)</a:t>
            </a:r>
          </a:p>
          <a:p>
            <a:pPr lvl="2">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Extends the federal income tax credit on the cost of any qualified alternative fuel vehicle refueling property through 2032 (85 % ethano</a:t>
            </a:r>
            <a:r>
              <a:rPr lang="en-US" dirty="0">
                <a:latin typeface="Calibri" panose="020F0502020204030204" pitchFamily="34" charset="0"/>
                <a:ea typeface="Calibri" panose="020F0502020204030204" pitchFamily="34" charset="0"/>
                <a:cs typeface="Times New Roman" panose="02020603050405020304" pitchFamily="18" charset="0"/>
              </a:rPr>
              <a:t>l, natural gas, CNG, LNG, LPG,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hydrogen</a:t>
            </a:r>
            <a:r>
              <a:rPr lang="en-US" dirty="0">
                <a:latin typeface="Calibri" panose="020F0502020204030204" pitchFamily="34" charset="0"/>
                <a:ea typeface="Calibri" panose="020F0502020204030204" pitchFamily="34" charset="0"/>
                <a:cs typeface="Times New Roman" panose="02020603050405020304" pitchFamily="18" charset="0"/>
              </a:rPr>
              <a:t>, biodiesel,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electricity</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lvl="2">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Six percent base rate and thirty percent bonus rate (prevailing wage requirements) and otherwise 30 percent regardless. </a:t>
            </a:r>
          </a:p>
          <a:p>
            <a:pPr lvl="2">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Allowable on costs up to $100,000 of the cost of </a:t>
            </a:r>
            <a:r>
              <a:rPr lang="en-US" u="sng" dirty="0">
                <a:effectLst/>
                <a:latin typeface="Calibri" panose="020F0502020204030204" pitchFamily="34" charset="0"/>
                <a:ea typeface="Calibri" panose="020F0502020204030204" pitchFamily="34" charset="0"/>
                <a:cs typeface="Times New Roman" panose="02020603050405020304" pitchFamily="18" charset="0"/>
              </a:rPr>
              <a:t>each alternative refueling property at 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effectLst/>
                <a:latin typeface="Calibri" panose="020F0502020204030204" pitchFamily="34" charset="0"/>
                <a:ea typeface="Calibri" panose="020F0502020204030204" pitchFamily="34" charset="0"/>
                <a:cs typeface="Times New Roman" panose="02020603050405020304" pitchFamily="18" charset="0"/>
              </a:rPr>
              <a:t>location</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457200" lvl="1" indent="0">
              <a:lnSpc>
                <a:spcPct val="100000"/>
              </a:lnSpc>
              <a:buNone/>
            </a:pPr>
            <a:endParaRPr lang="en-US" sz="2400" b="1" dirty="0">
              <a:latin typeface="Calibri" panose="020F0502020204030204" pitchFamily="34" charset="0"/>
              <a:cs typeface="Times New Roman" panose="02020603050405020304" pitchFamily="18" charset="0"/>
            </a:endParaRPr>
          </a:p>
          <a:p>
            <a:pPr marL="457200" lvl="1" indent="0">
              <a:lnSpc>
                <a:spcPct val="100000"/>
              </a:lnSpc>
              <a:buNone/>
            </a:pPr>
            <a:r>
              <a:rPr lang="en-US" sz="2400" b="1" dirty="0">
                <a:latin typeface="Calibri" panose="020F0502020204030204" pitchFamily="34" charset="0"/>
                <a:cs typeface="Times New Roman" panose="02020603050405020304" pitchFamily="18" charset="0"/>
              </a:rPr>
              <a:t>Bipartisan Infrastructure bill </a:t>
            </a:r>
          </a:p>
          <a:p>
            <a:pPr lvl="1">
              <a:lnSpc>
                <a:spcPct val="100000"/>
              </a:lnSpc>
            </a:pPr>
            <a:r>
              <a:rPr lang="en-US" sz="2100" dirty="0">
                <a:latin typeface="Calibri" panose="020F0502020204030204" pitchFamily="34" charset="0"/>
                <a:cs typeface="Times New Roman" panose="02020603050405020304" pitchFamily="18" charset="0"/>
              </a:rPr>
              <a:t>$5 billion in Formula funding for States over 5-years</a:t>
            </a:r>
          </a:p>
          <a:p>
            <a:pPr lvl="1">
              <a:lnSpc>
                <a:spcPct val="100000"/>
              </a:lnSpc>
            </a:pPr>
            <a:r>
              <a:rPr lang="en-US" sz="2100" dirty="0">
                <a:latin typeface="Calibri" panose="020F0502020204030204" pitchFamily="34" charset="0"/>
                <a:cs typeface="Times New Roman" panose="02020603050405020304" pitchFamily="18" charset="0"/>
              </a:rPr>
              <a:t>$2.5 billion in competitive grant funding</a:t>
            </a:r>
          </a:p>
          <a:p>
            <a:pPr lvl="1">
              <a:lnSpc>
                <a:spcPct val="100000"/>
              </a:lnSpc>
            </a:pPr>
            <a:endParaRPr lang="en-US" sz="2100" dirty="0">
              <a:latin typeface="Calibri" panose="020F0502020204030204" pitchFamily="34" charset="0"/>
              <a:cs typeface="Times New Roman" panose="02020603050405020304" pitchFamily="18" charset="0"/>
            </a:endParaRPr>
          </a:p>
          <a:p>
            <a:pPr marL="457200" lvl="1" indent="0">
              <a:lnSpc>
                <a:spcPct val="100000"/>
              </a:lnSpc>
              <a:buNone/>
            </a:pPr>
            <a:endParaRPr lang="en-US" dirty="0"/>
          </a:p>
          <a:p>
            <a:pPr lvl="1">
              <a:lnSpc>
                <a:spcPct val="100000"/>
              </a:lnSpc>
            </a:pPr>
            <a:endParaRPr lang="en-US" dirty="0"/>
          </a:p>
        </p:txBody>
      </p:sp>
      <p:sp>
        <p:nvSpPr>
          <p:cNvPr id="4" name="Slide Number Placeholder 3">
            <a:extLst>
              <a:ext uri="{FF2B5EF4-FFF2-40B4-BE49-F238E27FC236}">
                <a16:creationId xmlns:a16="http://schemas.microsoft.com/office/drawing/2014/main" id="{3E1053D7-2253-9CA1-BAFF-562AE16EE7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493A98-8BCB-7943-B94B-628E1D77F6E7}" type="slidenum">
              <a:rPr kumimoji="0" lang="en-US" sz="1200" b="0" i="0" u="none" strike="noStrike" kern="1200" cap="none" spc="0" normalizeH="0" baseline="0" noProof="0" smtClean="0">
                <a:ln>
                  <a:noFill/>
                </a:ln>
                <a:solidFill>
                  <a:srgbClr val="44546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4546A"/>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ECC72543-07AF-2E5E-E17E-88866454AFD7}"/>
              </a:ext>
            </a:extLst>
          </p:cNvPr>
          <p:cNvPicPr>
            <a:picLocks noChangeAspect="1"/>
          </p:cNvPicPr>
          <p:nvPr/>
        </p:nvPicPr>
        <p:blipFill>
          <a:blip r:embed="rId3"/>
          <a:stretch>
            <a:fillRect/>
          </a:stretch>
        </p:blipFill>
        <p:spPr>
          <a:xfrm>
            <a:off x="8024067" y="1893365"/>
            <a:ext cx="3916266" cy="1768103"/>
          </a:xfrm>
          <a:prstGeom prst="rect">
            <a:avLst/>
          </a:prstGeom>
        </p:spPr>
      </p:pic>
    </p:spTree>
    <p:extLst>
      <p:ext uri="{BB962C8B-B14F-4D97-AF65-F5344CB8AC3E}">
        <p14:creationId xmlns:p14="http://schemas.microsoft.com/office/powerpoint/2010/main" val="3946756721"/>
      </p:ext>
    </p:extLst>
  </p:cSld>
  <p:clrMapOvr>
    <a:masterClrMapping/>
  </p:clrMapOvr>
</p:sld>
</file>

<file path=ppt/theme/theme1.xml><?xml version="1.0" encoding="utf-8"?>
<a:theme xmlns:a="http://schemas.openxmlformats.org/drawingml/2006/main" name="Office Theme">
  <a:themeElements>
    <a:clrScheme name="AAI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AAI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95B743-EF3B-488B-BF81-944B30121795}" vid="{236252C6-9666-4EE8-9D7C-7C33A6CF3A90}"/>
    </a:ext>
  </a:extLst>
</a:theme>
</file>

<file path=ppt/theme/theme3.xml><?xml version="1.0" encoding="utf-8"?>
<a:theme xmlns:a="http://schemas.openxmlformats.org/drawingml/2006/main" name="1_Office Theme">
  <a:themeElements>
    <a:clrScheme name="AAI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DF5128C-082C-46C5-8374-4D0E647B2DC3}" vid="{E2A4A299-7E4B-4BE4-B530-F65552890CC0}"/>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2857</TotalTime>
  <Words>920</Words>
  <Application>Microsoft Office PowerPoint</Application>
  <PresentationFormat>Widescreen</PresentationFormat>
  <Paragraphs>85</Paragraphs>
  <Slides>13</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Calibri</vt:lpstr>
      <vt:lpstr>Calibri Light</vt:lpstr>
      <vt:lpstr>Courier New</vt:lpstr>
      <vt:lpstr>Proxima Nova Cond Semibold</vt:lpstr>
      <vt:lpstr>Roboto</vt:lpstr>
      <vt:lpstr>Symbol</vt:lpstr>
      <vt:lpstr>Wingdings</vt:lpstr>
      <vt:lpstr>Office Theme</vt:lpstr>
      <vt:lpstr>2_Office Theme</vt:lpstr>
      <vt:lpstr>1_Office Theme</vt:lpstr>
      <vt:lpstr>3_Office Theme</vt:lpstr>
      <vt:lpstr>The Inflation Reduction Act and Clean Vehicle Credits</vt:lpstr>
      <vt:lpstr>Our Members</vt:lpstr>
      <vt:lpstr>The Future Is Electric</vt:lpstr>
      <vt:lpstr>PowerPoint Presentation</vt:lpstr>
      <vt:lpstr>Possible Combined U.S. EV Requirement</vt:lpstr>
      <vt:lpstr>PowerPoint Presentation</vt:lpstr>
      <vt:lpstr>Supply Chain – Still A Challenge</vt:lpstr>
      <vt:lpstr>IRA Supply Chain Incentive</vt:lpstr>
      <vt:lpstr>Refueling Infrastructure</vt:lpstr>
      <vt:lpstr>Summary of Recent Treasury Guidance</vt:lpstr>
      <vt:lpstr>Summary of Recent Treasury Guidance (continued)</vt:lpstr>
      <vt:lpstr>Federal Government Website for Eligible Vehicles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Roden</dc:creator>
  <cp:lastModifiedBy>David Schwietert</cp:lastModifiedBy>
  <cp:revision>125</cp:revision>
  <cp:lastPrinted>2020-01-28T16:17:39Z</cp:lastPrinted>
  <dcterms:created xsi:type="dcterms:W3CDTF">2020-01-16T16:18:14Z</dcterms:created>
  <dcterms:modified xsi:type="dcterms:W3CDTF">2023-04-05T21:25:10Z</dcterms:modified>
</cp:coreProperties>
</file>