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0" r:id="rId3"/>
    <p:sldId id="427" r:id="rId4"/>
    <p:sldId id="429" r:id="rId5"/>
    <p:sldId id="447" r:id="rId6"/>
    <p:sldId id="446" r:id="rId7"/>
    <p:sldId id="423" r:id="rId8"/>
    <p:sldId id="381" r:id="rId9"/>
    <p:sldId id="382" r:id="rId10"/>
    <p:sldId id="383" r:id="rId11"/>
    <p:sldId id="384" r:id="rId12"/>
    <p:sldId id="385" r:id="rId13"/>
    <p:sldId id="388" r:id="rId14"/>
    <p:sldId id="432" r:id="rId15"/>
    <p:sldId id="433" r:id="rId16"/>
    <p:sldId id="443" r:id="rId17"/>
    <p:sldId id="435" r:id="rId18"/>
    <p:sldId id="445" r:id="rId19"/>
    <p:sldId id="438" r:id="rId20"/>
    <p:sldId id="444" r:id="rId21"/>
    <p:sldId id="440" r:id="rId22"/>
    <p:sldId id="441" r:id="rId23"/>
    <p:sldId id="442" r:id="rId24"/>
    <p:sldId id="411" r:id="rId25"/>
    <p:sldId id="365" r:id="rId26"/>
  </p:sldIdLst>
  <p:sldSz cx="9144000" cy="6858000" type="screen4x3"/>
  <p:notesSz cx="69596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C9804"/>
    <a:srgbClr val="336699"/>
    <a:srgbClr val="CC3300"/>
    <a:srgbClr val="EFF2C6"/>
    <a:srgbClr val="CCFFCC"/>
    <a:srgbClr val="E64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845" autoAdjust="0"/>
  </p:normalViewPr>
  <p:slideViewPr>
    <p:cSldViewPr>
      <p:cViewPr varScale="1">
        <p:scale>
          <a:sx n="85" d="100"/>
          <a:sy n="8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enka\Active%20Projects\Fin%20Integration%20and%20Propogation%20of%20Shocks\Write-up%20and%20presentations\Presentation\Graphs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% of Loans Funded through Securitization</c:v>
                </c:pt>
              </c:strCache>
            </c:strRef>
          </c:tx>
          <c:spPr>
            <a:ln w="5397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Sheet1!$A$5:$A$20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Sheet1!$G$5:$G$20</c:f>
              <c:numCache>
                <c:formatCode>General</c:formatCode>
                <c:ptCount val="16"/>
                <c:pt idx="0">
                  <c:v>0.41630962022756607</c:v>
                </c:pt>
                <c:pt idx="1">
                  <c:v>0.46772989595892489</c:v>
                </c:pt>
                <c:pt idx="2">
                  <c:v>0.50404149400450693</c:v>
                </c:pt>
                <c:pt idx="3">
                  <c:v>0.59025330164085166</c:v>
                </c:pt>
                <c:pt idx="4">
                  <c:v>0.51388905383808969</c:v>
                </c:pt>
                <c:pt idx="5">
                  <c:v>0.49769744946932981</c:v>
                </c:pt>
                <c:pt idx="6">
                  <c:v>0.566944898985007</c:v>
                </c:pt>
                <c:pt idx="7">
                  <c:v>0.57872396479031762</c:v>
                </c:pt>
                <c:pt idx="8">
                  <c:v>0.66045947789369042</c:v>
                </c:pt>
                <c:pt idx="9">
                  <c:v>0.60946688092693302</c:v>
                </c:pt>
                <c:pt idx="10">
                  <c:v>0.60645822390695148</c:v>
                </c:pt>
                <c:pt idx="11">
                  <c:v>0.5941885934133001</c:v>
                </c:pt>
                <c:pt idx="12">
                  <c:v>0.49147361058816802</c:v>
                </c:pt>
                <c:pt idx="13">
                  <c:v>0.5773660861619857</c:v>
                </c:pt>
                <c:pt idx="14">
                  <c:v>0.71520496213510432</c:v>
                </c:pt>
                <c:pt idx="15">
                  <c:v>0.65770379328014006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855680"/>
        <c:axId val="258857216"/>
      </c:lineChart>
      <c:lineChart>
        <c:grouping val="standard"/>
        <c:varyColors val="0"/>
        <c:ser>
          <c:idx val="1"/>
          <c:order val="1"/>
          <c:tx>
            <c:strRef>
              <c:f>Sheet1!$E$1</c:f>
              <c:strCache>
                <c:ptCount val="1"/>
                <c:pt idx="0">
                  <c:v>$Trillions of Securitized Loans</c:v>
                </c:pt>
              </c:strCache>
            </c:strRef>
          </c:tx>
          <c:spPr>
            <a:ln w="508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Sheet1!$A$5:$A$20</c:f>
              <c:numCache>
                <c:formatCode>General</c:formatCode>
                <c:ptCount val="1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</c:numCache>
            </c:numRef>
          </c:cat>
          <c:val>
            <c:numRef>
              <c:f>Sheet1!$H$5:$H$20</c:f>
              <c:numCache>
                <c:formatCode>General</c:formatCode>
                <c:ptCount val="16"/>
                <c:pt idx="0">
                  <c:v>0.150360727</c:v>
                </c:pt>
                <c:pt idx="1">
                  <c:v>0.22262660999999997</c:v>
                </c:pt>
                <c:pt idx="2">
                  <c:v>0.27323909799999996</c:v>
                </c:pt>
                <c:pt idx="3">
                  <c:v>0.61120298499999992</c:v>
                </c:pt>
                <c:pt idx="4">
                  <c:v>0.43469018000000004</c:v>
                </c:pt>
                <c:pt idx="5">
                  <c:v>0.34446392200000003</c:v>
                </c:pt>
                <c:pt idx="6">
                  <c:v>0.83948897700000003</c:v>
                </c:pt>
                <c:pt idx="7">
                  <c:v>1.2436972089999998</c:v>
                </c:pt>
                <c:pt idx="8">
                  <c:v>1.914673099</c:v>
                </c:pt>
                <c:pt idx="9">
                  <c:v>1.348367611</c:v>
                </c:pt>
                <c:pt idx="10">
                  <c:v>1.5223959789999999</c:v>
                </c:pt>
                <c:pt idx="11">
                  <c:v>1.3322869190000002</c:v>
                </c:pt>
                <c:pt idx="12">
                  <c:v>0.84966859800000005</c:v>
                </c:pt>
                <c:pt idx="13">
                  <c:v>0.57344124100000005</c:v>
                </c:pt>
                <c:pt idx="14">
                  <c:v>0.87254820500000008</c:v>
                </c:pt>
                <c:pt idx="15">
                  <c:v>0.76188290999999997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45536"/>
        <c:axId val="258543616"/>
      </c:lineChart>
      <c:catAx>
        <c:axId val="25885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8857216"/>
        <c:crosses val="autoZero"/>
        <c:auto val="1"/>
        <c:lblAlgn val="ctr"/>
        <c:lblOffset val="100"/>
        <c:noMultiLvlLbl val="0"/>
      </c:catAx>
      <c:valAx>
        <c:axId val="258857216"/>
        <c:scaling>
          <c:orientation val="minMax"/>
          <c:min val="0.35000000000000009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58855680"/>
        <c:crosses val="autoZero"/>
        <c:crossBetween val="between"/>
      </c:valAx>
      <c:valAx>
        <c:axId val="2585436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$ Trillions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8545536"/>
        <c:crosses val="max"/>
        <c:crossBetween val="between"/>
      </c:valAx>
      <c:catAx>
        <c:axId val="258545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5436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Average Number of Branches per Financial Institution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Sheet2!$A$4:$A$20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Sheet2!$C$4:$C$20</c:f>
              <c:numCache>
                <c:formatCode>General</c:formatCode>
                <c:ptCount val="17"/>
                <c:pt idx="0">
                  <c:v>14.916880730000003</c:v>
                </c:pt>
                <c:pt idx="1">
                  <c:v>15.159835300000003</c:v>
                </c:pt>
                <c:pt idx="2">
                  <c:v>15.359569650000003</c:v>
                </c:pt>
                <c:pt idx="3">
                  <c:v>15.630877590000001</c:v>
                </c:pt>
                <c:pt idx="4">
                  <c:v>15.89961832</c:v>
                </c:pt>
                <c:pt idx="5">
                  <c:v>16.358556459999999</c:v>
                </c:pt>
                <c:pt idx="6">
                  <c:v>16.763137249999996</c:v>
                </c:pt>
                <c:pt idx="7">
                  <c:v>16.892836110000001</c:v>
                </c:pt>
                <c:pt idx="8">
                  <c:v>16.9329161</c:v>
                </c:pt>
                <c:pt idx="9">
                  <c:v>17.149833950000001</c:v>
                </c:pt>
                <c:pt idx="10">
                  <c:v>17.474698329999999</c:v>
                </c:pt>
                <c:pt idx="11">
                  <c:v>17.991790460000001</c:v>
                </c:pt>
                <c:pt idx="12">
                  <c:v>18.631465090000003</c:v>
                </c:pt>
                <c:pt idx="13">
                  <c:v>19.224110670000002</c:v>
                </c:pt>
                <c:pt idx="14">
                  <c:v>19.74925314</c:v>
                </c:pt>
                <c:pt idx="15">
                  <c:v>19.929129129999996</c:v>
                </c:pt>
                <c:pt idx="16">
                  <c:v>20.163119120000001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77920"/>
        <c:axId val="258579456"/>
      </c:line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Total Number of Branches in the US, '000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Sheet2!$A$4:$A$20</c:f>
              <c:numCache>
                <c:formatCode>General</c:formatCod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numCache>
            </c:numRef>
          </c:cat>
          <c:val>
            <c:numRef>
              <c:f>Sheet2!$B$4:$B$20</c:f>
              <c:numCache>
                <c:formatCode>_(* #,##0.00_);_(* \(#,##0.00\);_(* "-"??_);_(@_)</c:formatCode>
                <c:ptCount val="17"/>
                <c:pt idx="0">
                  <c:v>81.296999999999997</c:v>
                </c:pt>
                <c:pt idx="1">
                  <c:v>80.998999999999995</c:v>
                </c:pt>
                <c:pt idx="2">
                  <c:v>81.374999999999986</c:v>
                </c:pt>
                <c:pt idx="3">
                  <c:v>82.10899999999998</c:v>
                </c:pt>
                <c:pt idx="4">
                  <c:v>83.313999999999993</c:v>
                </c:pt>
                <c:pt idx="5">
                  <c:v>84.312000000000012</c:v>
                </c:pt>
                <c:pt idx="6">
                  <c:v>85.492000000000004</c:v>
                </c:pt>
                <c:pt idx="7">
                  <c:v>86.069000000000003</c:v>
                </c:pt>
                <c:pt idx="8">
                  <c:v>86.577999999999989</c:v>
                </c:pt>
                <c:pt idx="9">
                  <c:v>87.79</c:v>
                </c:pt>
                <c:pt idx="10">
                  <c:v>89.784999999999997</c:v>
                </c:pt>
                <c:pt idx="11">
                  <c:v>92.046000000000006</c:v>
                </c:pt>
                <c:pt idx="12">
                  <c:v>94.741000000000014</c:v>
                </c:pt>
                <c:pt idx="13">
                  <c:v>97.274000000000001</c:v>
                </c:pt>
                <c:pt idx="14">
                  <c:v>99.161000000000001</c:v>
                </c:pt>
                <c:pt idx="15">
                  <c:v>99.546000000000006</c:v>
                </c:pt>
                <c:pt idx="16">
                  <c:v>98.516999999999996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99936"/>
        <c:axId val="258598016"/>
      </c:lineChart>
      <c:catAx>
        <c:axId val="25857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58579456"/>
        <c:crosses val="autoZero"/>
        <c:auto val="1"/>
        <c:lblAlgn val="ctr"/>
        <c:lblOffset val="100"/>
        <c:noMultiLvlLbl val="0"/>
      </c:catAx>
      <c:valAx>
        <c:axId val="258579456"/>
        <c:scaling>
          <c:orientation val="minMax"/>
          <c:min val="1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+mj-lt"/>
                    <a:cs typeface="Times New Roman" panose="02020603050405020304" pitchFamily="18" charset="0"/>
                  </a:defRPr>
                </a:pPr>
                <a:r>
                  <a:rPr lang="en-US" sz="1200" b="0">
                    <a:latin typeface="+mj-lt"/>
                    <a:cs typeface="Times New Roman" panose="02020603050405020304" pitchFamily="18" charset="0"/>
                  </a:rPr>
                  <a:t>Average Number of Branches per Financial</a:t>
                </a:r>
                <a:r>
                  <a:rPr lang="en-US" sz="1200" b="0" baseline="0">
                    <a:latin typeface="+mj-lt"/>
                    <a:cs typeface="Times New Roman" panose="02020603050405020304" pitchFamily="18" charset="0"/>
                  </a:rPr>
                  <a:t> Institution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58577920"/>
        <c:crosses val="autoZero"/>
        <c:crossBetween val="between"/>
      </c:valAx>
      <c:valAx>
        <c:axId val="258598016"/>
        <c:scaling>
          <c:orientation val="minMax"/>
          <c:min val="7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>
                    <a:latin typeface="+mj-lt"/>
                  </a:defRPr>
                </a:pPr>
                <a:r>
                  <a:rPr lang="en-US" sz="1400" b="0">
                    <a:latin typeface="+mj-lt"/>
                  </a:rPr>
                  <a:t>Total Number of Branches in the U.S., '000</a:t>
                </a:r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crossAx val="258599936"/>
        <c:crosses val="max"/>
        <c:crossBetween val="between"/>
      </c:valAx>
      <c:catAx>
        <c:axId val="25859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58598016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2873" y="0"/>
            <a:ext cx="301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5B8E-B8E7-4368-AE2C-58C78E0224E3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375"/>
            <a:ext cx="30151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2873" y="8842375"/>
            <a:ext cx="30151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C7EE1-2978-41AA-B493-23FB7DBDA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03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5616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2406" y="0"/>
            <a:ext cx="3015616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7258-1810-4B85-9452-328427A3C21C}" type="datetimeFigureOut">
              <a:rPr lang="en-US" smtClean="0"/>
              <a:pPr/>
              <a:t>5/13/2014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277" y="4421826"/>
            <a:ext cx="5567048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54"/>
            <a:ext cx="3015616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2406" y="8842054"/>
            <a:ext cx="3015616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C44E6-302F-416B-BB2B-25750B9D89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44E6-302F-416B-BB2B-25750B9D89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44E6-302F-416B-BB2B-25750B9D896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73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44E6-302F-416B-BB2B-25750B9D89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7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44E6-302F-416B-BB2B-25750B9D89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is this important?</a:t>
            </a:r>
          </a:p>
          <a:p>
            <a:r>
              <a:rPr lang="en-US" baseline="0" dirty="0" smtClean="0"/>
              <a:t>	Key takeaway – shale discoveries are exogenous, that is:</a:t>
            </a:r>
          </a:p>
          <a:p>
            <a:r>
              <a:rPr lang="en-US" baseline="0" dirty="0" smtClean="0"/>
              <a:t>	1) there is not an omitted variable driving both the discovery in a county and economic outcomes in a county</a:t>
            </a:r>
          </a:p>
          <a:p>
            <a:r>
              <a:rPr lang="en-US" baseline="0" dirty="0" smtClean="0"/>
              <a:t>	2) outcomes in a county are not some how a reason a discovery takes place</a:t>
            </a:r>
          </a:p>
          <a:p>
            <a:r>
              <a:rPr lang="en-US" baseline="0" dirty="0" smtClean="0"/>
              <a:t>   Discuss mechanics of shock to understand</a:t>
            </a:r>
          </a:p>
          <a:p>
            <a:r>
              <a:rPr lang="en-US" baseline="0" dirty="0" smtClean="0"/>
              <a:t>	1) Demonstrate that shock is likely to be uncorrelated with characteristics of “treatment” counties (i.e. demography, education, income, and…..banking structure and industry structure)</a:t>
            </a:r>
          </a:p>
          <a:p>
            <a:r>
              <a:rPr lang="en-US" baseline="0" dirty="0" smtClean="0"/>
              <a:t>	2) There is unlikely to have been endogenous sorting of industries or bank structures in anticipation of the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026B-6CC2-4DEB-98A4-3AD4FE338B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026B-6CC2-4DEB-98A4-3AD4FE338B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026B-6CC2-4DEB-98A4-3AD4FE338B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026B-6CC2-4DEB-98A4-3AD4FE338B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4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0026B-6CC2-4DEB-98A4-3AD4FE338B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24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C44E6-302F-416B-BB2B-25750B9D896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3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panded view"/>
          <p:cNvPicPr>
            <a:picLocks noChangeAspect="1" noChangeArrowheads="1"/>
          </p:cNvPicPr>
          <p:nvPr/>
        </p:nvPicPr>
        <p:blipFill>
          <a:blip r:embed="rId2" cstate="print"/>
          <a:srcRect t="31934" b="20801"/>
          <a:stretch>
            <a:fillRect/>
          </a:stretch>
        </p:blipFill>
        <p:spPr bwMode="auto">
          <a:xfrm>
            <a:off x="0" y="0"/>
            <a:ext cx="91408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ew-2005-Darden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950" y="5562600"/>
            <a:ext cx="2828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2338" y="3021013"/>
            <a:ext cx="7296150" cy="14573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2700" y="4659313"/>
            <a:ext cx="4037013" cy="765175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591D-BE92-4183-A48D-6D7958B8A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349250"/>
            <a:ext cx="1947862" cy="5518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9250"/>
            <a:ext cx="5691188" cy="5518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F448F-8C04-4D46-BAD2-779CB0439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BC6C6-995D-40DA-AF75-D2B159851F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95CA-1692-442D-9754-4489AAB66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89063"/>
            <a:ext cx="3810000" cy="4478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389063"/>
            <a:ext cx="3810000" cy="4478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C1BE3-E541-426B-8C5E-BE8FB721D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9D20B-F6F7-445C-A101-CB32B3D36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592C-A74D-4000-AEA7-F4E1CFF30B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649F0-A9F0-4E2C-8416-EDB6B7A8C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C7058-A544-4C47-AC6C-948F8A7F9F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1CA-F9F2-4284-96D1-E88359BC8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182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407" tIns="45421" rIns="92407" bIns="45421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95C7399-4EDC-4DBC-884D-D7C443E4F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9250"/>
            <a:ext cx="7772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5421" rIns="92407" bIns="454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389063"/>
            <a:ext cx="77724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7" tIns="45421" rIns="92407" bIns="454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Sub text</a:t>
            </a:r>
          </a:p>
          <a:p>
            <a:pPr lvl="0"/>
            <a:endParaRPr lang="en-US" smtClean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5964238"/>
            <a:ext cx="7772400" cy="0"/>
          </a:xfrm>
          <a:prstGeom prst="line">
            <a:avLst/>
          </a:prstGeom>
          <a:noFill/>
          <a:ln w="50800">
            <a:solidFill>
              <a:srgbClr val="36568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30" name="Picture 7" descr="New-2005-Darden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6172200"/>
            <a:ext cx="13716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+mj-lt"/>
          <a:ea typeface="+mj-ea"/>
          <a:cs typeface="+mj-cs"/>
        </a:defRPr>
      </a:lvl1pPr>
      <a:lvl2pPr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2pPr>
      <a:lvl3pPr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3pPr>
      <a:lvl4pPr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4pPr>
      <a:lvl5pPr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5pPr>
      <a:lvl6pPr marL="457200"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6pPr>
      <a:lvl7pPr marL="914400"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7pPr>
      <a:lvl8pPr marL="1371600"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8pPr>
      <a:lvl9pPr marL="1828800" algn="l" defTabSz="9271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65686"/>
          </a:solidFill>
          <a:latin typeface="Times New Roman" pitchFamily="18" charset="0"/>
        </a:defRPr>
      </a:lvl9pPr>
    </p:titleStyle>
    <p:bodyStyle>
      <a:lvl1pPr marL="342900" indent="-342900" algn="l" defTabSz="927100" rtl="0" eaLnBrk="0" fontAlgn="base" hangingPunct="0">
        <a:spcBef>
          <a:spcPct val="0"/>
        </a:spcBef>
        <a:spcAft>
          <a:spcPct val="25000"/>
        </a:spcAft>
        <a:buClr>
          <a:srgbClr val="DC733D"/>
        </a:buClr>
        <a:buSzPct val="10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271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365686"/>
        </a:buClr>
        <a:buSzPct val="100000"/>
        <a:buFont typeface="Times New Roman" pitchFamily="18" charset="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9271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0"/>
            <a:ext cx="7848600" cy="2541587"/>
          </a:xfrm>
        </p:spPr>
        <p:txBody>
          <a:bodyPr/>
          <a:lstStyle/>
          <a:p>
            <a:r>
              <a:rPr lang="en-US" sz="2800" dirty="0"/>
              <a:t>Exporting Liquidity:</a:t>
            </a:r>
            <a:br>
              <a:rPr lang="en-US" sz="2800" dirty="0"/>
            </a:br>
            <a:r>
              <a:rPr lang="en-US" sz="2800" dirty="0"/>
              <a:t>Branch Banking and Financial Integration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400" dirty="0" smtClean="0"/>
              <a:t> </a:t>
            </a:r>
            <a:r>
              <a:rPr lang="en-US" sz="2000" dirty="0" smtClean="0"/>
              <a:t>by </a:t>
            </a:r>
            <a:r>
              <a:rPr lang="en-US" sz="2000" dirty="0"/>
              <a:t>Erik Gilje, Elena Loutskina </a:t>
            </a:r>
            <a:br>
              <a:rPr lang="en-US" sz="2000" dirty="0"/>
            </a:br>
            <a:r>
              <a:rPr lang="en-US" sz="2000" dirty="0"/>
              <a:t>and Philip E. Strahan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562600"/>
            <a:ext cx="79248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1400" dirty="0" smtClean="0"/>
              <a:t>Bank Structure and Competition Conference</a:t>
            </a:r>
          </a:p>
          <a:p>
            <a:r>
              <a:rPr lang="en-US" sz="1400" dirty="0" smtClean="0"/>
              <a:t>Federal Reserve Bank of Chicago</a:t>
            </a:r>
          </a:p>
          <a:p>
            <a:r>
              <a:rPr lang="en-US" sz="1400" dirty="0" smtClean="0"/>
              <a:t>May, 2014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are Shale Booms a good natural experiment?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993910"/>
          </a:xfrm>
        </p:spPr>
        <p:txBody>
          <a:bodyPr>
            <a:normAutofit lnSpcReduction="10000"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Why is a shale discovery exogenous?</a:t>
            </a:r>
          </a:p>
          <a:p>
            <a:pPr marL="800100" lvl="3" indent="-342900"/>
            <a:r>
              <a:rPr lang="en-US" sz="1800" dirty="0" smtClean="0"/>
              <a:t>Technological </a:t>
            </a:r>
            <a:r>
              <a:rPr lang="en-US" sz="1800" dirty="0"/>
              <a:t>breakthroughs in 2002-2003: Horizontal Drilling and “</a:t>
            </a:r>
            <a:r>
              <a:rPr lang="en-US" sz="1800" dirty="0" err="1"/>
              <a:t>Fracking</a:t>
            </a:r>
            <a:r>
              <a:rPr lang="en-US" sz="1800" dirty="0" smtClean="0"/>
              <a:t>”</a:t>
            </a:r>
          </a:p>
          <a:p>
            <a:pPr marL="800100" lvl="3" indent="-342900"/>
            <a:r>
              <a:rPr lang="en-US" sz="1800" dirty="0" smtClean="0"/>
              <a:t>Chevron CEO John Watson: The </a:t>
            </a:r>
            <a:r>
              <a:rPr lang="en-US" sz="1800" dirty="0"/>
              <a:t>technological advances associated </a:t>
            </a:r>
            <a:r>
              <a:rPr lang="en-US" sz="1800" dirty="0" smtClean="0"/>
              <a:t>with “fracking” took </a:t>
            </a:r>
            <a:r>
              <a:rPr lang="en-US" sz="1800" dirty="0"/>
              <a:t>the </a:t>
            </a:r>
            <a:r>
              <a:rPr lang="en-US" sz="1800" dirty="0" smtClean="0"/>
              <a:t>industry “by surprise”</a:t>
            </a: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000" dirty="0" smtClean="0"/>
              <a:t>                   New Energy Supply = </a:t>
            </a:r>
            <a:r>
              <a:rPr lang="en-US" sz="2000" dirty="0"/>
              <a:t>42 Years of U.S. Gasoline consumption              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21579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discoveries are </a:t>
            </a:r>
            <a:r>
              <a:rPr lang="en-US" i="1" u="sng" dirty="0" smtClean="0"/>
              <a:t>Unexpected</a:t>
            </a:r>
            <a:endParaRPr lang="en-US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34849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Wealth windfalls  </a:t>
            </a:r>
          </a:p>
          <a:p>
            <a:pPr algn="ctr"/>
            <a:endParaRPr lang="en-US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3805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Deposit shocks and       credit supply shocks  </a:t>
            </a:r>
            <a:endParaRPr lang="en-US" i="1" u="sng" dirty="0"/>
          </a:p>
        </p:txBody>
      </p:sp>
      <p:sp>
        <p:nvSpPr>
          <p:cNvPr id="28" name="Right Arrow 27"/>
          <p:cNvSpPr/>
          <p:nvPr/>
        </p:nvSpPr>
        <p:spPr>
          <a:xfrm>
            <a:off x="28928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884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86075"/>
            <a:ext cx="563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/>
              <a:t>Shale Booms as a  Natural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07" y="813045"/>
            <a:ext cx="8686800" cy="5993910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Unique Dataset 16,731 individual shale wells</a:t>
            </a:r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/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200" dirty="0" smtClean="0"/>
              <a:t>Time Period: 2000 – 2010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200" dirty="0" smtClean="0"/>
              <a:t>States with no home-market crashes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6AA6B"/>
              </a:clrFrom>
              <a:clrTo>
                <a:srgbClr val="C6AA6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0483">
            <a:off x="4563022" y="3202385"/>
            <a:ext cx="4056703" cy="38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6AA6B"/>
              </a:clrFrom>
              <a:clrTo>
                <a:srgbClr val="C6AA6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7155" y="1600200"/>
            <a:ext cx="3249645" cy="213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6AA6B"/>
              </a:clrFrom>
              <a:clrTo>
                <a:srgbClr val="C6AA6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088782"/>
            <a:ext cx="5113905" cy="389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773314" y="3876972"/>
            <a:ext cx="964559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TX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3968592"/>
            <a:ext cx="1005066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</a:t>
            </a:r>
            <a:endParaRPr 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83158" y="5583205"/>
            <a:ext cx="1223989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WV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38583" y="4388071"/>
            <a:ext cx="1143672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38583" y="2550301"/>
            <a:ext cx="1040570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ND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09575" y="2804139"/>
            <a:ext cx="852317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55594" y="2455207"/>
            <a:ext cx="964558" cy="54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OK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21579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Discoveries are </a:t>
            </a:r>
            <a:r>
              <a:rPr lang="en-US" i="1" u="sng" dirty="0" smtClean="0"/>
              <a:t>Unexpected</a:t>
            </a:r>
            <a:endParaRPr lang="en-US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34849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Wealth windfalls  </a:t>
            </a:r>
          </a:p>
          <a:p>
            <a:pPr algn="ctr"/>
            <a:endParaRPr lang="en-US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3805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Deposit shocks and       credit supply shocks  </a:t>
            </a:r>
            <a:endParaRPr lang="en-US" i="1" u="sng" dirty="0"/>
          </a:p>
        </p:txBody>
      </p:sp>
      <p:sp>
        <p:nvSpPr>
          <p:cNvPr id="28" name="Right Arrow 27"/>
          <p:cNvSpPr/>
          <p:nvPr/>
        </p:nvSpPr>
        <p:spPr>
          <a:xfrm>
            <a:off x="28928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884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/>
              <a:t>Shale Booms as a  Natural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Wealth windfalls</a:t>
            </a:r>
            <a:endParaRPr lang="en-US" sz="1200" dirty="0" smtClean="0"/>
          </a:p>
          <a:p>
            <a:pPr lvl="1"/>
            <a:r>
              <a:rPr lang="en-US" sz="2000" dirty="0" smtClean="0"/>
              <a:t>Drilling rights must be leased, often from private individuals</a:t>
            </a:r>
            <a:endParaRPr lang="en-US" sz="1900" dirty="0" smtClean="0"/>
          </a:p>
          <a:p>
            <a:pPr lvl="2"/>
            <a:r>
              <a:rPr lang="en-US" sz="1800" dirty="0" smtClean="0"/>
              <a:t>Terms: $30,000/acre Bonus + 25% Royalty</a:t>
            </a:r>
          </a:p>
          <a:p>
            <a:pPr lvl="2"/>
            <a:r>
              <a:rPr lang="en-US" sz="1800" dirty="0" smtClean="0"/>
              <a:t>Example: 1 square mile = $19.2 Million + 25% Royalty of gas</a:t>
            </a:r>
          </a:p>
          <a:p>
            <a:pPr marL="914400" lvl="2" indent="0">
              <a:buNone/>
            </a:pPr>
            <a:endParaRPr lang="en-US" sz="1800" dirty="0" smtClean="0"/>
          </a:p>
          <a:p>
            <a:pPr marL="114300" indent="0">
              <a:buNone/>
            </a:pPr>
            <a:r>
              <a:rPr lang="en-US" sz="2000" i="1" dirty="0" smtClean="0"/>
              <a:t>“I </a:t>
            </a:r>
            <a:r>
              <a:rPr lang="en-US" sz="2000" i="1" dirty="0"/>
              <a:t>got a check for over a million, </a:t>
            </a:r>
            <a:r>
              <a:rPr lang="en-US" sz="2000" i="1" dirty="0" smtClean="0"/>
              <a:t>in </a:t>
            </a:r>
            <a:r>
              <a:rPr lang="en-US" sz="2000" i="1" dirty="0"/>
              <a:t>less than two </a:t>
            </a:r>
            <a:r>
              <a:rPr lang="en-US" sz="2000" i="1" dirty="0" smtClean="0"/>
              <a:t>weeks”</a:t>
            </a:r>
            <a:r>
              <a:rPr lang="en-US" sz="2000" dirty="0" smtClean="0"/>
              <a:t> </a:t>
            </a:r>
            <a:endParaRPr lang="en-US" sz="2000" dirty="0"/>
          </a:p>
          <a:p>
            <a:pPr marL="114300" indent="0">
              <a:buNone/>
            </a:pPr>
            <a:r>
              <a:rPr lang="en-US" sz="2000" dirty="0" smtClean="0"/>
              <a:t>	- Mike Smith, Bossier City, Louisiana Mineral Owner</a:t>
            </a:r>
          </a:p>
          <a:p>
            <a:pPr marL="114300" indent="0">
              <a:buNone/>
            </a:pPr>
            <a:endParaRPr lang="en-US" sz="2000" dirty="0" smtClean="0"/>
          </a:p>
          <a:p>
            <a:pPr marL="457200">
              <a:buFont typeface="Wingdings" pitchFamily="2" charset="2"/>
              <a:buChar char="Ø"/>
            </a:pPr>
            <a:r>
              <a:rPr lang="en-US" sz="2200" dirty="0" smtClean="0"/>
              <a:t>Increase in bank deposits and loan repayment</a:t>
            </a:r>
          </a:p>
          <a:p>
            <a:pPr marL="114300" indent="0">
              <a:buNone/>
            </a:pPr>
            <a:r>
              <a:rPr lang="en-US" sz="2200" i="1" dirty="0" smtClean="0"/>
              <a:t>“</a:t>
            </a:r>
            <a:r>
              <a:rPr lang="en-US" sz="2000" i="1" dirty="0"/>
              <a:t>We have had depositors come in with more than a million dollars at a </a:t>
            </a:r>
            <a:r>
              <a:rPr lang="en-US" sz="2000" i="1" dirty="0" smtClean="0"/>
              <a:t>whack”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/>
              <a:t>H.B. “Trip” </a:t>
            </a:r>
            <a:r>
              <a:rPr lang="en-US" sz="2000" dirty="0" err="1"/>
              <a:t>Ruckman</a:t>
            </a:r>
            <a:r>
              <a:rPr lang="en-US" sz="2000" dirty="0"/>
              <a:t> </a:t>
            </a:r>
            <a:r>
              <a:rPr lang="en-US" sz="2000" dirty="0" smtClean="0"/>
              <a:t>III, President, </a:t>
            </a:r>
            <a:r>
              <a:rPr lang="en-US" sz="2000" dirty="0"/>
              <a:t>The Karnes County National </a:t>
            </a:r>
            <a:r>
              <a:rPr lang="en-US" sz="2000" dirty="0" smtClean="0"/>
              <a:t>Bank</a:t>
            </a:r>
          </a:p>
          <a:p>
            <a:pPr marL="0" indent="0">
              <a:buNone/>
            </a:pPr>
            <a:endParaRPr lang="en-US" sz="1200" dirty="0"/>
          </a:p>
          <a:p>
            <a:pPr marL="114300" indent="0">
              <a:buNone/>
            </a:pPr>
            <a:r>
              <a:rPr lang="en-US" sz="2200" i="1" dirty="0"/>
              <a:t>“Where we used to hunt for money, we don't have to hunt anymore.” 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smtClean="0"/>
              <a:t>              </a:t>
            </a:r>
            <a:r>
              <a:rPr lang="en-US" sz="2000" dirty="0"/>
              <a:t>- Mike Wilson, President and CEO of Security State Bank, Texas</a:t>
            </a:r>
          </a:p>
          <a:p>
            <a:pPr marL="114300" indent="0">
              <a:buNone/>
            </a:pPr>
            <a:endParaRPr lang="en-US" sz="1800" dirty="0" smtClean="0"/>
          </a:p>
          <a:p>
            <a:endParaRPr lang="en-US" sz="3600" dirty="0" smtClean="0"/>
          </a:p>
          <a:p>
            <a:pPr lvl="1"/>
            <a:endParaRPr lang="en-US" sz="1200" dirty="0" smtClean="0"/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308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dirty="0" smtClean="0"/>
              <a:t>Bank-Specific Liquidity Shock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3058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 smtClean="0"/>
                  <a:t>Measure Shale Booms With Unique Dataset</a:t>
                </a:r>
              </a:p>
              <a:p>
                <a:pPr lvl="1"/>
                <a:r>
                  <a:rPr lang="en-US" sz="1900" dirty="0" smtClean="0"/>
                  <a:t>Smith International Rig Count: All well drilling activity in the U.S.</a:t>
                </a:r>
              </a:p>
              <a:p>
                <a:endParaRPr lang="en-US" sz="800" dirty="0" smtClean="0"/>
              </a:p>
              <a:p>
                <a:endParaRPr lang="en-US" sz="800" dirty="0" smtClean="0"/>
              </a:p>
              <a:p>
                <a:r>
                  <a:rPr lang="en-US" sz="2200" dirty="0" smtClean="0"/>
                  <a:t>Bank Deposit and Branching Data</a:t>
                </a:r>
              </a:p>
              <a:p>
                <a:pPr lvl="1"/>
                <a:r>
                  <a:rPr lang="en-US" sz="1900" dirty="0" smtClean="0"/>
                  <a:t>FDIC summary of Deposits</a:t>
                </a:r>
              </a:p>
              <a:p>
                <a:pPr lvl="1"/>
                <a:endParaRPr lang="en-US" sz="1900" dirty="0" smtClean="0"/>
              </a:p>
              <a:p>
                <a:r>
                  <a:rPr lang="en-US" sz="2300" dirty="0" smtClean="0"/>
                  <a:t>Bank </a:t>
                </a:r>
                <a:r>
                  <a:rPr lang="en-US" sz="2300" i="1" dirty="0" smtClean="0"/>
                  <a:t>i</a:t>
                </a:r>
                <a:r>
                  <a:rPr lang="en-US" sz="2300" dirty="0" smtClean="0"/>
                  <a:t> Exposure to the Boom (j sums across all counties)</a:t>
                </a:r>
              </a:p>
              <a:p>
                <a:endParaRPr lang="en-US" sz="230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𝑆h𝑎𝑟𝑒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𝑜𝑓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𝐵𝑟𝑎𝑛𝑐h𝑒𝑠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𝑖𝑛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𝐵𝑜𝑜𝑚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𝐶𝑜𝑢𝑛𝑡𝑖𝑒𝑠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baseline="-25000" dirty="0" smtClean="0">
                          <a:latin typeface="Cambria Math"/>
                        </a:rPr>
                        <m:t>𝑖</m:t>
                      </m:r>
                      <m:r>
                        <a:rPr lang="en-US" sz="1600" b="0" i="1" baseline="-25000" dirty="0" smtClean="0">
                          <a:latin typeface="Cambria Math"/>
                        </a:rPr>
                        <m:t>,</m:t>
                      </m:r>
                      <m:r>
                        <a:rPr lang="en-US" sz="1600" b="0" i="1" baseline="-25000" dirty="0" smtClean="0">
                          <a:latin typeface="Cambria Math"/>
                        </a:rPr>
                        <m:t>𝑡</m:t>
                      </m:r>
                      <m:r>
                        <a:rPr lang="en-US" sz="1600" b="0" i="1" dirty="0" smtClean="0">
                          <a:latin typeface="Cambria Math"/>
                        </a:rPr>
                        <m:t> =</m:t>
                      </m:r>
                    </m:oMath>
                  </m:oMathPara>
                </a14:m>
                <a:endParaRPr lang="en-US" sz="1200" dirty="0" smtClean="0"/>
              </a:p>
              <a:p>
                <a:pPr marL="0" indent="0">
                  <a:buNone/>
                </a:pPr>
                <a:endParaRPr lang="en-US" sz="1200" dirty="0" smtClean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     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𝐺𝑟𝑜𝑤𝑡h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𝑖𝑛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𝑆h𝑎𝑙𝑒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𝑊𝑒𝑙𝑙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𝐸𝑥𝑝𝑜𝑠𝑢𝑟𝑒</m:t>
                      </m:r>
                      <m:r>
                        <a:rPr lang="en-US" sz="1600" b="0" i="1" dirty="0" smtClean="0">
                          <a:latin typeface="Cambria Math"/>
                        </a:rPr>
                        <m:t> </m:t>
                      </m:r>
                      <m:r>
                        <a:rPr lang="en-US" sz="1600" i="1" baseline="-25000" dirty="0">
                          <a:latin typeface="Cambria Math"/>
                        </a:rPr>
                        <m:t>𝑖</m:t>
                      </m:r>
                      <m:r>
                        <a:rPr lang="en-US" sz="1600" i="1" baseline="-25000" dirty="0">
                          <a:latin typeface="Cambria Math"/>
                        </a:rPr>
                        <m:t>,</m:t>
                      </m:r>
                      <m:r>
                        <a:rPr lang="en-US" sz="1600" i="1" baseline="-25000" dirty="0">
                          <a:latin typeface="Cambria Math"/>
                        </a:rPr>
                        <m:t>𝑡</m:t>
                      </m:r>
                      <m:r>
                        <a:rPr lang="en-US" sz="1600" b="0" i="1" dirty="0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305800" cy="5638800"/>
              </a:xfrm>
              <a:blipFill rotWithShape="1">
                <a:blip r:embed="rId4" cstate="print"/>
                <a:stretch>
                  <a:fillRect l="-807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413751"/>
              </p:ext>
            </p:extLst>
          </p:nvPr>
        </p:nvGraphicFramePr>
        <p:xfrm>
          <a:off x="4545013" y="4800600"/>
          <a:ext cx="3846512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5" imgW="1485720" imgH="457200" progId="Equation.3">
                  <p:embed/>
                </p:oleObj>
              </mc:Choice>
              <mc:Fallback>
                <p:oleObj name="Equation" r:id="rId5" imgW="1485720" imgH="4572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3" y="4800600"/>
                        <a:ext cx="3846512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38133"/>
              </p:ext>
            </p:extLst>
          </p:nvPr>
        </p:nvGraphicFramePr>
        <p:xfrm>
          <a:off x="4926013" y="3657600"/>
          <a:ext cx="3748087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7" imgW="1447560" imgH="457200" progId="Equation.3">
                  <p:embed/>
                </p:oleObj>
              </mc:Choice>
              <mc:Fallback>
                <p:oleObj name="Equation" r:id="rId7" imgW="1447560" imgH="45720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657600"/>
                        <a:ext cx="3748087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4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Effect of Boom on 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4" y="914400"/>
            <a:ext cx="8229600" cy="4525963"/>
          </a:xfrm>
        </p:spPr>
        <p:txBody>
          <a:bodyPr/>
          <a:lstStyle/>
          <a:p>
            <a:r>
              <a:rPr lang="en-US" sz="1800" dirty="0" smtClean="0"/>
              <a:t>Unit of Observation: Bank </a:t>
            </a:r>
            <a:r>
              <a:rPr lang="en-US" sz="1800" i="1" dirty="0" smtClean="0"/>
              <a:t>i, </a:t>
            </a:r>
            <a:r>
              <a:rPr lang="en-US" sz="1800" dirty="0" smtClean="0"/>
              <a:t>year </a:t>
            </a:r>
            <a:r>
              <a:rPr lang="en-US" sz="1800" i="1" dirty="0" smtClean="0"/>
              <a:t>t</a:t>
            </a:r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1332727"/>
                <a:ext cx="915763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𝐷𝑒𝑝𝑜𝑠𝑖𝑡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𝑉𝑎𝑟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𝐵𝑎𝑛𝑘𝐵𝑜𝑜𝑚𝐸𝑥𝑝𝑜𝑠𝑢𝑟𝑒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𝐶𝑜𝑛𝑡𝑟𝑜𝑙𝑉𝑎𝑟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𝐵𝑎𝑛𝑘𝐹𝐸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𝑇𝑖𝑚𝑒𝐹𝐸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332727"/>
                <a:ext cx="9157635" cy="38151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2" y="2133600"/>
            <a:ext cx="79343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15144" y="3276600"/>
            <a:ext cx="2286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09408" y="3290455"/>
            <a:ext cx="2519363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" y="2210829"/>
            <a:ext cx="898744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2" y="0"/>
            <a:ext cx="8911248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Do Banks Chase Funds?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0" y="3468129"/>
            <a:ext cx="5181600" cy="10668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1800" dirty="0" smtClean="0"/>
              <a:t>Unit of Observation: Bank </a:t>
            </a:r>
            <a:r>
              <a:rPr lang="en-US" sz="1800" i="1" dirty="0" smtClean="0"/>
              <a:t>i, </a:t>
            </a:r>
            <a:r>
              <a:rPr lang="en-US" sz="1800" dirty="0" smtClean="0"/>
              <a:t>year </a:t>
            </a:r>
            <a:r>
              <a:rPr lang="en-US" sz="1800" i="1" dirty="0" smtClean="0"/>
              <a:t>t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81000" y="1447800"/>
                <a:ext cx="9982200" cy="76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𝑆h𝑎𝑟𝑒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𝑜𝑓𝐵𝑟𝑎𝑛𝑐h𝑒𝑠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𝐼𝑛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𝐶𝑜𝑢𝑛𝑡𝑖𝑒𝑠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𝑥𝑝𝑜𝑠𝑢𝑟𝑒𝐵𝑎𝑠𝑒𝑑𝑂𝑛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2002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𝐵𝑟𝑎𝑛𝑐h𝐷𝑖𝑠𝑡𝑟𝑖𝑏𝑢𝑡𝑖𝑜𝑛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sz="6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𝐴𝑝𝑝𝐺𝑟𝑜𝑤𝑡h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𝐵𝑎𝑛𝑘𝐹𝐸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𝑇𝑖𝑚𝑒𝐹𝐸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1447800"/>
                <a:ext cx="9982200" cy="76302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Empirical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08" y="1875000"/>
            <a:ext cx="743352" cy="119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3178" y="1821856"/>
            <a:ext cx="24765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8327" y="1821856"/>
            <a:ext cx="2440258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2431" y="1273237"/>
            <a:ext cx="24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Boom County 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1712" y="1234800"/>
            <a:ext cx="28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Non-booming County II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01460" y="2198132"/>
            <a:ext cx="1297258" cy="6632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A Branch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78856" y="2174593"/>
            <a:ext cx="1219200" cy="710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A Lending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08171" y="3748726"/>
            <a:ext cx="1189885" cy="59908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B Lending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7539" y="3081325"/>
            <a:ext cx="79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Boom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47348" y="14857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$$</a:t>
            </a:r>
            <a:endParaRPr lang="en-US" b="1" dirty="0"/>
          </a:p>
        </p:txBody>
      </p:sp>
      <p:sp>
        <p:nvSpPr>
          <p:cNvPr id="24" name="U-Turn Arrow 23"/>
          <p:cNvSpPr/>
          <p:nvPr/>
        </p:nvSpPr>
        <p:spPr bwMode="auto">
          <a:xfrm>
            <a:off x="3025072" y="1589466"/>
            <a:ext cx="2551889" cy="651096"/>
          </a:xfrm>
          <a:prstGeom prst="uturnArrow">
            <a:avLst>
              <a:gd name="adj1" fmla="val 50000"/>
              <a:gd name="adj2" fmla="val 25000"/>
              <a:gd name="adj3" fmla="val 25000"/>
              <a:gd name="adj4" fmla="val 27523"/>
              <a:gd name="adj5" fmla="val 97718"/>
            </a:avLst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8327" y="5181600"/>
            <a:ext cx="264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 model with county-year </a:t>
            </a:r>
            <a:r>
              <a:rPr lang="en-US" dirty="0"/>
              <a:t>f</a:t>
            </a:r>
            <a:r>
              <a:rPr lang="en-US" dirty="0" smtClean="0"/>
              <a:t>ixed effects</a:t>
            </a:r>
            <a:endParaRPr lang="en-US" dirty="0"/>
          </a:p>
        </p:txBody>
      </p:sp>
      <p:sp>
        <p:nvSpPr>
          <p:cNvPr id="29" name="Right Brace 28"/>
          <p:cNvSpPr/>
          <p:nvPr/>
        </p:nvSpPr>
        <p:spPr bwMode="auto">
          <a:xfrm>
            <a:off x="6704671" y="2461997"/>
            <a:ext cx="610529" cy="15776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274569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lending behavior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16" grpId="0"/>
      <p:bldP spid="27" grpId="0"/>
      <p:bldP spid="29" grpId="0" animBg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Effect of Shale Boom on Lending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1173" y="1285581"/>
                <a:ext cx="9525000" cy="358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𝑀𝑜𝑟𝑡𝑔𝑎𝑔𝑒𝐺𝑟𝑜𝑤𝑡h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𝐵𝑎𝑛𝑘𝐵𝑜𝑜𝑚𝐸𝑥𝑝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𝐶𝑜𝑢𝑛𝑡𝑦𝑌𝑒𝑎𝑟𝐹𝐸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𝐵𝑎𝑛𝑘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&amp;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𝐵𝑜𝑟𝑟𝑜𝑤𝑒𝑟𝐶𝑜𝑛𝑡𝑟𝑜𝑙𝑠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173" y="1285581"/>
                <a:ext cx="9525000" cy="35836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927" y="838200"/>
            <a:ext cx="868680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Unit of observations: loan growth for bank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, county </a:t>
            </a:r>
            <a:r>
              <a:rPr lang="en-US" sz="2000" i="1" dirty="0" smtClean="0"/>
              <a:t>j</a:t>
            </a:r>
            <a:r>
              <a:rPr lang="en-US" sz="2000" dirty="0" smtClean="0"/>
              <a:t>, time </a:t>
            </a:r>
            <a:r>
              <a:rPr lang="en-US" sz="2000" i="1" dirty="0" smtClean="0"/>
              <a:t>t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400" dirty="0" smtClean="0"/>
              <a:t>Economic Magnitude </a:t>
            </a:r>
          </a:p>
          <a:p>
            <a:pPr lvl="1"/>
            <a:r>
              <a:rPr lang="en-US" sz="2000" dirty="0" smtClean="0"/>
              <a:t>Average exposed bank mortgages grow 7% faster (mean of 11%)</a:t>
            </a:r>
          </a:p>
          <a:p>
            <a:pPr lvl="1"/>
            <a:r>
              <a:rPr lang="en-US" sz="2000" dirty="0" smtClean="0"/>
              <a:t>Average exposed bank retained mortgages grow  14% faster  </a:t>
            </a:r>
          </a:p>
          <a:p>
            <a:endParaRPr lang="en-US" sz="2400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0" y="1631707"/>
            <a:ext cx="8672513" cy="324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2264229"/>
            <a:ext cx="914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3500" y="2259215"/>
            <a:ext cx="914400" cy="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86600" y="2259215"/>
            <a:ext cx="914400" cy="4622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uiExpand="1" build="p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Empirical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108" y="1875000"/>
            <a:ext cx="743352" cy="119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3178" y="1821856"/>
            <a:ext cx="24765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68327" y="1821856"/>
            <a:ext cx="2440258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2431" y="1273237"/>
            <a:ext cx="2420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Boom County I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1712" y="1234800"/>
            <a:ext cx="2853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Non-booming County II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269615" y="2473987"/>
            <a:ext cx="1297258" cy="6632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A Branch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88455" y="2417346"/>
            <a:ext cx="955975" cy="11977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A Lending</a:t>
            </a:r>
          </a:p>
          <a:p>
            <a:pPr algn="ctr"/>
            <a:r>
              <a:rPr lang="en-US" b="1" dirty="0" smtClean="0"/>
              <a:t>With</a:t>
            </a:r>
            <a:r>
              <a:rPr lang="en-US" dirty="0" smtClean="0"/>
              <a:t> Branch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24500" y="4052673"/>
            <a:ext cx="1189885" cy="59908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Bank B Lending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07539" y="3081325"/>
            <a:ext cx="793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Boom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47348" y="14857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$$</a:t>
            </a:r>
            <a:endParaRPr lang="en-US" b="1" dirty="0"/>
          </a:p>
        </p:txBody>
      </p:sp>
      <p:sp>
        <p:nvSpPr>
          <p:cNvPr id="24" name="U-Turn Arrow 23"/>
          <p:cNvSpPr/>
          <p:nvPr/>
        </p:nvSpPr>
        <p:spPr bwMode="auto">
          <a:xfrm>
            <a:off x="3025072" y="1589466"/>
            <a:ext cx="2551889" cy="651096"/>
          </a:xfrm>
          <a:prstGeom prst="uturnArrow">
            <a:avLst>
              <a:gd name="adj1" fmla="val 50000"/>
              <a:gd name="adj2" fmla="val 25000"/>
              <a:gd name="adj3" fmla="val 25000"/>
              <a:gd name="adj4" fmla="val 27523"/>
              <a:gd name="adj5" fmla="val 97718"/>
            </a:avLst>
          </a:prstGeom>
          <a:solidFill>
            <a:srgbClr val="00B050">
              <a:alpha val="30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68327" y="5181600"/>
            <a:ext cx="2646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 model with county-year </a:t>
            </a:r>
            <a:r>
              <a:rPr lang="en-US" dirty="0"/>
              <a:t>f</a:t>
            </a:r>
            <a:r>
              <a:rPr lang="en-US" dirty="0" smtClean="0"/>
              <a:t>ixed effects</a:t>
            </a:r>
            <a:endParaRPr lang="en-US" dirty="0"/>
          </a:p>
        </p:txBody>
      </p:sp>
      <p:sp>
        <p:nvSpPr>
          <p:cNvPr id="29" name="Right Brace 28"/>
          <p:cNvSpPr/>
          <p:nvPr/>
        </p:nvSpPr>
        <p:spPr bwMode="auto">
          <a:xfrm>
            <a:off x="6857071" y="2856001"/>
            <a:ext cx="610529" cy="157760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67600" y="3295471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lending behavior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301460" y="3404490"/>
            <a:ext cx="1297258" cy="648183"/>
          </a:xfrm>
          <a:prstGeom prst="rect">
            <a:avLst/>
          </a:prstGeom>
          <a:solidFill>
            <a:schemeClr val="accent2">
              <a:lumMod val="50000"/>
              <a:alpha val="33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Bank C Branch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37392" y="2438444"/>
            <a:ext cx="1041942" cy="1206358"/>
          </a:xfrm>
          <a:prstGeom prst="rect">
            <a:avLst/>
          </a:prstGeom>
          <a:solidFill>
            <a:schemeClr val="accent2">
              <a:lumMod val="50000"/>
              <a:alpha val="33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Bank C Lending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21785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1" grpId="0" animBg="1"/>
      <p:bldP spid="12" grpId="0" animBg="1"/>
      <p:bldP spid="16" grpId="0"/>
      <p:bldP spid="27" grpId="0"/>
      <p:bldP spid="29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Important is Local Branch Presence?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76200" y="685800"/>
                <a:ext cx="9525000" cy="591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5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</a:rPr>
                            <m:t>𝑀𝑜𝑟𝑡𝑔𝑎𝑔𝑒𝐺𝑟𝑜𝑤𝑡h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5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45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5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5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5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5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𝐿𝑜𝑐𝑎𝑙𝐿𝑒𝑛𝑑𝑒𝑟𝐼𝑛𝑑𝑖𝑐𝑎𝑡𝑜𝑟</m:t>
                          </m:r>
                        </m:e>
                        <m:sub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5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5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𝐵𝑎𝑛𝑘𝐵𝑜𝑜𝑚𝐸𝑥𝑝𝑜𝑠𝑢𝑟𝑒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5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0" i="1">
                          <a:latin typeface="Cambria Math"/>
                          <a:ea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145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45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5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𝐿𝑜𝑐𝑎𝑙𝐿𝑒𝑛𝑑𝑒𝑟𝐼𝑛𝑑𝑖𝑐𝑎𝑡𝑜𝑟</m:t>
                              </m:r>
                            </m:e>
                            <m:sub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45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𝐵𝑎𝑛𝑘𝐵𝑜𝑜𝑚𝐸𝑥𝑝𝑜𝑠𝑢𝑟𝑒</m:t>
                          </m:r>
                        </m:e>
                        <m:sub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5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𝐶𝑜𝑢𝑛𝑡𝑦𝑌𝑒𝑎𝑟𝐹𝐸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𝐵𝑎𝑛𝑘</m:t>
                      </m:r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&amp;</m:t>
                      </m:r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𝐵𝑜𝑟𝑟𝑜𝑤𝑒𝑟𝐶𝑜𝑛𝑡𝑟𝑜𝑙𝑠</m:t>
                      </m:r>
                      <m:r>
                        <a:rPr lang="en-US" sz="145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5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5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45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85800"/>
                <a:ext cx="9525000" cy="59105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739254"/>
            <a:ext cx="8229600" cy="6096000"/>
          </a:xfrm>
        </p:spPr>
        <p:txBody>
          <a:bodyPr>
            <a:normAutofit/>
          </a:bodyPr>
          <a:lstStyle/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Economic Interpretation: Average exposed bank with local branch presence grows lending 10% faster (sample mean 11%)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81" y="1262692"/>
            <a:ext cx="6767513" cy="406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91000" y="3152480"/>
            <a:ext cx="762000" cy="428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399" y="3581399"/>
            <a:ext cx="776785" cy="471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980523"/>
            <a:ext cx="4305300" cy="296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 animBg="1"/>
      <p:bldP spid="9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77200" cy="812800"/>
          </a:xfrm>
        </p:spPr>
        <p:txBody>
          <a:bodyPr/>
          <a:lstStyle/>
          <a:p>
            <a:r>
              <a:rPr lang="en-US" dirty="0" smtClean="0"/>
              <a:t>Key Change Integrating US Local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153400" cy="4777636"/>
          </a:xfrm>
        </p:spPr>
        <p:txBody>
          <a:bodyPr/>
          <a:lstStyle/>
          <a:p>
            <a:r>
              <a:rPr lang="en-US" i="1" dirty="0" smtClean="0"/>
              <a:t>Financial integration: savings in one market finances consumption &amp; investment in another.</a:t>
            </a:r>
          </a:p>
          <a:p>
            <a:r>
              <a:rPr lang="en-US" dirty="0" smtClean="0"/>
              <a:t>Extension </a:t>
            </a:r>
            <a:r>
              <a:rPr lang="en-US" dirty="0"/>
              <a:t>of Bank Branch Networks</a:t>
            </a:r>
          </a:p>
          <a:p>
            <a:pPr lvl="3"/>
            <a:r>
              <a:rPr lang="en-US" dirty="0" smtClean="0"/>
              <a:t>Deregulation within </a:t>
            </a:r>
            <a:r>
              <a:rPr lang="en-US" dirty="0"/>
              <a:t>state (1970s ad 1980s)</a:t>
            </a:r>
          </a:p>
          <a:p>
            <a:pPr lvl="3"/>
            <a:r>
              <a:rPr lang="en-US" dirty="0"/>
              <a:t>Deregulation </a:t>
            </a:r>
            <a:r>
              <a:rPr lang="en-US" dirty="0" smtClean="0"/>
              <a:t>across </a:t>
            </a:r>
            <a:r>
              <a:rPr lang="en-US" dirty="0"/>
              <a:t>states (1990s and 2000s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Economic Effects</a:t>
            </a:r>
          </a:p>
          <a:p>
            <a:pPr lvl="3"/>
            <a:r>
              <a:rPr lang="en-US" sz="1600" dirty="0"/>
              <a:t>Lower cost of credit (Rice &amp; Strahan, 2010)</a:t>
            </a:r>
          </a:p>
          <a:p>
            <a:pPr lvl="3"/>
            <a:r>
              <a:rPr lang="en-US" sz="1600" dirty="0" smtClean="0"/>
              <a:t>Better </a:t>
            </a:r>
            <a:r>
              <a:rPr lang="en-US" sz="1600" dirty="0"/>
              <a:t>allocation of capital (Strahan &amp; </a:t>
            </a:r>
            <a:r>
              <a:rPr lang="en-US" sz="1600" dirty="0" err="1"/>
              <a:t>Stiroh</a:t>
            </a:r>
            <a:r>
              <a:rPr lang="en-US" sz="1600" dirty="0"/>
              <a:t>, 2003)</a:t>
            </a:r>
          </a:p>
          <a:p>
            <a:pPr lvl="3"/>
            <a:r>
              <a:rPr lang="en-US" sz="1600" dirty="0" smtClean="0"/>
              <a:t>More </a:t>
            </a:r>
            <a:r>
              <a:rPr lang="en-US" sz="1600" dirty="0"/>
              <a:t>economic dynamism (Kerr &amp; Nanda, 2009)</a:t>
            </a:r>
          </a:p>
          <a:p>
            <a:pPr lvl="3"/>
            <a:r>
              <a:rPr lang="en-US" sz="1600" dirty="0" smtClean="0"/>
              <a:t>Higher </a:t>
            </a:r>
            <a:r>
              <a:rPr lang="en-US" sz="1600" dirty="0"/>
              <a:t>overall growth (</a:t>
            </a:r>
            <a:r>
              <a:rPr lang="en-US" sz="1600" dirty="0" err="1"/>
              <a:t>Jayaratne</a:t>
            </a:r>
            <a:r>
              <a:rPr lang="en-US" sz="1600" dirty="0"/>
              <a:t> &amp; Strahan, 1996)</a:t>
            </a:r>
          </a:p>
          <a:p>
            <a:pPr lvl="3"/>
            <a:r>
              <a:rPr lang="en-US" sz="1600" dirty="0" smtClean="0"/>
              <a:t>Lower </a:t>
            </a:r>
            <a:r>
              <a:rPr lang="en-US" sz="1600" dirty="0"/>
              <a:t>volatility &amp; better risk-sharing (Morgan et al (2004); Demyanyk et al (2007</a:t>
            </a:r>
            <a:r>
              <a:rPr lang="en-US" sz="1600" dirty="0" smtClean="0"/>
              <a:t>))</a:t>
            </a:r>
          </a:p>
          <a:p>
            <a:pPr lvl="3"/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Has the development of capital markets changed the picture?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Credit Market Segments Are Affected?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883899"/>
              </p:ext>
            </p:extLst>
          </p:nvPr>
        </p:nvGraphicFramePr>
        <p:xfrm>
          <a:off x="380999" y="1066804"/>
          <a:ext cx="8458201" cy="4749995"/>
        </p:xfrm>
        <a:graphic>
          <a:graphicData uri="http://schemas.openxmlformats.org/drawingml/2006/table">
            <a:tbl>
              <a:tblPr/>
              <a:tblGrid>
                <a:gridCol w="3032186"/>
                <a:gridCol w="1813507"/>
                <a:gridCol w="1806254"/>
                <a:gridCol w="1806254"/>
              </a:tblGrid>
              <a:tr h="5026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Home Purchase </a:t>
                      </a:r>
                      <a:b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Mortgages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Home Equity Loans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Refinancings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55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600" b="1" i="1" u="sng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Panel A of Table 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Local-Lender Indicator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-0.0350**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-0.00673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(2.55)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(1.20)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(0.33)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885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of Branches in Boom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-0.172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0.188*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(0.89)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(0.98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(1.91)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9325"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Share of Branches in Boom Counties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Local-Lender Indicator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0.245**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0.592***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(2.44)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(2.74)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(0.50)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Borrower &amp; Lender controls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County*Year FE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Bank Clustered St Errors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64,860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34,839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66,237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92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z-statistic for: (1)==(2)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(1.457)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z-statistic for: (2)==(3)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(2.099)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z-statistic for: (1)==(3)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(1.106)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0" y="3152556"/>
            <a:ext cx="4953000" cy="505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1" y="1977535"/>
            <a:ext cx="89439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3" y="76200"/>
            <a:ext cx="872627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Agency Problem? Do Banks Make Bad Loans?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6442" y="1066800"/>
            <a:ext cx="8229600" cy="4525963"/>
          </a:xfrm>
        </p:spPr>
        <p:txBody>
          <a:bodyPr/>
          <a:lstStyle/>
          <a:p>
            <a:r>
              <a:rPr lang="en-US" sz="1800" dirty="0" smtClean="0"/>
              <a:t>Unit of Observation: Bank </a:t>
            </a:r>
            <a:r>
              <a:rPr lang="en-US" sz="1800" i="1" dirty="0" smtClean="0"/>
              <a:t>i, </a:t>
            </a:r>
            <a:r>
              <a:rPr lang="en-US" sz="1800" dirty="0" smtClean="0"/>
              <a:t>year </a:t>
            </a:r>
            <a:r>
              <a:rPr lang="en-US" sz="1800" i="1" dirty="0" smtClean="0"/>
              <a:t>t</a:t>
            </a:r>
            <a:endParaRPr lang="en-US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348" y="1524000"/>
                <a:ext cx="7988084" cy="85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𝐶h𝑎𝑟𝑔𝑒𝑂𝑓𝑓𝐴𝑛𝑑𝐷𝑒𝑙𝑖𝑛𝑞𝑢𝑒𝑛𝑐𝑖𝑒𝑠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𝐵𝑎𝑛𝑘𝐵𝑜𝑜𝑚𝐸𝑥𝑝𝑜𝑠𝑢𝑟𝑒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𝐶𝑜𝑛𝑡𝑟𝑜𝑙𝑉𝑎𝑟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endParaRPr lang="en-US" sz="1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𝐵𝑎𝑛𝑘𝐹𝐸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𝑇𝑖𝑚𝑒𝐹𝐸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48" y="1524000"/>
                <a:ext cx="7988084" cy="85536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729843" y="3361381"/>
            <a:ext cx="1230086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51914" y="3886200"/>
            <a:ext cx="125751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0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are the funds being allocated?</a:t>
            </a:r>
            <a:br>
              <a:rPr lang="en-US" sz="3200" dirty="0" smtClean="0"/>
            </a:br>
            <a:r>
              <a:rPr lang="en-US" sz="3200" dirty="0" smtClean="0"/>
              <a:t>Un-served Demand &amp; Bank Capital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134025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686800" cy="5668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Unit of observations: loan growth for bank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, county </a:t>
            </a:r>
            <a:r>
              <a:rPr lang="en-US" sz="2000" i="1" dirty="0" smtClean="0"/>
              <a:t>j</a:t>
            </a:r>
            <a:r>
              <a:rPr lang="en-US" sz="2000" dirty="0" smtClean="0"/>
              <a:t>, time </a:t>
            </a:r>
            <a:r>
              <a:rPr lang="en-US" sz="2000" i="1" dirty="0" smtClean="0"/>
              <a:t>t </a:t>
            </a:r>
            <a:r>
              <a:rPr lang="en-US" sz="2000" b="1" dirty="0" smtClean="0"/>
              <a:t>(local loans only)</a:t>
            </a:r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909168" y="2743200"/>
            <a:ext cx="2186831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Branch banking helps integrate credit markets</a:t>
            </a:r>
          </a:p>
          <a:p>
            <a:pPr lvl="1"/>
            <a:r>
              <a:rPr lang="en-US" dirty="0" smtClean="0"/>
              <a:t>Liquidity windfalls increase lending if lender has branch in </a:t>
            </a:r>
            <a:r>
              <a:rPr lang="en-US" u="sng" dirty="0" smtClean="0"/>
              <a:t>both areas</a:t>
            </a:r>
          </a:p>
          <a:p>
            <a:pPr lvl="1"/>
            <a:r>
              <a:rPr lang="en-US" dirty="0" smtClean="0"/>
              <a:t>Effect observed for harder-to-securitize categories</a:t>
            </a:r>
          </a:p>
          <a:p>
            <a:pPr lvl="1"/>
            <a:r>
              <a:rPr lang="en-US" dirty="0" smtClean="0"/>
              <a:t>Effects stronger when lagged acceptance rate is low and at bank less constrained by capital</a:t>
            </a:r>
          </a:p>
          <a:p>
            <a:endParaRPr lang="en-US" dirty="0" smtClean="0"/>
          </a:p>
          <a:p>
            <a:r>
              <a:rPr lang="en-US" dirty="0" smtClean="0"/>
              <a:t>Provides explanation of continued expansion of branch networks (in parallel with growth of securitization markets)</a:t>
            </a:r>
          </a:p>
          <a:p>
            <a:endParaRPr lang="en-US" dirty="0" smtClean="0"/>
          </a:p>
          <a:p>
            <a:r>
              <a:rPr lang="en-US" dirty="0" smtClean="0"/>
              <a:t>Provides explanation for why branch deregulation – by integrating credit markets - was so important!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4478337"/>
          </a:xfrm>
        </p:spPr>
        <p:txBody>
          <a:bodyPr/>
          <a:lstStyle/>
          <a:p>
            <a:r>
              <a:rPr lang="en-US" sz="2000" dirty="0" smtClean="0"/>
              <a:t>Financial integration literature:</a:t>
            </a:r>
          </a:p>
          <a:p>
            <a:pPr lvl="1"/>
            <a:r>
              <a:rPr lang="en-US" sz="2000" dirty="0" smtClean="0"/>
              <a:t>2 mechanisms behind effect of financial integration</a:t>
            </a:r>
          </a:p>
          <a:p>
            <a:pPr lvl="2"/>
            <a:r>
              <a:rPr lang="en-US" sz="2000" dirty="0" smtClean="0"/>
              <a:t>Enhanced competition (… too many studies to cite)</a:t>
            </a:r>
            <a:endParaRPr lang="en-US" sz="2000" dirty="0"/>
          </a:p>
          <a:p>
            <a:pPr lvl="2"/>
            <a:r>
              <a:rPr lang="en-US" sz="2000" dirty="0"/>
              <a:t>Capital can flow to markets with more projects and away from those with excess liquidity.</a:t>
            </a:r>
          </a:p>
          <a:p>
            <a:r>
              <a:rPr lang="en-US" sz="2000" dirty="0" smtClean="0"/>
              <a:t>The role of distance in lending</a:t>
            </a:r>
          </a:p>
          <a:p>
            <a:pPr lvl="1"/>
            <a:r>
              <a:rPr lang="en-US" sz="2000" dirty="0" smtClean="0"/>
              <a:t>Effect on information production and monitoring</a:t>
            </a:r>
          </a:p>
          <a:p>
            <a:pPr lvl="2"/>
            <a:r>
              <a:rPr lang="en-US" sz="1800" dirty="0"/>
              <a:t>Petersen and </a:t>
            </a:r>
            <a:r>
              <a:rPr lang="en-US" sz="1800" dirty="0" err="1" smtClean="0"/>
              <a:t>Rajan</a:t>
            </a:r>
            <a:r>
              <a:rPr lang="en-US" sz="1800" dirty="0" smtClean="0"/>
              <a:t>, 2002, </a:t>
            </a:r>
            <a:r>
              <a:rPr lang="en-US" sz="1800" dirty="0"/>
              <a:t>Berger et al, </a:t>
            </a:r>
            <a:r>
              <a:rPr lang="en-US" sz="1800" dirty="0" smtClean="0"/>
              <a:t>2005, </a:t>
            </a:r>
            <a:r>
              <a:rPr lang="en-US" sz="1800" dirty="0" err="1" smtClean="0"/>
              <a:t>Degryse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Ongena</a:t>
            </a:r>
            <a:r>
              <a:rPr lang="en-US" sz="1800" dirty="0" smtClean="0"/>
              <a:t>, 2005</a:t>
            </a:r>
            <a:r>
              <a:rPr lang="en-US" sz="1800" dirty="0"/>
              <a:t>; </a:t>
            </a:r>
            <a:r>
              <a:rPr lang="en-US" sz="1800" dirty="0" err="1"/>
              <a:t>Agrawal</a:t>
            </a:r>
            <a:r>
              <a:rPr lang="en-US" sz="1800" dirty="0"/>
              <a:t> and </a:t>
            </a:r>
            <a:r>
              <a:rPr lang="en-US" sz="1800" dirty="0" err="1"/>
              <a:t>Hauswald</a:t>
            </a:r>
            <a:r>
              <a:rPr lang="en-US" sz="1800" dirty="0"/>
              <a:t>, </a:t>
            </a:r>
            <a:r>
              <a:rPr lang="en-US" sz="1800" dirty="0" smtClean="0"/>
              <a:t>2010</a:t>
            </a:r>
            <a:endParaRPr lang="en-US" sz="2000" dirty="0" smtClean="0"/>
          </a:p>
          <a:p>
            <a:pPr lvl="1"/>
            <a:r>
              <a:rPr lang="en-US" sz="2000" dirty="0" smtClean="0"/>
              <a:t>Lender specialization</a:t>
            </a:r>
          </a:p>
          <a:p>
            <a:pPr lvl="2"/>
            <a:r>
              <a:rPr lang="en-US" sz="1800" dirty="0"/>
              <a:t>Loutskina and </a:t>
            </a:r>
            <a:r>
              <a:rPr lang="en-US" sz="1800" dirty="0" err="1"/>
              <a:t>Strahan</a:t>
            </a:r>
            <a:r>
              <a:rPr lang="en-US" sz="1800" dirty="0"/>
              <a:t>, 2011</a:t>
            </a:r>
          </a:p>
          <a:p>
            <a:r>
              <a:rPr lang="en-US" sz="2000" dirty="0"/>
              <a:t>How bank liquidity shocks affect credit supply</a:t>
            </a:r>
          </a:p>
          <a:p>
            <a:pPr lvl="1"/>
            <a:r>
              <a:rPr lang="en-US" sz="1800" dirty="0" err="1"/>
              <a:t>Schnabl</a:t>
            </a:r>
            <a:r>
              <a:rPr lang="en-US" sz="1800" dirty="0"/>
              <a:t>, </a:t>
            </a:r>
            <a:r>
              <a:rPr lang="en-US" sz="1800" dirty="0" smtClean="0"/>
              <a:t>2012, </a:t>
            </a:r>
            <a:r>
              <a:rPr lang="en-US" sz="1800" dirty="0" err="1"/>
              <a:t>Paravisini</a:t>
            </a:r>
            <a:r>
              <a:rPr lang="en-US" sz="1800" dirty="0"/>
              <a:t>, </a:t>
            </a:r>
            <a:r>
              <a:rPr lang="en-US" sz="1800" dirty="0" smtClean="0"/>
              <a:t>2008, and others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77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336699"/>
                </a:solidFill>
              </a:rPr>
              <a:t>THANK YOU</a:t>
            </a:r>
            <a:endParaRPr lang="en-US" sz="32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Securitization → New Era of Banking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60548"/>
              </p:ext>
            </p:extLst>
          </p:nvPr>
        </p:nvGraphicFramePr>
        <p:xfrm>
          <a:off x="704850" y="1143001"/>
          <a:ext cx="79057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Era of </a:t>
            </a:r>
            <a:r>
              <a:rPr lang="en-US" dirty="0" smtClean="0"/>
              <a:t>Banking?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1950"/>
              </p:ext>
            </p:extLst>
          </p:nvPr>
        </p:nvGraphicFramePr>
        <p:xfrm>
          <a:off x="609600" y="11430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0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View on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134351" cy="4800600"/>
          </a:xfrm>
        </p:spPr>
        <p:txBody>
          <a:bodyPr/>
          <a:lstStyle/>
          <a:p>
            <a:r>
              <a:rPr lang="en-US" sz="2000" b="1" dirty="0" smtClean="0"/>
              <a:t>Questions</a:t>
            </a:r>
            <a:r>
              <a:rPr lang="en-US" sz="2000" dirty="0" smtClean="0"/>
              <a:t>: </a:t>
            </a:r>
          </a:p>
          <a:p>
            <a:pPr lvl="1"/>
            <a:r>
              <a:rPr lang="en-US" sz="2000" dirty="0" smtClean="0"/>
              <a:t>Do branch networks still integrate the financial markets? </a:t>
            </a:r>
          </a:p>
          <a:p>
            <a:pPr lvl="1"/>
            <a:r>
              <a:rPr lang="en-US" sz="2000" dirty="0" smtClean="0"/>
              <a:t>What is the economic mechanism behind bank branches playing an important role?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Mechanics:</a:t>
            </a:r>
          </a:p>
          <a:p>
            <a:pPr lvl="1"/>
            <a:r>
              <a:rPr lang="en-US" sz="2000" dirty="0" smtClean="0"/>
              <a:t>Look at the “anatomy” of </a:t>
            </a:r>
            <a:r>
              <a:rPr lang="en-US" sz="2000" dirty="0"/>
              <a:t> financial integration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through the prism of </a:t>
            </a:r>
            <a:r>
              <a:rPr lang="en-US" sz="2000" dirty="0"/>
              <a:t>the </a:t>
            </a:r>
            <a:r>
              <a:rPr lang="en-US" sz="2000" dirty="0" smtClean="0"/>
              <a:t>“lending channel”</a:t>
            </a:r>
          </a:p>
          <a:p>
            <a:pPr lvl="2"/>
            <a:r>
              <a:rPr lang="en-US" sz="2000" dirty="0" smtClean="0"/>
              <a:t>Exploit </a:t>
            </a:r>
            <a:r>
              <a:rPr lang="en-US" sz="2000" b="1" i="1" dirty="0" smtClean="0"/>
              <a:t>exogenous idiosyncratic positive </a:t>
            </a:r>
            <a:r>
              <a:rPr lang="en-US" sz="2000" dirty="0" smtClean="0"/>
              <a:t>shock to deposits stemming from fracking</a:t>
            </a:r>
          </a:p>
          <a:p>
            <a:pPr lvl="2"/>
            <a:r>
              <a:rPr lang="en-US" sz="2000" dirty="0" smtClean="0"/>
              <a:t>Using data on bank-county-year lending activity, trace how this newly found liquidity is exported</a:t>
            </a:r>
          </a:p>
          <a:p>
            <a:pPr lvl="3"/>
            <a:r>
              <a:rPr lang="en-US" sz="1800" dirty="0" smtClean="0"/>
              <a:t>Geographic markets: does branching matter?</a:t>
            </a:r>
          </a:p>
          <a:p>
            <a:pPr lvl="3"/>
            <a:r>
              <a:rPr lang="en-US" sz="1800" dirty="0" smtClean="0"/>
              <a:t>Credit market segments: intensity of soft information production</a:t>
            </a:r>
          </a:p>
          <a:p>
            <a:pPr lvl="3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42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“Securitization” Fully Integrate Mortgage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343400"/>
          </a:xfrm>
        </p:spPr>
        <p:txBody>
          <a:bodyPr/>
          <a:lstStyle/>
          <a:p>
            <a:r>
              <a:rPr lang="en-US" dirty="0" smtClean="0"/>
              <a:t>Arm’s length financing is powerful but </a:t>
            </a:r>
            <a:r>
              <a:rPr lang="en-US" b="1" i="1" dirty="0" smtClean="0"/>
              <a:t>limited</a:t>
            </a:r>
            <a:r>
              <a:rPr lang="en-US" dirty="0" smtClean="0"/>
              <a:t> in its reach</a:t>
            </a:r>
          </a:p>
          <a:p>
            <a:pPr lvl="1"/>
            <a:r>
              <a:rPr lang="en-US" dirty="0" smtClean="0"/>
              <a:t>lenders have better information </a:t>
            </a:r>
            <a:r>
              <a:rPr lang="en-US" dirty="0"/>
              <a:t>than </a:t>
            </a:r>
            <a:r>
              <a:rPr lang="en-US" dirty="0" smtClean="0"/>
              <a:t>investors</a:t>
            </a:r>
          </a:p>
          <a:p>
            <a:pPr lvl="1"/>
            <a:r>
              <a:rPr lang="en-US" dirty="0" smtClean="0"/>
              <a:t>incentives </a:t>
            </a:r>
            <a:r>
              <a:rPr lang="en-US" dirty="0"/>
              <a:t>for lenders to </a:t>
            </a:r>
            <a:r>
              <a:rPr lang="en-US" dirty="0" smtClean="0"/>
              <a:t>screen &amp; monitor sold loans</a:t>
            </a:r>
          </a:p>
          <a:p>
            <a:pPr lvl="2"/>
            <a:r>
              <a:rPr lang="en-US" sz="2000" dirty="0" smtClean="0"/>
              <a:t>Gorton </a:t>
            </a:r>
            <a:r>
              <a:rPr lang="en-US" sz="2000" dirty="0"/>
              <a:t>and Pennacchi, 1995, </a:t>
            </a:r>
            <a:r>
              <a:rPr lang="en-US" sz="2000" dirty="0" err="1"/>
              <a:t>Holmstrom</a:t>
            </a:r>
            <a:r>
              <a:rPr lang="en-US" sz="2000" dirty="0"/>
              <a:t> and </a:t>
            </a:r>
            <a:r>
              <a:rPr lang="en-US" sz="2000" dirty="0" err="1"/>
              <a:t>Tirole</a:t>
            </a:r>
            <a:r>
              <a:rPr lang="en-US" sz="2000" dirty="0"/>
              <a:t>, 1997, </a:t>
            </a:r>
            <a:r>
              <a:rPr lang="en-US" sz="2000" dirty="0" smtClean="0"/>
              <a:t>Keys et </a:t>
            </a:r>
            <a:r>
              <a:rPr lang="en-US" sz="2000" dirty="0"/>
              <a:t>al, 2010</a:t>
            </a:r>
            <a:r>
              <a:rPr lang="en-US" sz="2000" dirty="0" smtClean="0"/>
              <a:t>; </a:t>
            </a:r>
            <a:r>
              <a:rPr lang="en-US" sz="2000" dirty="0"/>
              <a:t>Loutskina and Strahan</a:t>
            </a:r>
            <a:r>
              <a:rPr lang="en-US" sz="2000" dirty="0" smtClean="0"/>
              <a:t>, 2011</a:t>
            </a:r>
          </a:p>
          <a:p>
            <a:endParaRPr lang="en-US" sz="1000" dirty="0" smtClean="0"/>
          </a:p>
          <a:p>
            <a:r>
              <a:rPr lang="en-US" b="1" i="1" dirty="0" smtClean="0"/>
              <a:t>Soft </a:t>
            </a:r>
            <a:r>
              <a:rPr lang="en-US" b="1" i="1" dirty="0"/>
              <a:t>information </a:t>
            </a:r>
            <a:r>
              <a:rPr lang="en-US" dirty="0"/>
              <a:t>production is still important in the mortgage market</a:t>
            </a:r>
          </a:p>
          <a:p>
            <a:pPr lvl="1"/>
            <a:endParaRPr lang="en-US" sz="900" dirty="0"/>
          </a:p>
          <a:p>
            <a:r>
              <a:rPr lang="en-US" dirty="0" smtClean="0"/>
              <a:t>Bank branches</a:t>
            </a:r>
          </a:p>
          <a:p>
            <a:pPr lvl="1"/>
            <a:r>
              <a:rPr lang="en-US" dirty="0" smtClean="0"/>
              <a:t>Provide an </a:t>
            </a:r>
            <a:r>
              <a:rPr lang="en-US" b="1" i="1" dirty="0" smtClean="0"/>
              <a:t>informational advantage </a:t>
            </a:r>
            <a:r>
              <a:rPr lang="en-US" dirty="0" smtClean="0"/>
              <a:t>in local markets: Cortes, 2012</a:t>
            </a:r>
          </a:p>
          <a:p>
            <a:pPr lvl="1"/>
            <a:r>
              <a:rPr lang="en-US" dirty="0" smtClean="0"/>
              <a:t>Mitigate contracting frictions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4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12800"/>
          </a:xfrm>
        </p:spPr>
        <p:txBody>
          <a:bodyPr/>
          <a:lstStyle/>
          <a:p>
            <a:r>
              <a:rPr lang="en-US" dirty="0" smtClean="0"/>
              <a:t>This Paper: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220200" cy="5029200"/>
          </a:xfrm>
        </p:spPr>
        <p:txBody>
          <a:bodyPr/>
          <a:lstStyle/>
          <a:p>
            <a:pPr marL="914400" lvl="1" indent="-457200">
              <a:buFont typeface="+mj-lt"/>
              <a:buAutoNum type="arabicParenR"/>
            </a:pPr>
            <a:r>
              <a:rPr lang="en-US" dirty="0"/>
              <a:t>Do branch networks foster financial integration</a:t>
            </a:r>
            <a:r>
              <a:rPr lang="en-US" dirty="0" smtClean="0"/>
              <a:t>? YES</a:t>
            </a:r>
            <a:endParaRPr lang="en-US" dirty="0"/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Exogenous liquidity </a:t>
            </a:r>
            <a:r>
              <a:rPr lang="en-US" sz="2000" dirty="0"/>
              <a:t>shocks increase mortgage lending in counties connected via branch networks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en-US" sz="2000" dirty="0"/>
              <a:t>Magnitudes are large, average shocked bank grows lending 7% more, relative to banks not exposed to shocks (sample average is 11%)</a:t>
            </a:r>
            <a:endParaRPr lang="en-US" sz="1600" dirty="0"/>
          </a:p>
          <a:p>
            <a:pPr marL="1314450" lvl="3" indent="0">
              <a:buNone/>
            </a:pPr>
            <a:endParaRPr lang="en-US" sz="1600" dirty="0"/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What types of loans are branch networks important for?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Credit </a:t>
            </a:r>
            <a:r>
              <a:rPr lang="en-US" sz="2000" dirty="0"/>
              <a:t>that is harder to securitize</a:t>
            </a:r>
          </a:p>
          <a:p>
            <a:pPr marL="1771650" lvl="3" indent="-457200">
              <a:buFont typeface="Wingdings" panose="05000000000000000000" pitchFamily="2" charset="2"/>
              <a:buChar char="Ø"/>
            </a:pPr>
            <a:r>
              <a:rPr lang="en-US" dirty="0"/>
              <a:t>Loans retained on the balance sheet increase</a:t>
            </a:r>
          </a:p>
          <a:p>
            <a:pPr marL="1771650" lvl="3" indent="-457200">
              <a:buFont typeface="Wingdings" panose="05000000000000000000" pitchFamily="2" charset="2"/>
              <a:buChar char="Ø"/>
            </a:pPr>
            <a:r>
              <a:rPr lang="en-US" dirty="0"/>
              <a:t>Purchase/HELOC increase, not refinancing (proxy for ability to sell)</a:t>
            </a:r>
          </a:p>
          <a:p>
            <a:pPr marL="1771650" lvl="3" indent="-457200">
              <a:buFont typeface="Wingdings" panose="05000000000000000000" pitchFamily="2" charset="2"/>
              <a:buChar char="Ø"/>
            </a:pPr>
            <a:r>
              <a:rPr lang="en-US" dirty="0"/>
              <a:t>Loans for borrowers that are close to lenders increase (proxy for information</a:t>
            </a:r>
            <a:r>
              <a:rPr lang="en-US" dirty="0" smtClean="0"/>
              <a:t>)</a:t>
            </a:r>
          </a:p>
          <a:p>
            <a:pPr marL="1771650" lvl="3" indent="-457200">
              <a:buFont typeface="Wingdings" panose="05000000000000000000" pitchFamily="2" charset="2"/>
              <a:buChar char="Ø"/>
            </a:pPr>
            <a:endParaRPr lang="en-US" sz="900" dirty="0"/>
          </a:p>
          <a:p>
            <a:pPr marL="0" indent="0">
              <a:buNone/>
            </a:pPr>
            <a:r>
              <a:rPr lang="en-US" b="1" i="1" dirty="0" smtClean="0"/>
              <a:t>Bank branches integrate credit markets unreachable by direct finance.</a:t>
            </a:r>
          </a:p>
          <a:p>
            <a:pPr lvl="1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0657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Shale Booms as a  Natural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993910"/>
          </a:xfrm>
        </p:spPr>
        <p:txBody>
          <a:bodyPr>
            <a:normAutofit lnSpcReduction="10000"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Why is a shale discovery exogenous?</a:t>
            </a:r>
          </a:p>
          <a:p>
            <a:pPr marL="800100" lvl="3" indent="-342900"/>
            <a:endParaRPr lang="en-US" sz="1800" dirty="0" smtClean="0"/>
          </a:p>
          <a:p>
            <a:pPr marL="800100" lvl="3" indent="-342900"/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 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199"/>
            <a:ext cx="21579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discoveries are </a:t>
            </a:r>
            <a:r>
              <a:rPr lang="en-US" i="1" u="sng" dirty="0" smtClean="0"/>
              <a:t>Unexpected</a:t>
            </a:r>
            <a:endParaRPr lang="en-US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34849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Wealth windfalls  </a:t>
            </a:r>
          </a:p>
          <a:p>
            <a:pPr algn="ctr"/>
            <a:endParaRPr lang="en-US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3805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Deposit shocks and       credit supply shocks  </a:t>
            </a:r>
            <a:endParaRPr lang="en-US" i="1" u="sng" dirty="0"/>
          </a:p>
        </p:txBody>
      </p:sp>
      <p:sp>
        <p:nvSpPr>
          <p:cNvPr id="28" name="Right Arrow 27"/>
          <p:cNvSpPr/>
          <p:nvPr/>
        </p:nvSpPr>
        <p:spPr>
          <a:xfrm>
            <a:off x="28928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884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86075"/>
            <a:ext cx="563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6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9" grpId="0" animBg="1"/>
      <p:bldP spid="30" grpId="0" animBg="1"/>
      <p:bldP spid="28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>
            <a:noAutofit/>
          </a:bodyPr>
          <a:lstStyle/>
          <a:p>
            <a:r>
              <a:rPr lang="en-US" dirty="0"/>
              <a:t>Shale Booms as a  Natural Experiment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993910"/>
          </a:xfrm>
        </p:spPr>
        <p:txBody>
          <a:bodyPr>
            <a:normAutofit lnSpcReduction="10000"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Why is a shale discovery exogenous?</a:t>
            </a:r>
          </a:p>
          <a:p>
            <a:pPr marL="800100" lvl="3" indent="-342900"/>
            <a:r>
              <a:rPr lang="en-US" sz="1800" dirty="0" smtClean="0"/>
              <a:t>Technological </a:t>
            </a:r>
            <a:r>
              <a:rPr lang="en-US" sz="1800" dirty="0"/>
              <a:t>breakthroughs in 2002-2003: Horizontal Drilling and “</a:t>
            </a:r>
            <a:r>
              <a:rPr lang="en-US" sz="1800" dirty="0" err="1"/>
              <a:t>Fracking</a:t>
            </a:r>
            <a:r>
              <a:rPr lang="en-US" sz="1800" dirty="0" smtClean="0"/>
              <a:t>”</a:t>
            </a:r>
          </a:p>
          <a:p>
            <a:pPr marL="800100" lvl="3" indent="-342900"/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endParaRPr lang="en-US" sz="2200" dirty="0" smtClean="0"/>
          </a:p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0" lvl="1" indent="0">
              <a:buNone/>
            </a:pPr>
            <a:r>
              <a:rPr lang="en-US" sz="2000" dirty="0" smtClean="0"/>
              <a:t> 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215798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Shale discoveries are </a:t>
            </a:r>
            <a:r>
              <a:rPr lang="en-US" i="1" u="sng" dirty="0" smtClean="0"/>
              <a:t>Unexpected</a:t>
            </a:r>
            <a:endParaRPr lang="en-US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34849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Wealth windfalls  </a:t>
            </a:r>
          </a:p>
          <a:p>
            <a:pPr algn="ctr"/>
            <a:endParaRPr lang="en-US" i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380585" y="838200"/>
            <a:ext cx="2153815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Deposit shocks and       </a:t>
            </a:r>
            <a:r>
              <a:rPr lang="en-US" dirty="0"/>
              <a:t>c</a:t>
            </a:r>
            <a:r>
              <a:rPr lang="en-US" dirty="0" smtClean="0"/>
              <a:t>redit </a:t>
            </a:r>
            <a:r>
              <a:rPr lang="en-US" dirty="0"/>
              <a:t>s</a:t>
            </a:r>
            <a:r>
              <a:rPr lang="en-US" dirty="0" smtClean="0"/>
              <a:t>upply shocks  </a:t>
            </a:r>
            <a:endParaRPr lang="en-US" i="1" u="sng" dirty="0"/>
          </a:p>
        </p:txBody>
      </p:sp>
      <p:sp>
        <p:nvSpPr>
          <p:cNvPr id="28" name="Right Arrow 27"/>
          <p:cNvSpPr/>
          <p:nvPr/>
        </p:nvSpPr>
        <p:spPr>
          <a:xfrm>
            <a:off x="28928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788483" y="953869"/>
            <a:ext cx="459917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86075"/>
            <a:ext cx="56388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9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enericDarde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enericDard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Darde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Dard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Darde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Darde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Darde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Darde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Darde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15021</TotalTime>
  <Words>1483</Words>
  <Application>Microsoft Office PowerPoint</Application>
  <PresentationFormat>On-screen Show (4:3)</PresentationFormat>
  <Paragraphs>372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GenericDarden</vt:lpstr>
      <vt:lpstr>Equation</vt:lpstr>
      <vt:lpstr>Exporting Liquidity: Branch Banking and Financial Integration   by Erik Gilje, Elena Loutskina  and Philip E. Strahan  </vt:lpstr>
      <vt:lpstr>Key Change Integrating US Local Markets</vt:lpstr>
      <vt:lpstr>Securitization → New Era of Banking</vt:lpstr>
      <vt:lpstr>New Era of Banking?</vt:lpstr>
      <vt:lpstr>High Level View on This Paper</vt:lpstr>
      <vt:lpstr>Can “Securitization” Fully Integrate Mortgage Markets?</vt:lpstr>
      <vt:lpstr>This Paper: Findings</vt:lpstr>
      <vt:lpstr>Shale Booms as a  Natural Experiment</vt:lpstr>
      <vt:lpstr>Shale Booms as a  Natural Experiment</vt:lpstr>
      <vt:lpstr>Why are Shale Booms a good natural experiment?</vt:lpstr>
      <vt:lpstr>Shale Booms as a  Natural Experiment</vt:lpstr>
      <vt:lpstr>Shale Booms as a  Natural Experiment</vt:lpstr>
      <vt:lpstr>Bank-Specific Liquidity Shock</vt:lpstr>
      <vt:lpstr>Effect of Boom on Deposits</vt:lpstr>
      <vt:lpstr>Do Banks Chase Funds?</vt:lpstr>
      <vt:lpstr>Empirical Design</vt:lpstr>
      <vt:lpstr>Effect of Shale Boom on Lending</vt:lpstr>
      <vt:lpstr>Empirical Design</vt:lpstr>
      <vt:lpstr>How Important is Local Branch Presence?</vt:lpstr>
      <vt:lpstr>Which Credit Market Segments Are Affected?</vt:lpstr>
      <vt:lpstr>Agency Problem? Do Banks Make Bad Loans?</vt:lpstr>
      <vt:lpstr>How are the funds being allocated? Un-served Demand &amp; Bank Capital</vt:lpstr>
      <vt:lpstr>Conclusions</vt:lpstr>
      <vt:lpstr>Contribution</vt:lpstr>
      <vt:lpstr>PowerPoint Presentation</vt:lpstr>
    </vt:vector>
  </TitlesOfParts>
  <Company>Darden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Darden</dc:creator>
  <cp:lastModifiedBy>Dukes, Ella</cp:lastModifiedBy>
  <cp:revision>260</cp:revision>
  <cp:lastPrinted>2013-09-17T18:36:45Z</cp:lastPrinted>
  <dcterms:created xsi:type="dcterms:W3CDTF">2006-04-25T14:46:46Z</dcterms:created>
  <dcterms:modified xsi:type="dcterms:W3CDTF">2014-05-13T15:43:57Z</dcterms:modified>
</cp:coreProperties>
</file>