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92" r:id="rId4"/>
    <p:sldId id="295" r:id="rId5"/>
    <p:sldId id="296" r:id="rId6"/>
    <p:sldId id="297" r:id="rId7"/>
    <p:sldId id="298" r:id="rId8"/>
    <p:sldId id="299" r:id="rId9"/>
    <p:sldId id="300" r:id="rId10"/>
    <p:sldId id="285" r:id="rId11"/>
    <p:sldId id="302" r:id="rId12"/>
    <p:sldId id="290" r:id="rId13"/>
    <p:sldId id="301" r:id="rId14"/>
    <p:sldId id="303" r:id="rId15"/>
  </p:sldIdLst>
  <p:sldSz cx="9144000" cy="6858000" type="screen4x3"/>
  <p:notesSz cx="6858000" cy="92662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66"/>
    <a:srgbClr val="3399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9" autoAdjust="0"/>
    <p:restoredTop sz="94729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80" y="-112"/>
      </p:cViewPr>
      <p:guideLst>
        <p:guide orient="horz" pos="291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42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642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74125D27-63F2-4CF0-ABB6-61114F69C08E}" type="datetimeFigureOut">
              <a:rPr lang="en-US"/>
              <a:pPr>
                <a:defRPr/>
              </a:pPr>
              <a:t>12/7/2009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0475"/>
            <a:ext cx="2972098" cy="4642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00475"/>
            <a:ext cx="2972098" cy="4642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BA555377-C65D-4087-A720-D227DF26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FF5415-1F2F-4315-A3F1-71CB177CF05A}" type="datetimeFigureOut">
              <a:rPr lang="en-US"/>
              <a:pPr>
                <a:defRPr/>
              </a:pPr>
              <a:t>12/7/2009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20156"/>
            <a:ext cx="5030391" cy="41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8778"/>
            <a:ext cx="2972098" cy="4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8778"/>
            <a:ext cx="2972097" cy="4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846F96-746D-46A0-8324-8203B0C6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15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Contact Elyse Cherry, echerry@bostoncommunitycapital.org for more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83B2-850C-4E8F-8719-AAC952362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F0CF-A755-49E2-A461-EE2A438E4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8A0A-356A-484F-9F05-6E339592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D5A8-2D92-49DD-9760-281B7F6F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138C-EA6D-40E6-AD43-1260F5A8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0E1A-2808-4639-8591-97E028D6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9639-F862-4547-ADA0-30A56370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DD07-56D2-4D96-8ED1-3C610E1A4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162E-D156-4EF0-86AB-11C95AB49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8E3B-78BA-434B-B7C0-FC6BA7128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6994-834A-4353-B8EE-FE420BFF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F4A6-8654-4A0E-B114-20FA5814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69CF0D-7076-46A4-B7E1-733647F7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cherry@bostoncommunitycapital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458200" cy="2209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Stabilize Urban Neighborhoods (SUN)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A </a:t>
            </a:r>
            <a:r>
              <a:rPr lang="en-US" sz="2000" dirty="0" smtClean="0"/>
              <a:t>Boston Community Capital </a:t>
            </a:r>
            <a:br>
              <a:rPr lang="en-US" sz="2000" dirty="0" smtClean="0"/>
            </a:br>
            <a:r>
              <a:rPr lang="en-US" sz="2000" dirty="0" smtClean="0"/>
              <a:t>Initiative to Address the Foreclosure </a:t>
            </a:r>
            <a:r>
              <a:rPr lang="en-US" sz="2000" dirty="0" smtClean="0"/>
              <a:t>Crisis</a:t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Presented by: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Elyse D. Cherry, CEO  </a:t>
            </a:r>
            <a:br>
              <a:rPr lang="en-US" sz="1800" b="1" dirty="0" smtClean="0"/>
            </a:br>
            <a:r>
              <a:rPr lang="en-US" sz="1800" b="1" dirty="0" smtClean="0"/>
              <a:t>Boston Community Capital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echerry@bostoncommunitycapital.org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600" smtClean="0"/>
              <a:t>December 10, </a:t>
            </a:r>
            <a:r>
              <a:rPr lang="en-US" sz="1600" dirty="0" smtClean="0"/>
              <a:t>2009</a:t>
            </a:r>
            <a:endParaRPr lang="en-US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/>
              <a:t>July 2009</a:t>
            </a: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3048000" cy="2024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57600"/>
            <a:ext cx="3087688" cy="205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" name="Picture 12" descr="''I'm a happy homeowner again with a payment I can live with,'' said Thomas Quinn, with his daughter Hayley and his girlfriend, Pam Morriso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27178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657600"/>
            <a:ext cx="13716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284163" y="855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477B8-5518-43E3-AD9E-CDAA512A65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smtClean="0"/>
              <a:t>Example Mortgage Refinancing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69302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Original mortgage: $200,000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BCC purchases mortgage from foreclosing lender for $100,000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BCC borrows from its funding sources $100,000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This is secured by 80% of the new mortgage amount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BCC provides a new 1</a:t>
            </a:r>
            <a:r>
              <a:rPr lang="en-US" sz="2000" baseline="30000" smtClean="0"/>
              <a:t>st</a:t>
            </a:r>
            <a:r>
              <a:rPr lang="en-US" sz="2000" smtClean="0"/>
              <a:t> mortgage to homeowner for $125,000 </a:t>
            </a:r>
            <a:endParaRPr 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25% mark-up from purchase price of $100,000*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30 year fixed-rate mortgage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If borrower defaults in year one, BCC assumes the default risk. Thereafter, the lender assumes the risk.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BCC also takes a “shared appreciation” second mortgage on the property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When the property is sold or refinanced, BCC receives 37.5% (percentage of old mortgage written down) of the gain.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*	Based on BCC’s underwriting of homeowner’s ability to pay based on traditional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underwriting criteria.  This mark-up provides additional reserves.</a:t>
            </a:r>
          </a:p>
        </p:txBody>
      </p:sp>
      <p:pic>
        <p:nvPicPr>
          <p:cNvPr id="11268" name="Picture 12" descr="''I'm a happy homeowner again with a payment I can live with,'' said Thomas Quinn, with his daughter Hayley and his girlfriend, Pam Morris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40A9F-D53C-47D1-BFA2-93ACD7D8AF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SUN Initiative Sample Loans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2209800"/>
          <a:ext cx="7696200" cy="4022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4157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Property Address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 Summit St</a:t>
                      </a:r>
                    </a:p>
                    <a:p>
                      <a:r>
                        <a:rPr lang="en-US" sz="1100" dirty="0" smtClean="0"/>
                        <a:t>Hyde Park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51 Victoria Heights</a:t>
                      </a:r>
                    </a:p>
                    <a:p>
                      <a:r>
                        <a:rPr lang="en-US" sz="1100" dirty="0" smtClean="0"/>
                        <a:t>Hy</a:t>
                      </a:r>
                      <a:r>
                        <a:rPr lang="en-US" sz="1100" baseline="0" dirty="0" smtClean="0"/>
                        <a:t>de Park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4374 Washington</a:t>
                      </a:r>
                      <a:r>
                        <a:rPr lang="en-US" sz="1100" baseline="0" dirty="0" smtClean="0"/>
                        <a:t> St #1</a:t>
                      </a:r>
                    </a:p>
                    <a:p>
                      <a:r>
                        <a:rPr lang="en-US" sz="1100" baseline="0" dirty="0" smtClean="0"/>
                        <a:t>Roslindale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 Gaston Street</a:t>
                      </a:r>
                    </a:p>
                    <a:p>
                      <a:r>
                        <a:rPr lang="en-US" sz="1100" dirty="0" smtClean="0"/>
                        <a:t>Dorchester</a:t>
                      </a:r>
                      <a:endParaRPr lang="en-US" sz="1100" dirty="0"/>
                    </a:p>
                  </a:txBody>
                  <a:tcPr/>
                </a:tc>
              </a:tr>
              <a:tr h="271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Resale</a:t>
                      </a:r>
                      <a:r>
                        <a:rPr lang="en-US" sz="1100" baseline="0" dirty="0" smtClean="0"/>
                        <a:t> to owner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Resale to owner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Sale to tenant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Resale</a:t>
                      </a:r>
                      <a:r>
                        <a:rPr lang="en-US" sz="1100" baseline="0" dirty="0" smtClean="0"/>
                        <a:t> to owner</a:t>
                      </a:r>
                      <a:endParaRPr lang="en-US" sz="1100" dirty="0"/>
                    </a:p>
                  </a:txBody>
                  <a:tcPr/>
                </a:tc>
              </a:tr>
              <a:tr h="4157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Original Mortgage</a:t>
                      </a:r>
                      <a:r>
                        <a:rPr lang="en-US" sz="1100" baseline="0" dirty="0" smtClean="0"/>
                        <a:t> (plus penalties)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$250,000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$350,000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$325,000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$350,000</a:t>
                      </a:r>
                      <a:endParaRPr lang="en-US" sz="1100" dirty="0"/>
                    </a:p>
                  </a:txBody>
                  <a:tcPr/>
                </a:tc>
              </a:tr>
              <a:tr h="252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11.50%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11.25%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10.25%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11.50%</a:t>
                      </a:r>
                      <a:endParaRPr lang="en-US" sz="1100" dirty="0"/>
                    </a:p>
                  </a:txBody>
                  <a:tcPr/>
                </a:tc>
              </a:tr>
              <a:tr h="271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Monthly</a:t>
                      </a:r>
                      <a:r>
                        <a:rPr lang="en-US" sz="1100" baseline="0" dirty="0" smtClean="0"/>
                        <a:t> Payment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$2,533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$2,522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$2,500</a:t>
                      </a:r>
                      <a:endParaRPr lang="en-US" sz="1100" dirty="0"/>
                    </a:p>
                  </a:txBody>
                  <a:tcPr/>
                </a:tc>
              </a:tr>
              <a:tr h="271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Foreclosure</a:t>
                      </a:r>
                      <a:r>
                        <a:rPr lang="en-US" sz="1100" baseline="0" dirty="0" smtClean="0"/>
                        <a:t> Date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5/15/2008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8/1/2007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11/14/2007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2/19/2008</a:t>
                      </a:r>
                      <a:endParaRPr lang="en-US" sz="1100" dirty="0"/>
                    </a:p>
                  </a:txBody>
                  <a:tcPr/>
                </a:tc>
              </a:tr>
              <a:tr h="271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NSP Purchase Price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$159,000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$123,559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$100,000</a:t>
                      </a:r>
                      <a:endParaRPr lang="en-US" sz="1100" dirty="0"/>
                    </a:p>
                  </a:txBody>
                  <a:tcPr/>
                </a:tc>
              </a:tr>
              <a:tr h="252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Resale</a:t>
                      </a:r>
                      <a:r>
                        <a:rPr lang="en-US" sz="1100" baseline="0" dirty="0" smtClean="0"/>
                        <a:t> Price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$198,000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$154,408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$55,000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$125,000</a:t>
                      </a:r>
                      <a:endParaRPr lang="en-US" sz="1100" dirty="0"/>
                    </a:p>
                  </a:txBody>
                  <a:tcPr/>
                </a:tc>
              </a:tr>
              <a:tr h="271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 from Borrower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$6,600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$6,232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$15,000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$6,320</a:t>
                      </a:r>
                      <a:endParaRPr lang="en-US" sz="1100" dirty="0"/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Aura Mortgage Amount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$201,099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$161,930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$40,000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$158,221</a:t>
                      </a:r>
                    </a:p>
                  </a:txBody>
                  <a:tcPr/>
                </a:tc>
              </a:tr>
              <a:tr h="252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Mortgage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6.50%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6.50%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7.50%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6.50%</a:t>
                      </a:r>
                    </a:p>
                  </a:txBody>
                  <a:tcPr/>
                </a:tc>
              </a:tr>
              <a:tr h="252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Monthly Payment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$1,506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$1,545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$678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$1,444</a:t>
                      </a:r>
                    </a:p>
                  </a:txBody>
                  <a:tcPr/>
                </a:tc>
              </a:tr>
              <a:tr h="252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Reserves**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$1,411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$3,130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$990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$2,665</a:t>
                      </a:r>
                    </a:p>
                  </a:txBody>
                  <a:tcPr/>
                </a:tc>
              </a:tr>
              <a:tr h="252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Term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 years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 years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 years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 years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383" name="Picture 12" descr="''I'm a happy homeowner again with a payment I can live with,'' said Thomas Quinn, with his daughter Hayley and his girlfriend, Pam Morris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122078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295400"/>
            <a:ext cx="119380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DB0A4-FBF9-4359-9E42-446269A72D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324600"/>
            <a:ext cx="7239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100" dirty="0">
                <a:latin typeface="+mj-lt"/>
              </a:rPr>
              <a:t>* NSP did not purchase this property, but provided mortgage to existing tenant to purchase it.</a:t>
            </a:r>
          </a:p>
          <a:p>
            <a:pPr algn="l">
              <a:defRPr/>
            </a:pPr>
            <a:r>
              <a:rPr lang="en-US" sz="1100" dirty="0">
                <a:latin typeface="+mj-lt"/>
              </a:rPr>
              <a:t>**  Reserve amounts vary based on property type and annual taxes.</a:t>
            </a:r>
          </a:p>
        </p:txBody>
      </p:sp>
      <p:pic>
        <p:nvPicPr>
          <p:cNvPr id="1238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314450"/>
            <a:ext cx="1219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pPr eaLnBrk="1" hangingPunct="1"/>
            <a:r>
              <a:rPr lang="en-US" sz="3200" smtClean="0"/>
              <a:t>BCC Commitment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4876800"/>
            <a:ext cx="76962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85800" y="1828800"/>
            <a:ext cx="769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NSP Residential, a new entity created to acquire properties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Aura Mortgage Advisors, a licensed mortgage broker and lender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Loan policies and procedures; staffing in place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Board of Directors approved $3.7 million in initial internal funding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To date, we have purchased or financed over 40 units; pipeline of &gt;80 individuals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/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/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/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56CE3-16A8-4C8E-9279-C59EA7B5AB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pPr eaLnBrk="1" hangingPunct="1"/>
            <a:r>
              <a:rPr lang="en-US" sz="3200" smtClean="0"/>
              <a:t>Taking SUN to Scale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4876800"/>
            <a:ext cx="76962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85800" y="1828800"/>
            <a:ext cx="769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$50-75 million investment will support refinance of 300-500 loans in the next 18-24 months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Revolving line of credit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$3.5 million already committed to cover first losses; subsequent risk of default to be borne by the investor; BCC maintains servicing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Secondary market sales once sufficient scale is reached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dirty="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146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90D9A-11D3-4ABE-A9B0-E457A93253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Elyse D. Cherry, CEO</a:t>
            </a:r>
          </a:p>
          <a:p>
            <a:pPr>
              <a:buNone/>
            </a:pPr>
            <a:r>
              <a:rPr lang="en-US" sz="2800" dirty="0" smtClean="0"/>
              <a:t>Boston Community Capital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echerry@bostoncommunitycapital.org</a:t>
            </a:r>
            <a:r>
              <a:rPr lang="en-US" sz="2800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4D5A8-2D92-49DD-9760-281B7F6F50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838200" y="21336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sz="2800"/>
              <a:t>SUN uses the decline in real estate prices in low-income neighborhoods to: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800"/>
              <a:t>Purchase foreclosed properties at a discount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800"/>
              <a:t>Resell to existing occupants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endParaRPr lang="en-US" sz="2800"/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sz="2800"/>
              <a:t>SUN staves off neighborhood blight and destabilization by preventing vacancies caused by foreclosure and evictions.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endParaRPr lang="en-US" sz="3200"/>
          </a:p>
        </p:txBody>
      </p:sp>
      <p:sp>
        <p:nvSpPr>
          <p:cNvPr id="3075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1371600"/>
          </a:xfrm>
        </p:spPr>
        <p:txBody>
          <a:bodyPr/>
          <a:lstStyle/>
          <a:p>
            <a:pPr eaLnBrk="1" hangingPunct="1"/>
            <a:r>
              <a:rPr lang="en-US" sz="3200" smtClean="0"/>
              <a:t>Stabilize Urban Neighborhoods (SUN)</a:t>
            </a:r>
            <a:br>
              <a:rPr lang="en-US" sz="3200" smtClean="0"/>
            </a:br>
            <a:r>
              <a:rPr lang="en-US" sz="3200" smtClean="0"/>
              <a:t>Overview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146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C20BA-00AC-4DC0-9FB8-32300172A9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</p:spPr>
        <p:txBody>
          <a:bodyPr/>
          <a:lstStyle/>
          <a:p>
            <a:pPr algn="l" eaLnBrk="1" hangingPunct="1"/>
            <a:r>
              <a:rPr lang="en-US" sz="4800" b="1" smtClean="0"/>
              <a:t>Our Goal: Keep homeowners and  tenants in their homes.</a:t>
            </a:r>
          </a:p>
        </p:txBody>
      </p:sp>
      <p:sp>
        <p:nvSpPr>
          <p:cNvPr id="4099" name="Content Placeholder 10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696200" cy="19812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Designed to complement other neighborhood stabilization efforts which focus on vacant housing stock – </a:t>
            </a:r>
            <a:r>
              <a:rPr lang="en-US" i="1" smtClean="0">
                <a:solidFill>
                  <a:schemeClr val="tx1"/>
                </a:solidFill>
              </a:rPr>
              <a:t>the only program in Massachusetts focused on keeping existing residents in place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F558C-7AFD-4A20-ADA8-7BA641F466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Reduce Risk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Create close relationships with community partners</a:t>
            </a:r>
          </a:p>
          <a:p>
            <a:pPr eaLnBrk="1" hangingPunct="1"/>
            <a:r>
              <a:rPr lang="en-US" sz="2800" smtClean="0"/>
              <a:t>Purchase foreclosed homes at a steep discount</a:t>
            </a:r>
          </a:p>
          <a:p>
            <a:pPr eaLnBrk="1" hangingPunct="1"/>
            <a:r>
              <a:rPr lang="en-US" sz="2800" smtClean="0"/>
              <a:t>Sell at prices consistent with neighborhood median incomes</a:t>
            </a:r>
          </a:p>
          <a:p>
            <a:pPr eaLnBrk="1" hangingPunct="1"/>
            <a:r>
              <a:rPr lang="en-US" sz="2800" smtClean="0"/>
              <a:t>Develop new mortgage loan instruments</a:t>
            </a:r>
          </a:p>
          <a:p>
            <a:pPr eaLnBrk="1" hangingPunct="1"/>
            <a:r>
              <a:rPr lang="en-US" sz="2800" smtClean="0"/>
              <a:t>Underwrite 30-year fixed rate mortgages with payments &lt; 38% of household income</a:t>
            </a:r>
          </a:p>
          <a:p>
            <a:pPr eaLnBrk="1" hangingPunct="1"/>
            <a:r>
              <a:rPr lang="en-US" sz="2800" smtClean="0"/>
              <a:t>Build portfolio reserves to protect against loan losses and market declines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12" descr="''I'm a happy homeowner again with a payment I can live with,'' said Thomas Quinn, with his daughter Hayley and his girlfriend, Pam Morris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8EDC-F8D4-4C5E-B942-F1FB475CCB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Avoid Moral Hazard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Prevent windfalls </a:t>
            </a:r>
            <a:r>
              <a:rPr lang="en-US" smtClean="0"/>
              <a:t>with zero percent, non-amortizing, shared appreciation second mortgage</a:t>
            </a:r>
          </a:p>
          <a:p>
            <a:pPr eaLnBrk="1" hangingPunct="1"/>
            <a:r>
              <a:rPr lang="en-US" smtClean="0"/>
              <a:t>Screen applicants for evidence of hardship, predatory mortgages, and income eligibility</a:t>
            </a: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4565D-1EA9-487A-921D-1D653E8B0C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Understand the Challenge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Reviewed 700 title histories of foreclosed properties</a:t>
            </a:r>
          </a:p>
          <a:p>
            <a:pPr eaLnBrk="1" hangingPunct="1"/>
            <a:r>
              <a:rPr lang="en-US" smtClean="0"/>
              <a:t>Focus groups with foreclosed homeowners in Boston, Fall River, and New Bedford</a:t>
            </a:r>
          </a:p>
          <a:p>
            <a:pPr eaLnBrk="1" hangingPunct="1"/>
            <a:r>
              <a:rPr lang="en-US" smtClean="0"/>
              <a:t>Individual conversations with homeowners, advocacy organizations and community groups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C026F-DF18-449E-A3C7-E6FC7D4560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Routes to Foreclosure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refinances add costs and fees</a:t>
            </a:r>
          </a:p>
          <a:p>
            <a:pPr eaLnBrk="1" hangingPunct="1"/>
            <a:r>
              <a:rPr lang="en-US" smtClean="0"/>
              <a:t>First-time homeowners unable to afford monthly payment after “teaser” rate expired</a:t>
            </a:r>
          </a:p>
          <a:p>
            <a:pPr eaLnBrk="1" hangingPunct="1"/>
            <a:r>
              <a:rPr lang="en-US" smtClean="0"/>
              <a:t>Bad underwriting: homeowners approved for loans they could not afford</a:t>
            </a:r>
          </a:p>
          <a:p>
            <a:pPr eaLnBrk="1" hangingPunct="1"/>
            <a:r>
              <a:rPr lang="en-US" smtClean="0"/>
              <a:t>Short-term personal or family crisis (e.g. car accident or spouse’s illness) compromised ability to keep payments current</a:t>
            </a:r>
          </a:p>
        </p:txBody>
      </p:sp>
      <p:pic>
        <p:nvPicPr>
          <p:cNvPr id="8196" name="Picture 12" descr="''I'm a happy homeowner again with a payment I can live with,'' said Thomas Quinn, with his daughter Hayley and his girlfriend, Pam Morris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03344-272B-400E-9A98-B679E28C62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Borrower Needs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Fixed-rate, appropriate mortgages with an affordable monthly payment</a:t>
            </a:r>
          </a:p>
          <a:p>
            <a:pPr eaLnBrk="1" hangingPunct="1"/>
            <a:r>
              <a:rPr lang="en-US" smtClean="0"/>
              <a:t>Automatic deposit of paychecks and automatic withdrawal of mortgage payments</a:t>
            </a:r>
          </a:p>
          <a:p>
            <a:pPr eaLnBrk="1" hangingPunct="1"/>
            <a:r>
              <a:rPr lang="en-US" smtClean="0"/>
              <a:t>Budgeting assistance</a:t>
            </a:r>
          </a:p>
          <a:p>
            <a:pPr eaLnBrk="1" hangingPunct="1"/>
            <a:r>
              <a:rPr lang="en-US" smtClean="0"/>
              <a:t>Upfront reserves</a:t>
            </a:r>
          </a:p>
          <a:p>
            <a:pPr eaLnBrk="1" hangingPunct="1"/>
            <a:r>
              <a:rPr lang="en-US" smtClean="0"/>
              <a:t>Financial education re: mortgages and costs of owning and maintaining a home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146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C849A-44F3-42F2-8CB7-EF3734735F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smtClean="0"/>
              <a:t>SUN Offers Mortgage Products Designed to Meet These Needs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30-year fixed rate mortgages with automatic withdrawals that coincide with payday</a:t>
            </a:r>
          </a:p>
          <a:p>
            <a:pPr eaLnBrk="1" hangingPunct="1"/>
            <a:r>
              <a:rPr lang="en-US" smtClean="0"/>
              <a:t>Financial reserves built through closing escrows and bi-weekly payment (one extra payment/year)</a:t>
            </a:r>
          </a:p>
          <a:p>
            <a:pPr eaLnBrk="1" hangingPunct="1"/>
            <a:r>
              <a:rPr lang="en-US" smtClean="0"/>
              <a:t>Financial counseling and peer support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F862-CA03-4FE3-8209-DEB20F96FF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787</Words>
  <Application>Microsoft Office PowerPoint</Application>
  <PresentationFormat>On-screen Show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Stabilize Urban Neighborhoods (SUN) A Boston Community Capital  Initiative to Address the Foreclosure Crisis  Presented by: Elyse D. Cherry, CEO   Boston Community Capital echerry@bostoncommunitycapital.org  December 10, 2009</vt:lpstr>
      <vt:lpstr>Stabilize Urban Neighborhoods (SUN) Overview</vt:lpstr>
      <vt:lpstr>Our Goal: Keep homeowners and  tenants in their homes.</vt:lpstr>
      <vt:lpstr>Reduce Risk</vt:lpstr>
      <vt:lpstr>Avoid Moral Hazard</vt:lpstr>
      <vt:lpstr>Understand the Challenge</vt:lpstr>
      <vt:lpstr>Routes to Foreclosure</vt:lpstr>
      <vt:lpstr>Borrower Needs</vt:lpstr>
      <vt:lpstr>SUN Offers Mortgage Products Designed to Meet These Needs</vt:lpstr>
      <vt:lpstr>Example Mortgage Refinancing</vt:lpstr>
      <vt:lpstr>SUN Initiative Sample Loans</vt:lpstr>
      <vt:lpstr>BCC Commitment</vt:lpstr>
      <vt:lpstr>Taking SUN to Scale</vt:lpstr>
      <vt:lpstr>For more information, contact:</vt:lpstr>
    </vt:vector>
  </TitlesOfParts>
  <Company>WR Van der Schoot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Foreclosure Crisis:  Borrowers, Neighborhoods &amp; Solutions</dc:title>
  <dc:creator>Patricia Hanratty</dc:creator>
  <cp:lastModifiedBy>jbrooks</cp:lastModifiedBy>
  <cp:revision>145</cp:revision>
  <dcterms:created xsi:type="dcterms:W3CDTF">2008-08-12T17:41:38Z</dcterms:created>
  <dcterms:modified xsi:type="dcterms:W3CDTF">2009-12-07T18:39:14Z</dcterms:modified>
</cp:coreProperties>
</file>