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9"/>
  </p:notesMasterIdLst>
  <p:sldIdLst>
    <p:sldId id="266" r:id="rId3"/>
    <p:sldId id="9176" r:id="rId4"/>
    <p:sldId id="9204" r:id="rId5"/>
    <p:sldId id="9206" r:id="rId6"/>
    <p:sldId id="9221" r:id="rId7"/>
    <p:sldId id="9214" r:id="rId8"/>
    <p:sldId id="9223" r:id="rId9"/>
    <p:sldId id="9213" r:id="rId10"/>
    <p:sldId id="9222" r:id="rId11"/>
    <p:sldId id="9209" r:id="rId12"/>
    <p:sldId id="9227" r:id="rId13"/>
    <p:sldId id="9217" r:id="rId14"/>
    <p:sldId id="9207" r:id="rId15"/>
    <p:sldId id="9225" r:id="rId16"/>
    <p:sldId id="9228" r:id="rId17"/>
    <p:sldId id="9162" r:id="rId18"/>
  </p:sldIdLst>
  <p:sldSz cx="12192000" cy="6858000"/>
  <p:notesSz cx="6950075" cy="9236075"/>
  <p:embeddedFontLst>
    <p:embeddedFont>
      <p:font typeface="Amiri" panose="020B0604020202020204" charset="-78"/>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EB Garamond" panose="00000500000000000000" pitchFamily="2" charset="0"/>
      <p:regular r:id="rId30"/>
      <p:bold r:id="rId31"/>
      <p:italic r:id="rId32"/>
      <p:boldItalic r:id="rId33"/>
    </p:embeddedFont>
    <p:embeddedFont>
      <p:font typeface="Open Sans" panose="020B0606030504020204" pitchFamily="34" charset="0"/>
      <p:regular r:id="rId34"/>
      <p:bold r:id="rId35"/>
      <p:italic r:id="rId36"/>
      <p:boldItalic r:id="rId37"/>
    </p:embeddedFont>
    <p:embeddedFont>
      <p:font typeface="Roboto" panose="02000000000000000000" pitchFamily="2" charset="0"/>
      <p:regular r:id="rId38"/>
      <p:bold r:id="rId39"/>
      <p:italic r:id="rId40"/>
      <p:boldItalic r:id="rId41"/>
    </p:embeddedFont>
    <p:embeddedFont>
      <p:font typeface="Roboto Condensed" panose="02000000000000000000" pitchFamily="2"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che, Owen P" initials="ROP" lastIdx="1" clrIdx="0">
    <p:extLst>
      <p:ext uri="{19B8F6BF-5375-455C-9EA6-DF929625EA0E}">
        <p15:presenceInfo xmlns:p15="http://schemas.microsoft.com/office/powerpoint/2012/main" userId="S::Owen.Roche@chi.frb.org::a55c6071-7b4b-4bc7-ae73-72a67fa08e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2336"/>
    <a:srgbClr val="6C8F98"/>
    <a:srgbClr val="6BA42C"/>
    <a:srgbClr val="2BF3AE"/>
    <a:srgbClr val="2FD4FF"/>
    <a:srgbClr val="333333"/>
    <a:srgbClr val="FFFF00"/>
    <a:srgbClr val="595959"/>
    <a:srgbClr val="79CEEA"/>
    <a:srgbClr val="687B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43E0AE-F5FD-4A5B-BC2C-B5CFA708C39C}" v="16" dt="2023-04-05T20:06:20.3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8486" autoAdjust="0"/>
  </p:normalViewPr>
  <p:slideViewPr>
    <p:cSldViewPr snapToGrid="0">
      <p:cViewPr varScale="1">
        <p:scale>
          <a:sx n="107" d="100"/>
          <a:sy n="107" d="100"/>
        </p:scale>
        <p:origin x="1698"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0.fntdata"/><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commentAuthors" Target="commentAuthors.xml"/><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ziczek, Kristin M" userId="048ce4c1-1d14-4cc3-8b3d-935ec919d016" providerId="ADAL" clId="{E643E0AE-F5FD-4A5B-BC2C-B5CFA708C39C}"/>
    <pc:docChg chg="undo custSel delSld modSld">
      <pc:chgData name="Dziczek, Kristin M" userId="048ce4c1-1d14-4cc3-8b3d-935ec919d016" providerId="ADAL" clId="{E643E0AE-F5FD-4A5B-BC2C-B5CFA708C39C}" dt="2023-04-05T20:06:20.355" v="482"/>
      <pc:docMkLst>
        <pc:docMk/>
      </pc:docMkLst>
      <pc:sldChg chg="addSp delSp modSp mod">
        <pc:chgData name="Dziczek, Kristin M" userId="048ce4c1-1d14-4cc3-8b3d-935ec919d016" providerId="ADAL" clId="{E643E0AE-F5FD-4A5B-BC2C-B5CFA708C39C}" dt="2023-04-03T14:09:04.266" v="96"/>
        <pc:sldMkLst>
          <pc:docMk/>
          <pc:sldMk cId="920245046" sldId="9176"/>
        </pc:sldMkLst>
        <pc:spChg chg="add del mod">
          <ac:chgData name="Dziczek, Kristin M" userId="048ce4c1-1d14-4cc3-8b3d-935ec919d016" providerId="ADAL" clId="{E643E0AE-F5FD-4A5B-BC2C-B5CFA708C39C}" dt="2023-04-03T14:09:04.266" v="96"/>
          <ac:spMkLst>
            <pc:docMk/>
            <pc:sldMk cId="920245046" sldId="9176"/>
            <ac:spMk id="4" creationId="{A7093CD4-D4DC-642B-4129-2E19C8A47D50}"/>
          </ac:spMkLst>
        </pc:spChg>
        <pc:spChg chg="mod">
          <ac:chgData name="Dziczek, Kristin M" userId="048ce4c1-1d14-4cc3-8b3d-935ec919d016" providerId="ADAL" clId="{E643E0AE-F5FD-4A5B-BC2C-B5CFA708C39C}" dt="2023-04-03T14:09:03.631" v="94" actId="1076"/>
          <ac:spMkLst>
            <pc:docMk/>
            <pc:sldMk cId="920245046" sldId="9176"/>
            <ac:spMk id="7" creationId="{1B0C9B50-B148-B673-0F5D-C69B807E26E1}"/>
          </ac:spMkLst>
        </pc:spChg>
      </pc:sldChg>
      <pc:sldChg chg="addSp modSp mod">
        <pc:chgData name="Dziczek, Kristin M" userId="048ce4c1-1d14-4cc3-8b3d-935ec919d016" providerId="ADAL" clId="{E643E0AE-F5FD-4A5B-BC2C-B5CFA708C39C}" dt="2023-04-03T14:28:53.095" v="280" actId="553"/>
        <pc:sldMkLst>
          <pc:docMk/>
          <pc:sldMk cId="1340762244" sldId="9204"/>
        </pc:sldMkLst>
        <pc:spChg chg="add mod">
          <ac:chgData name="Dziczek, Kristin M" userId="048ce4c1-1d14-4cc3-8b3d-935ec919d016" providerId="ADAL" clId="{E643E0AE-F5FD-4A5B-BC2C-B5CFA708C39C}" dt="2023-04-03T14:28:53.095" v="280" actId="553"/>
          <ac:spMkLst>
            <pc:docMk/>
            <pc:sldMk cId="1340762244" sldId="9204"/>
            <ac:spMk id="3" creationId="{C67059B5-6B92-2AC9-C522-EA5960499004}"/>
          </ac:spMkLst>
        </pc:spChg>
        <pc:spChg chg="mod">
          <ac:chgData name="Dziczek, Kristin M" userId="048ce4c1-1d14-4cc3-8b3d-935ec919d016" providerId="ADAL" clId="{E643E0AE-F5FD-4A5B-BC2C-B5CFA708C39C}" dt="2023-04-03T14:28:53.095" v="280" actId="553"/>
          <ac:spMkLst>
            <pc:docMk/>
            <pc:sldMk cId="1340762244" sldId="9204"/>
            <ac:spMk id="21" creationId="{C8DB5561-58DC-D286-FFA3-AC3087846CA4}"/>
          </ac:spMkLst>
        </pc:spChg>
      </pc:sldChg>
      <pc:sldChg chg="addSp modSp mod modAnim">
        <pc:chgData name="Dziczek, Kristin M" userId="048ce4c1-1d14-4cc3-8b3d-935ec919d016" providerId="ADAL" clId="{E643E0AE-F5FD-4A5B-BC2C-B5CFA708C39C}" dt="2023-04-05T20:05:56.317" v="481"/>
        <pc:sldMkLst>
          <pc:docMk/>
          <pc:sldMk cId="1149560257" sldId="9206"/>
        </pc:sldMkLst>
        <pc:spChg chg="mod">
          <ac:chgData name="Dziczek, Kristin M" userId="048ce4c1-1d14-4cc3-8b3d-935ec919d016" providerId="ADAL" clId="{E643E0AE-F5FD-4A5B-BC2C-B5CFA708C39C}" dt="2023-04-03T15:33:23.237" v="316" actId="20577"/>
          <ac:spMkLst>
            <pc:docMk/>
            <pc:sldMk cId="1149560257" sldId="9206"/>
            <ac:spMk id="10" creationId="{0F513F6B-B28A-BEB3-BD7E-6081D07FECD5}"/>
          </ac:spMkLst>
        </pc:spChg>
        <pc:spChg chg="mod">
          <ac:chgData name="Dziczek, Kristin M" userId="048ce4c1-1d14-4cc3-8b3d-935ec919d016" providerId="ADAL" clId="{E643E0AE-F5FD-4A5B-BC2C-B5CFA708C39C}" dt="2023-04-03T15:34:15.538" v="325" actId="164"/>
          <ac:spMkLst>
            <pc:docMk/>
            <pc:sldMk cId="1149560257" sldId="9206"/>
            <ac:spMk id="20" creationId="{FBF529D3-B18B-B335-8B75-34CA8824753D}"/>
          </ac:spMkLst>
        </pc:spChg>
        <pc:grpChg chg="add mod">
          <ac:chgData name="Dziczek, Kristin M" userId="048ce4c1-1d14-4cc3-8b3d-935ec919d016" providerId="ADAL" clId="{E643E0AE-F5FD-4A5B-BC2C-B5CFA708C39C}" dt="2023-04-03T15:34:15.538" v="325" actId="164"/>
          <ac:grpSpMkLst>
            <pc:docMk/>
            <pc:sldMk cId="1149560257" sldId="9206"/>
            <ac:grpSpMk id="2" creationId="{1859A18E-8E48-E798-6B57-21FD445A9287}"/>
          </ac:grpSpMkLst>
        </pc:grpChg>
        <pc:grpChg chg="mod">
          <ac:chgData name="Dziczek, Kristin M" userId="048ce4c1-1d14-4cc3-8b3d-935ec919d016" providerId="ADAL" clId="{E643E0AE-F5FD-4A5B-BC2C-B5CFA708C39C}" dt="2023-04-03T15:34:15.538" v="325" actId="164"/>
          <ac:grpSpMkLst>
            <pc:docMk/>
            <pc:sldMk cId="1149560257" sldId="9206"/>
            <ac:grpSpMk id="19" creationId="{43DAB6A1-1C29-C8B6-31D3-A578733EFEEC}"/>
          </ac:grpSpMkLst>
        </pc:grpChg>
      </pc:sldChg>
      <pc:sldChg chg="delSp modSp mod">
        <pc:chgData name="Dziczek, Kristin M" userId="048ce4c1-1d14-4cc3-8b3d-935ec919d016" providerId="ADAL" clId="{E643E0AE-F5FD-4A5B-BC2C-B5CFA708C39C}" dt="2023-04-05T19:40:39.698" v="480" actId="554"/>
        <pc:sldMkLst>
          <pc:docMk/>
          <pc:sldMk cId="1576426445" sldId="9207"/>
        </pc:sldMkLst>
        <pc:spChg chg="del">
          <ac:chgData name="Dziczek, Kristin M" userId="048ce4c1-1d14-4cc3-8b3d-935ec919d016" providerId="ADAL" clId="{E643E0AE-F5FD-4A5B-BC2C-B5CFA708C39C}" dt="2023-04-05T19:39:59.916" v="424" actId="21"/>
          <ac:spMkLst>
            <pc:docMk/>
            <pc:sldMk cId="1576426445" sldId="9207"/>
            <ac:spMk id="4" creationId="{EDBEB3CE-8391-2093-C127-7BE8ECE15498}"/>
          </ac:spMkLst>
        </pc:spChg>
        <pc:spChg chg="mod">
          <ac:chgData name="Dziczek, Kristin M" userId="048ce4c1-1d14-4cc3-8b3d-935ec919d016" providerId="ADAL" clId="{E643E0AE-F5FD-4A5B-BC2C-B5CFA708C39C}" dt="2023-04-05T19:40:39.698" v="480" actId="554"/>
          <ac:spMkLst>
            <pc:docMk/>
            <pc:sldMk cId="1576426445" sldId="9207"/>
            <ac:spMk id="5" creationId="{8BF70FB8-3F7B-678B-8EAE-175051D013E5}"/>
          </ac:spMkLst>
        </pc:spChg>
        <pc:spChg chg="mod">
          <ac:chgData name="Dziczek, Kristin M" userId="048ce4c1-1d14-4cc3-8b3d-935ec919d016" providerId="ADAL" clId="{E643E0AE-F5FD-4A5B-BC2C-B5CFA708C39C}" dt="2023-04-05T19:40:39.698" v="480" actId="554"/>
          <ac:spMkLst>
            <pc:docMk/>
            <pc:sldMk cId="1576426445" sldId="9207"/>
            <ac:spMk id="15" creationId="{349A3C78-ABA5-50DC-6CD0-32607C88B593}"/>
          </ac:spMkLst>
        </pc:spChg>
        <pc:picChg chg="mod">
          <ac:chgData name="Dziczek, Kristin M" userId="048ce4c1-1d14-4cc3-8b3d-935ec919d016" providerId="ADAL" clId="{E643E0AE-F5FD-4A5B-BC2C-B5CFA708C39C}" dt="2023-04-05T19:40:33.741" v="479" actId="554"/>
          <ac:picMkLst>
            <pc:docMk/>
            <pc:sldMk cId="1576426445" sldId="9207"/>
            <ac:picMk id="6" creationId="{393A3C47-5E20-0C47-3421-973FEC487618}"/>
          </ac:picMkLst>
        </pc:picChg>
        <pc:picChg chg="mod">
          <ac:chgData name="Dziczek, Kristin M" userId="048ce4c1-1d14-4cc3-8b3d-935ec919d016" providerId="ADAL" clId="{E643E0AE-F5FD-4A5B-BC2C-B5CFA708C39C}" dt="2023-04-05T19:40:33.741" v="479" actId="554"/>
          <ac:picMkLst>
            <pc:docMk/>
            <pc:sldMk cId="1576426445" sldId="9207"/>
            <ac:picMk id="7" creationId="{73FECBC6-64A5-B04E-C77B-07843C599B07}"/>
          </ac:picMkLst>
        </pc:picChg>
        <pc:picChg chg="del">
          <ac:chgData name="Dziczek, Kristin M" userId="048ce4c1-1d14-4cc3-8b3d-935ec919d016" providerId="ADAL" clId="{E643E0AE-F5FD-4A5B-BC2C-B5CFA708C39C}" dt="2023-04-05T19:39:59.916" v="424" actId="21"/>
          <ac:picMkLst>
            <pc:docMk/>
            <pc:sldMk cId="1576426445" sldId="9207"/>
            <ac:picMk id="8" creationId="{2197195C-9574-3A8D-CCDB-8789F884351F}"/>
          </ac:picMkLst>
        </pc:picChg>
      </pc:sldChg>
      <pc:sldChg chg="addSp delSp modSp mod modAnim">
        <pc:chgData name="Dziczek, Kristin M" userId="048ce4c1-1d14-4cc3-8b3d-935ec919d016" providerId="ADAL" clId="{E643E0AE-F5FD-4A5B-BC2C-B5CFA708C39C}" dt="2023-04-05T20:06:20.355" v="482"/>
        <pc:sldMkLst>
          <pc:docMk/>
          <pc:sldMk cId="924964802" sldId="9209"/>
        </pc:sldMkLst>
        <pc:spChg chg="add mod">
          <ac:chgData name="Dziczek, Kristin M" userId="048ce4c1-1d14-4cc3-8b3d-935ec919d016" providerId="ADAL" clId="{E643E0AE-F5FD-4A5B-BC2C-B5CFA708C39C}" dt="2023-04-05T19:36:37.938" v="380" actId="1076"/>
          <ac:spMkLst>
            <pc:docMk/>
            <pc:sldMk cId="924964802" sldId="9209"/>
            <ac:spMk id="2" creationId="{D26DFCF4-39A8-F670-09D7-9A773A06AB76}"/>
          </ac:spMkLst>
        </pc:spChg>
        <pc:spChg chg="mod topLvl">
          <ac:chgData name="Dziczek, Kristin M" userId="048ce4c1-1d14-4cc3-8b3d-935ec919d016" providerId="ADAL" clId="{E643E0AE-F5FD-4A5B-BC2C-B5CFA708C39C}" dt="2023-04-03T12:37:26.311" v="7" actId="164"/>
          <ac:spMkLst>
            <pc:docMk/>
            <pc:sldMk cId="924964802" sldId="9209"/>
            <ac:spMk id="21" creationId="{5C016BD8-C80C-D60D-F12B-33301F423C0F}"/>
          </ac:spMkLst>
        </pc:spChg>
        <pc:grpChg chg="add mod">
          <ac:chgData name="Dziczek, Kristin M" userId="048ce4c1-1d14-4cc3-8b3d-935ec919d016" providerId="ADAL" clId="{E643E0AE-F5FD-4A5B-BC2C-B5CFA708C39C}" dt="2023-04-05T19:36:19.972" v="378" actId="1076"/>
          <ac:grpSpMkLst>
            <pc:docMk/>
            <pc:sldMk cId="924964802" sldId="9209"/>
            <ac:grpSpMk id="13" creationId="{6EBD43A8-5176-99A0-5358-7D43D555DD06}"/>
          </ac:grpSpMkLst>
        </pc:grpChg>
        <pc:grpChg chg="del">
          <ac:chgData name="Dziczek, Kristin M" userId="048ce4c1-1d14-4cc3-8b3d-935ec919d016" providerId="ADAL" clId="{E643E0AE-F5FD-4A5B-BC2C-B5CFA708C39C}" dt="2023-04-03T12:36:47.233" v="0" actId="165"/>
          <ac:grpSpMkLst>
            <pc:docMk/>
            <pc:sldMk cId="924964802" sldId="9209"/>
            <ac:grpSpMk id="23" creationId="{6ACB096B-5E1D-92A8-B382-EBAAF33F0003}"/>
          </ac:grpSpMkLst>
        </pc:grpChg>
        <pc:picChg chg="add mod">
          <ac:chgData name="Dziczek, Kristin M" userId="048ce4c1-1d14-4cc3-8b3d-935ec919d016" providerId="ADAL" clId="{E643E0AE-F5FD-4A5B-BC2C-B5CFA708C39C}" dt="2023-04-03T12:37:26.311" v="7" actId="164"/>
          <ac:picMkLst>
            <pc:docMk/>
            <pc:sldMk cId="924964802" sldId="9209"/>
            <ac:picMk id="3" creationId="{E2565AF2-F7F1-DF19-B328-309F717C8F7D}"/>
          </ac:picMkLst>
        </pc:picChg>
        <pc:picChg chg="del mod topLvl">
          <ac:chgData name="Dziczek, Kristin M" userId="048ce4c1-1d14-4cc3-8b3d-935ec919d016" providerId="ADAL" clId="{E643E0AE-F5FD-4A5B-BC2C-B5CFA708C39C}" dt="2023-04-03T12:36:50.650" v="1" actId="21"/>
          <ac:picMkLst>
            <pc:docMk/>
            <pc:sldMk cId="924964802" sldId="9209"/>
            <ac:picMk id="1034" creationId="{F2131E3A-C341-2829-8E68-BE88D63AEC14}"/>
          </ac:picMkLst>
        </pc:picChg>
      </pc:sldChg>
      <pc:sldChg chg="addSp modSp mod">
        <pc:chgData name="Dziczek, Kristin M" userId="048ce4c1-1d14-4cc3-8b3d-935ec919d016" providerId="ADAL" clId="{E643E0AE-F5FD-4A5B-BC2C-B5CFA708C39C}" dt="2023-04-05T19:39:48.616" v="423" actId="1076"/>
        <pc:sldMkLst>
          <pc:docMk/>
          <pc:sldMk cId="2982208477" sldId="9217"/>
        </pc:sldMkLst>
        <pc:spChg chg="add mod">
          <ac:chgData name="Dziczek, Kristin M" userId="048ce4c1-1d14-4cc3-8b3d-935ec919d016" providerId="ADAL" clId="{E643E0AE-F5FD-4A5B-BC2C-B5CFA708C39C}" dt="2023-04-05T19:38:37.258" v="381" actId="20577"/>
          <ac:spMkLst>
            <pc:docMk/>
            <pc:sldMk cId="2982208477" sldId="9217"/>
            <ac:spMk id="5" creationId="{026ACA0C-541E-FEEF-D143-B80AF9E1B581}"/>
          </ac:spMkLst>
        </pc:spChg>
        <pc:spChg chg="mod">
          <ac:chgData name="Dziczek, Kristin M" userId="048ce4c1-1d14-4cc3-8b3d-935ec919d016" providerId="ADAL" clId="{E643E0AE-F5FD-4A5B-BC2C-B5CFA708C39C}" dt="2023-04-05T19:38:51.482" v="412" actId="20577"/>
          <ac:spMkLst>
            <pc:docMk/>
            <pc:sldMk cId="2982208477" sldId="9217"/>
            <ac:spMk id="19" creationId="{CFFCD328-FEC6-A4D0-ABCD-322996C893A5}"/>
          </ac:spMkLst>
        </pc:spChg>
        <pc:spChg chg="mod">
          <ac:chgData name="Dziczek, Kristin M" userId="048ce4c1-1d14-4cc3-8b3d-935ec919d016" providerId="ADAL" clId="{E643E0AE-F5FD-4A5B-BC2C-B5CFA708C39C}" dt="2023-04-05T19:39:48.616" v="423" actId="1076"/>
          <ac:spMkLst>
            <pc:docMk/>
            <pc:sldMk cId="2982208477" sldId="9217"/>
            <ac:spMk id="20" creationId="{EEFC65C0-DCD0-5F76-9F73-733BA990452B}"/>
          </ac:spMkLst>
        </pc:spChg>
      </pc:sldChg>
      <pc:sldChg chg="modSp mod">
        <pc:chgData name="Dziczek, Kristin M" userId="048ce4c1-1d14-4cc3-8b3d-935ec919d016" providerId="ADAL" clId="{E643E0AE-F5FD-4A5B-BC2C-B5CFA708C39C}" dt="2023-04-03T15:33:30.899" v="319" actId="20577"/>
        <pc:sldMkLst>
          <pc:docMk/>
          <pc:sldMk cId="248826707" sldId="9221"/>
        </pc:sldMkLst>
        <pc:spChg chg="mod">
          <ac:chgData name="Dziczek, Kristin M" userId="048ce4c1-1d14-4cc3-8b3d-935ec919d016" providerId="ADAL" clId="{E643E0AE-F5FD-4A5B-BC2C-B5CFA708C39C}" dt="2023-04-03T14:25:04.731" v="255" actId="1076"/>
          <ac:spMkLst>
            <pc:docMk/>
            <pc:sldMk cId="248826707" sldId="9221"/>
            <ac:spMk id="15" creationId="{5DA5EC38-3EE6-B026-4EE0-F0ACA78FA335}"/>
          </ac:spMkLst>
        </pc:spChg>
        <pc:graphicFrameChg chg="modGraphic">
          <ac:chgData name="Dziczek, Kristin M" userId="048ce4c1-1d14-4cc3-8b3d-935ec919d016" providerId="ADAL" clId="{E643E0AE-F5FD-4A5B-BC2C-B5CFA708C39C}" dt="2023-04-03T15:33:30.899" v="319" actId="20577"/>
          <ac:graphicFrameMkLst>
            <pc:docMk/>
            <pc:sldMk cId="248826707" sldId="9221"/>
            <ac:graphicFrameMk id="11" creationId="{E7C165E1-BD5A-1BC7-D60A-9C72EC4114C5}"/>
          </ac:graphicFrameMkLst>
        </pc:graphicFrameChg>
      </pc:sldChg>
      <pc:sldChg chg="addSp delSp modSp mod">
        <pc:chgData name="Dziczek, Kristin M" userId="048ce4c1-1d14-4cc3-8b3d-935ec919d016" providerId="ADAL" clId="{E643E0AE-F5FD-4A5B-BC2C-B5CFA708C39C}" dt="2023-04-03T12:41:21.538" v="29" actId="20577"/>
        <pc:sldMkLst>
          <pc:docMk/>
          <pc:sldMk cId="2155548705" sldId="9223"/>
        </pc:sldMkLst>
        <pc:spChg chg="add del mod">
          <ac:chgData name="Dziczek, Kristin M" userId="048ce4c1-1d14-4cc3-8b3d-935ec919d016" providerId="ADAL" clId="{E643E0AE-F5FD-4A5B-BC2C-B5CFA708C39C}" dt="2023-04-03T12:41:06.514" v="26" actId="21"/>
          <ac:spMkLst>
            <pc:docMk/>
            <pc:sldMk cId="2155548705" sldId="9223"/>
            <ac:spMk id="6" creationId="{8BB3143F-7789-17F4-0EE6-13D0064357B0}"/>
          </ac:spMkLst>
        </pc:spChg>
        <pc:spChg chg="mod">
          <ac:chgData name="Dziczek, Kristin M" userId="048ce4c1-1d14-4cc3-8b3d-935ec919d016" providerId="ADAL" clId="{E643E0AE-F5FD-4A5B-BC2C-B5CFA708C39C}" dt="2023-04-03T12:41:21.538" v="29" actId="20577"/>
          <ac:spMkLst>
            <pc:docMk/>
            <pc:sldMk cId="2155548705" sldId="9223"/>
            <ac:spMk id="9" creationId="{478F966A-188C-94C0-CA0C-41CD995D12D3}"/>
          </ac:spMkLst>
        </pc:spChg>
      </pc:sldChg>
      <pc:sldChg chg="delSp modSp mod">
        <pc:chgData name="Dziczek, Kristin M" userId="048ce4c1-1d14-4cc3-8b3d-935ec919d016" providerId="ADAL" clId="{E643E0AE-F5FD-4A5B-BC2C-B5CFA708C39C}" dt="2023-04-04T02:02:17.314" v="375" actId="21"/>
        <pc:sldMkLst>
          <pc:docMk/>
          <pc:sldMk cId="3844002342" sldId="9225"/>
        </pc:sldMkLst>
        <pc:spChg chg="mod">
          <ac:chgData name="Dziczek, Kristin M" userId="048ce4c1-1d14-4cc3-8b3d-935ec919d016" providerId="ADAL" clId="{E643E0AE-F5FD-4A5B-BC2C-B5CFA708C39C}" dt="2023-04-03T15:35:38.742" v="369" actId="20577"/>
          <ac:spMkLst>
            <pc:docMk/>
            <pc:sldMk cId="3844002342" sldId="9225"/>
            <ac:spMk id="9" creationId="{8CC06DF2-23CB-C9CE-1B3A-53CCC08D5274}"/>
          </ac:spMkLst>
        </pc:spChg>
        <pc:spChg chg="del">
          <ac:chgData name="Dziczek, Kristin M" userId="048ce4c1-1d14-4cc3-8b3d-935ec919d016" providerId="ADAL" clId="{E643E0AE-F5FD-4A5B-BC2C-B5CFA708C39C}" dt="2023-04-04T02:02:17.314" v="375" actId="21"/>
          <ac:spMkLst>
            <pc:docMk/>
            <pc:sldMk cId="3844002342" sldId="9225"/>
            <ac:spMk id="17" creationId="{3A391132-7BAA-8592-ECBD-3B1C6F0F4AFD}"/>
          </ac:spMkLst>
        </pc:spChg>
      </pc:sldChg>
      <pc:sldChg chg="addSp delSp modSp mod">
        <pc:chgData name="Dziczek, Kristin M" userId="048ce4c1-1d14-4cc3-8b3d-935ec919d016" providerId="ADAL" clId="{E643E0AE-F5FD-4A5B-BC2C-B5CFA708C39C}" dt="2023-04-04T02:02:04.984" v="374" actId="21"/>
        <pc:sldMkLst>
          <pc:docMk/>
          <pc:sldMk cId="3550513876" sldId="9228"/>
        </pc:sldMkLst>
        <pc:spChg chg="del mod">
          <ac:chgData name="Dziczek, Kristin M" userId="048ce4c1-1d14-4cc3-8b3d-935ec919d016" providerId="ADAL" clId="{E643E0AE-F5FD-4A5B-BC2C-B5CFA708C39C}" dt="2023-04-04T02:02:04.984" v="374" actId="21"/>
          <ac:spMkLst>
            <pc:docMk/>
            <pc:sldMk cId="3550513876" sldId="9228"/>
            <ac:spMk id="2" creationId="{DD2D407E-2014-0FD7-7B16-3C6DCD957767}"/>
          </ac:spMkLst>
        </pc:spChg>
        <pc:spChg chg="add del mod">
          <ac:chgData name="Dziczek, Kristin M" userId="048ce4c1-1d14-4cc3-8b3d-935ec919d016" providerId="ADAL" clId="{E643E0AE-F5FD-4A5B-BC2C-B5CFA708C39C}" dt="2023-04-04T02:01:56.175" v="372"/>
          <ac:spMkLst>
            <pc:docMk/>
            <pc:sldMk cId="3550513876" sldId="9228"/>
            <ac:spMk id="3" creationId="{3A3F75D3-114B-0475-9CC1-3A36B5A249AF}"/>
          </ac:spMkLst>
        </pc:spChg>
        <pc:spChg chg="add del">
          <ac:chgData name="Dziczek, Kristin M" userId="048ce4c1-1d14-4cc3-8b3d-935ec919d016" providerId="ADAL" clId="{E643E0AE-F5FD-4A5B-BC2C-B5CFA708C39C}" dt="2023-04-04T02:01:58.615" v="373" actId="21"/>
          <ac:spMkLst>
            <pc:docMk/>
            <pc:sldMk cId="3550513876" sldId="9228"/>
            <ac:spMk id="15" creationId="{5DA5EC38-3EE6-B026-4EE0-F0ACA78FA335}"/>
          </ac:spMkLst>
        </pc:spChg>
        <pc:graphicFrameChg chg="modGraphic">
          <ac:chgData name="Dziczek, Kristin M" userId="048ce4c1-1d14-4cc3-8b3d-935ec919d016" providerId="ADAL" clId="{E643E0AE-F5FD-4A5B-BC2C-B5CFA708C39C}" dt="2023-04-03T15:33:46.610" v="324" actId="20577"/>
          <ac:graphicFrameMkLst>
            <pc:docMk/>
            <pc:sldMk cId="3550513876" sldId="9228"/>
            <ac:graphicFrameMk id="11" creationId="{E7C165E1-BD5A-1BC7-D60A-9C72EC4114C5}"/>
          </ac:graphicFrameMkLst>
        </pc:graphicFrameChg>
      </pc:sldChg>
      <pc:sldChg chg="del">
        <pc:chgData name="Dziczek, Kristin M" userId="048ce4c1-1d14-4cc3-8b3d-935ec919d016" providerId="ADAL" clId="{E643E0AE-F5FD-4A5B-BC2C-B5CFA708C39C}" dt="2023-04-03T12:38:20.236" v="10" actId="2696"/>
        <pc:sldMkLst>
          <pc:docMk/>
          <pc:sldMk cId="2533218436" sldId="92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359621BB-6654-4337-91EB-D34795857364}" type="datetimeFigureOut">
              <a:rPr lang="en-US" smtClean="0"/>
              <a:t>4/5/2023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145FEB02-A4A4-4C28-BAB5-EC503D2E9A81}" type="slidenum">
              <a:rPr lang="en-US" smtClean="0"/>
              <a:t>‹#›</a:t>
            </a:fld>
            <a:endParaRPr lang="en-US"/>
          </a:p>
        </p:txBody>
      </p:sp>
    </p:spTree>
    <p:extLst>
      <p:ext uri="{BB962C8B-B14F-4D97-AF65-F5344CB8AC3E}">
        <p14:creationId xmlns:p14="http://schemas.microsoft.com/office/powerpoint/2010/main" val="1393079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str.gov/sites/default/files/2023-03/US%20Japan%20Critical%20Minerals%20Agreement%202023%2003%2028.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5FEB02-A4A4-4C28-BAB5-EC503D2E9A81}" type="slidenum">
              <a:rPr lang="en-US" smtClean="0"/>
              <a:t>1</a:t>
            </a:fld>
            <a:endParaRPr lang="en-US"/>
          </a:p>
        </p:txBody>
      </p:sp>
    </p:spTree>
    <p:extLst>
      <p:ext uri="{BB962C8B-B14F-4D97-AF65-F5344CB8AC3E}">
        <p14:creationId xmlns:p14="http://schemas.microsoft.com/office/powerpoint/2010/main" val="2189010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list kept by the U.S. State Department of countries involved in “</a:t>
            </a:r>
            <a:r>
              <a:rPr lang="en-US" b="0" i="0" dirty="0">
                <a:solidFill>
                  <a:srgbClr val="333333"/>
                </a:solidFill>
                <a:effectLst/>
                <a:latin typeface="Open Sans" panose="020B0606030504020204" pitchFamily="34" charset="0"/>
              </a:rPr>
              <a:t>(1) torture; (2) prolonged detention without charges; (3) forced disappearance; or (4) other flagrant denial of life, liberty, or security of persons.”</a:t>
            </a:r>
          </a:p>
          <a:p>
            <a:endParaRPr lang="en-US" b="0" i="0" dirty="0">
              <a:solidFill>
                <a:srgbClr val="333333"/>
              </a:solidFill>
              <a:effectLst/>
              <a:latin typeface="Open Sans" panose="020B0606030504020204" pitchFamily="34" charset="0"/>
            </a:endParaRPr>
          </a:p>
          <a:p>
            <a:r>
              <a:rPr lang="en-US" dirty="0"/>
              <a:t>“China’s dominance in the battery industry is focused on mid-stream and downstream production. Chinese chemical production of Class 1 raw materials stood at 80 percent of total global output in 2019. China is the world’s major processor of lithium carbonate into lithium hydroxide, cobalt into cobalt sulphate, manganese refining, and uncoated spherical graphite refining. China’s ownership of the chemical conversions needed to produce batteries has ensured that the global supply of battery raw materials flows to China for value-added production.” 100 day report</a:t>
            </a:r>
          </a:p>
          <a:p>
            <a:endParaRPr lang="en-US" b="0" i="0" dirty="0">
              <a:solidFill>
                <a:srgbClr val="333333"/>
              </a:solidFill>
              <a:effectLst/>
              <a:latin typeface="Open Sans" panose="020B0606030504020204" pitchFamily="34" charset="0"/>
            </a:endParaRPr>
          </a:p>
          <a:p>
            <a:r>
              <a:rPr lang="en-US" dirty="0"/>
              <a:t>“For battery material manufacturing and cell fabrication, the United States has less than 10 percent of global market share for capacity across all major battery components and cell fabrication. Comparatively, China has over 75 percent of global cell fabrication capacity – largely driven by state investment in raw material processing, component and cell manufacturing, and EV deployment support, among other state interventions. For battery pack manufacturing, the United States has built up a manufacturing footprint largely to service North American EV production demand; however, the United States still lags behind other markets as domestic demand comprised only 12 percent of global EV demand in 2020 compared to roughly 40 percent in China and 40 percent across Europe.” 100 day report</a:t>
            </a:r>
            <a:endParaRPr lang="en-US" b="0" i="0" dirty="0">
              <a:solidFill>
                <a:srgbClr val="333333"/>
              </a:solidFill>
              <a:effectLst/>
              <a:latin typeface="Open Sans" panose="020B0606030504020204" pitchFamily="34" charset="0"/>
            </a:endParaRPr>
          </a:p>
          <a:p>
            <a:endParaRPr lang="en-US" b="0" i="0" dirty="0">
              <a:solidFill>
                <a:srgbClr val="333333"/>
              </a:solidFill>
              <a:effectLst/>
              <a:latin typeface="Open Sans" panose="020B0606030504020204" pitchFamily="34" charset="0"/>
            </a:endParaRPr>
          </a:p>
          <a:p>
            <a:r>
              <a:rPr lang="en-US" dirty="0"/>
              <a:t>Kicked it to the U.S. Department of Energy which also manages entity of concern for nuclear materials. Advise forthcoming?</a:t>
            </a:r>
          </a:p>
          <a:p>
            <a:endParaRPr lang="en-US" dirty="0"/>
          </a:p>
          <a:p>
            <a:r>
              <a:rPr lang="en-US" dirty="0"/>
              <a:t>Now, that was all on the product side, let’s look at the manufacturing incentives:</a:t>
            </a:r>
          </a:p>
          <a:p>
            <a:endParaRPr lang="en-US" dirty="0"/>
          </a:p>
        </p:txBody>
      </p:sp>
      <p:sp>
        <p:nvSpPr>
          <p:cNvPr id="4" name="Slide Number Placeholder 3"/>
          <p:cNvSpPr>
            <a:spLocks noGrp="1"/>
          </p:cNvSpPr>
          <p:nvPr>
            <p:ph type="sldNum" sz="quarter" idx="5"/>
          </p:nvPr>
        </p:nvSpPr>
        <p:spPr/>
        <p:txBody>
          <a:bodyPr/>
          <a:lstStyle/>
          <a:p>
            <a:fld id="{145FEB02-A4A4-4C28-BAB5-EC503D2E9A81}" type="slidenum">
              <a:rPr lang="en-US" smtClean="0"/>
              <a:t>10</a:t>
            </a:fld>
            <a:endParaRPr lang="en-US"/>
          </a:p>
        </p:txBody>
      </p:sp>
    </p:spTree>
    <p:extLst>
      <p:ext uri="{BB962C8B-B14F-4D97-AF65-F5344CB8AC3E}">
        <p14:creationId xmlns:p14="http://schemas.microsoft.com/office/powerpoint/2010/main" val="1129950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45X electrode active materials = cathode, anode, electrolyte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out 25%/year between 2030-2033 when credit ends (critical minerals manufacturing not subject to phase out)</a:t>
            </a:r>
          </a:p>
          <a:p>
            <a:endParaRPr lang="en-US" dirty="0"/>
          </a:p>
        </p:txBody>
      </p:sp>
      <p:sp>
        <p:nvSpPr>
          <p:cNvPr id="4" name="Slide Number Placeholder 3"/>
          <p:cNvSpPr>
            <a:spLocks noGrp="1"/>
          </p:cNvSpPr>
          <p:nvPr>
            <p:ph type="sldNum" sz="quarter" idx="5"/>
          </p:nvPr>
        </p:nvSpPr>
        <p:spPr/>
        <p:txBody>
          <a:bodyPr/>
          <a:lstStyle/>
          <a:p>
            <a:fld id="{145FEB02-A4A4-4C28-BAB5-EC503D2E9A81}" type="slidenum">
              <a:rPr lang="en-US" smtClean="0"/>
              <a:t>11</a:t>
            </a:fld>
            <a:endParaRPr lang="en-US"/>
          </a:p>
        </p:txBody>
      </p:sp>
    </p:spTree>
    <p:extLst>
      <p:ext uri="{BB962C8B-B14F-4D97-AF65-F5344CB8AC3E}">
        <p14:creationId xmlns:p14="http://schemas.microsoft.com/office/powerpoint/2010/main" val="967860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was released 31 March 2023 was an “unpublished” notice of proposed rulemaking.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not an interim final rule—and even then, a lot can change before it gets to be a rule…Many questions remain: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will we know about entities of concern?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Will the Japan deal (and future EU deal) be </a:t>
            </a:r>
            <a:r>
              <a:rPr lang="en-US" dirty="0" err="1"/>
              <a:t>ftas</a:t>
            </a:r>
            <a:r>
              <a:rPr lang="en-US" dirty="0"/>
              <a:t> for purposes of 30D?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“Taxpayers may rely on these proposed regulations for vehicles placed in service prior to the date final regulations are published in the Federal Register, provided the taxpayer follows the proposed regulations in their entirety, and in a consistent manner.”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our panelist may not have all the answers, I know of no better individuals to help all of us understand the known knowns and the known unknowns of the IRA clean vehicle tax and manufacturing incentives.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0338D5E-A72F-4C9D-80E4-5641565AC92A}" type="slidenum">
              <a:rPr lang="en-US" smtClean="0"/>
              <a:t>12</a:t>
            </a:fld>
            <a:endParaRPr lang="en-US"/>
          </a:p>
        </p:txBody>
      </p:sp>
    </p:spTree>
    <p:extLst>
      <p:ext uri="{BB962C8B-B14F-4D97-AF65-F5344CB8AC3E}">
        <p14:creationId xmlns:p14="http://schemas.microsoft.com/office/powerpoint/2010/main" val="543430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E0D0C"/>
                </a:solidFill>
                <a:effectLst/>
                <a:latin typeface="Amiri" panose="020B0604020202020204" charset="-78"/>
                <a:cs typeface="Amiri" panose="020B0604020202020204" charset="-78"/>
              </a:rPr>
              <a:t>Andrew D. Koblenz is the National Automobile Dealers Association's (NADA) executive vice president of legal and regulatory affairs, representing NADA and dealer interests before federal agencies, and its general counsel. He supervises a staff of attorneys who specialize in franchise and state law, corporate law, and federal regulatory affairs. Prior to his current position, Koblenz was NADA’s vice president of industry affairs from June 2001 to February 2006, where he directed the activities of NADA's Industry Relations and Industry Analysis Departments, as well as the association's American Truck Dealers (ATD) Division. </a:t>
            </a:r>
          </a:p>
          <a:p>
            <a:endParaRPr lang="en-US" b="0" i="0" dirty="0">
              <a:solidFill>
                <a:srgbClr val="0E0D0C"/>
              </a:solidFill>
              <a:effectLst/>
              <a:latin typeface="Amiri" panose="020B0604020202020204" charset="-78"/>
              <a:cs typeface="Amiri" panose="020B0604020202020204"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Brad Markell is the Executive Director of the AFL-CIO Industrial Union Council (IUC). The AFLCIO is the national labor federation of the United States, with 58 affiliated unions representing 12.5 million workers. The IUC is the manufacturing arm of the AFL-CIO, with 12 unions representing over 1 million members directly in manufacturing. Brad also directs the federation’s climate and energy policy work at the national and international levels, including leading several labor delegations to UNFCCC meetings, and the AFL-CIO’s work with the Energy Future Initiative known as the Labor Energy Partnership.</a:t>
            </a:r>
          </a:p>
          <a:p>
            <a:endParaRPr lang="en-US" b="0" i="0" dirty="0">
              <a:solidFill>
                <a:srgbClr val="0E0D0C"/>
              </a:solidFill>
              <a:effectLst/>
              <a:latin typeface="Amiri" panose="020B0604020202020204" charset="-78"/>
              <a:cs typeface="Amiri" panose="020B0604020202020204" charset="-78"/>
            </a:endParaRPr>
          </a:p>
          <a:p>
            <a:r>
              <a:rPr lang="en-US" b="0" i="0" dirty="0">
                <a:solidFill>
                  <a:srgbClr val="0E0D0C"/>
                </a:solidFill>
                <a:effectLst/>
                <a:latin typeface="Amiri" panose="020B0604020202020204" charset="-78"/>
                <a:cs typeface="Amiri" panose="020B0604020202020204" charset="-78"/>
              </a:rPr>
              <a:t>David </a:t>
            </a:r>
            <a:r>
              <a:rPr lang="en-US" b="0" i="0" dirty="0" err="1">
                <a:solidFill>
                  <a:srgbClr val="0E0D0C"/>
                </a:solidFill>
                <a:effectLst/>
                <a:latin typeface="Amiri" panose="020B0604020202020204" charset="-78"/>
                <a:cs typeface="Amiri" panose="020B0604020202020204" charset="-78"/>
              </a:rPr>
              <a:t>Schwietert</a:t>
            </a:r>
            <a:r>
              <a:rPr lang="en-US" b="0" i="0" dirty="0">
                <a:solidFill>
                  <a:srgbClr val="0E0D0C"/>
                </a:solidFill>
                <a:effectLst/>
                <a:latin typeface="Amiri" panose="020B0604020202020204" charset="-78"/>
                <a:cs typeface="Amiri" panose="020B0604020202020204" charset="-78"/>
              </a:rPr>
              <a:t> is the chief policy officer at the Alliance for Automotive Innovation. Together with the broad membership of auto innovators, </a:t>
            </a:r>
            <a:r>
              <a:rPr lang="en-US" b="0" i="0" dirty="0" err="1">
                <a:solidFill>
                  <a:srgbClr val="0E0D0C"/>
                </a:solidFill>
                <a:effectLst/>
                <a:latin typeface="Amiri" panose="020B0604020202020204" charset="-78"/>
                <a:cs typeface="Amiri" panose="020B0604020202020204" charset="-78"/>
              </a:rPr>
              <a:t>Schwietert</a:t>
            </a:r>
            <a:r>
              <a:rPr lang="en-US" b="0" i="0" dirty="0">
                <a:solidFill>
                  <a:srgbClr val="0E0D0C"/>
                </a:solidFill>
                <a:effectLst/>
                <a:latin typeface="Amiri" panose="020B0604020202020204" charset="-78"/>
                <a:cs typeface="Amiri" panose="020B0604020202020204" charset="-78"/>
              </a:rPr>
              <a:t> works to develop intelligent solutions that advance the association’s legislative and regulatory agenda when it comes to a cleaner, safer, and smarter future. Before joining the Alliance for Automotive Innovation, </a:t>
            </a:r>
            <a:r>
              <a:rPr lang="en-US" b="0" i="0" dirty="0" err="1">
                <a:solidFill>
                  <a:srgbClr val="0E0D0C"/>
                </a:solidFill>
                <a:effectLst/>
                <a:latin typeface="Amiri" panose="020B0604020202020204" charset="-78"/>
                <a:cs typeface="Amiri" panose="020B0604020202020204" charset="-78"/>
              </a:rPr>
              <a:t>Schwietert</a:t>
            </a:r>
            <a:r>
              <a:rPr lang="en-US" b="0" i="0" dirty="0">
                <a:solidFill>
                  <a:srgbClr val="0E0D0C"/>
                </a:solidFill>
                <a:effectLst/>
                <a:latin typeface="Amiri" panose="020B0604020202020204" charset="-78"/>
                <a:cs typeface="Amiri" panose="020B0604020202020204" charset="-78"/>
              </a:rPr>
              <a:t> was the interim president and CEO of the Alliance for Automobile Manufacturers. Prior to joining the Auto Alliance in 2015, </a:t>
            </a:r>
            <a:r>
              <a:rPr lang="en-US" b="0" i="0" dirty="0" err="1">
                <a:solidFill>
                  <a:srgbClr val="0E0D0C"/>
                </a:solidFill>
                <a:effectLst/>
                <a:latin typeface="Amiri" panose="020B0604020202020204" charset="-78"/>
                <a:cs typeface="Amiri" panose="020B0604020202020204" charset="-78"/>
              </a:rPr>
              <a:t>Schwietert</a:t>
            </a:r>
            <a:r>
              <a:rPr lang="en-US" b="0" i="0" dirty="0">
                <a:solidFill>
                  <a:srgbClr val="0E0D0C"/>
                </a:solidFill>
                <a:effectLst/>
                <a:latin typeface="Amiri" panose="020B0604020202020204" charset="-78"/>
                <a:cs typeface="Amiri" panose="020B0604020202020204" charset="-78"/>
              </a:rPr>
              <a:t> worked in the U.S. Senate for over 15 years and held various policy positions, including staff director of the U.S. Senate Committee on Commerce, Science, and Transportation. </a:t>
            </a:r>
          </a:p>
          <a:p>
            <a:endParaRPr lang="en-US" b="0" i="0" dirty="0">
              <a:solidFill>
                <a:srgbClr val="0E0D0C"/>
              </a:solidFill>
              <a:effectLst/>
              <a:latin typeface="Amiri" panose="020B0604020202020204" charset="-78"/>
              <a:cs typeface="Amiri" panose="020B0604020202020204" charset="-78"/>
            </a:endParaRPr>
          </a:p>
        </p:txBody>
      </p:sp>
      <p:sp>
        <p:nvSpPr>
          <p:cNvPr id="4" name="Slide Number Placeholder 3"/>
          <p:cNvSpPr>
            <a:spLocks noGrp="1"/>
          </p:cNvSpPr>
          <p:nvPr>
            <p:ph type="sldNum" sz="quarter" idx="5"/>
          </p:nvPr>
        </p:nvSpPr>
        <p:spPr/>
        <p:txBody>
          <a:bodyPr/>
          <a:lstStyle/>
          <a:p>
            <a:fld id="{145FEB02-A4A4-4C28-BAB5-EC503D2E9A81}" type="slidenum">
              <a:rPr lang="en-US" smtClean="0"/>
              <a:t>13</a:t>
            </a:fld>
            <a:endParaRPr lang="en-US"/>
          </a:p>
        </p:txBody>
      </p:sp>
    </p:spTree>
    <p:extLst>
      <p:ext uri="{BB962C8B-B14F-4D97-AF65-F5344CB8AC3E}">
        <p14:creationId xmlns:p14="http://schemas.microsoft.com/office/powerpoint/2010/main" val="3773082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Up to $7,500—the lesser of 30% of base price or 15% of the PEV incremental cost </a:t>
            </a:r>
            <a:r>
              <a:rPr lang="en-US" sz="1050" dirty="0"/>
              <a:t>(whichever is lower)</a:t>
            </a:r>
          </a:p>
          <a:p>
            <a:pPr marL="285750" indent="-285750">
              <a:buFont typeface="Arial" panose="020B0604020202020204" pitchFamily="34" charset="0"/>
              <a:buChar char="•"/>
            </a:pPr>
            <a:r>
              <a:rPr lang="en-US" sz="1200" dirty="0"/>
              <a:t>Leasing companies qualify &amp; may pass along some of the benefit to </a:t>
            </a:r>
            <a:r>
              <a:rPr lang="en-US" sz="1200" dirty="0" err="1"/>
              <a:t>leasee</a:t>
            </a:r>
            <a:r>
              <a:rPr lang="en-US" sz="1200" dirty="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 Vehicles &lt;=14K pounds; there is also a credit of up to $40K for vehicles with GVW &gt; 14K pounds</a:t>
            </a:r>
            <a:endParaRPr lang="en-US" sz="1200" dirty="0"/>
          </a:p>
          <a:p>
            <a:endParaRPr lang="en-US" dirty="0"/>
          </a:p>
          <a:p>
            <a:endParaRPr lang="en-US" dirty="0"/>
          </a:p>
          <a:p>
            <a:r>
              <a:rPr lang="en-US" dirty="0"/>
              <a:t>The things circled in red – that’s what industry was waiting for guidance to proceed.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IRA made a number of amendments to section 30D. In general, the purpose of these amendments is to promote the purchase and use of new clean vehicles by lower and middle-income Americans, to promote resilient supply chains and domestic manufacturing, to strengthen supply chains with trusted trading partners, to protect against improper credit claims, and to achieve significant carbon emissions reductions.” </a:t>
            </a:r>
          </a:p>
          <a:p>
            <a:endParaRPr lang="en-US" dirty="0"/>
          </a:p>
          <a:p>
            <a:r>
              <a:rPr lang="en-US" dirty="0"/>
              <a:t>I’ll get us started by reviewing what is in the IRA re: critical minerals, battery components, and foreign entities of concern and leave it to the panelists to get into what we learned on March 31</a:t>
            </a:r>
            <a:r>
              <a:rPr lang="en-US" baseline="30000" dirty="0"/>
              <a:t>st</a:t>
            </a:r>
            <a:r>
              <a:rPr lang="en-US" dirty="0"/>
              <a:t>.</a:t>
            </a:r>
          </a:p>
        </p:txBody>
      </p:sp>
      <p:sp>
        <p:nvSpPr>
          <p:cNvPr id="4" name="Slide Number Placeholder 3"/>
          <p:cNvSpPr>
            <a:spLocks noGrp="1"/>
          </p:cNvSpPr>
          <p:nvPr>
            <p:ph type="sldNum" sz="quarter" idx="5"/>
          </p:nvPr>
        </p:nvSpPr>
        <p:spPr/>
        <p:txBody>
          <a:bodyPr/>
          <a:lstStyle/>
          <a:p>
            <a:fld id="{145FEB02-A4A4-4C28-BAB5-EC503D2E9A81}" type="slidenum">
              <a:rPr lang="en-US" smtClean="0"/>
              <a:t>15</a:t>
            </a:fld>
            <a:endParaRPr lang="en-US"/>
          </a:p>
        </p:txBody>
      </p:sp>
    </p:spTree>
    <p:extLst>
      <p:ext uri="{BB962C8B-B14F-4D97-AF65-F5344CB8AC3E}">
        <p14:creationId xmlns:p14="http://schemas.microsoft.com/office/powerpoint/2010/main" val="1034779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338D5E-A72F-4C9D-80E4-5641565AC92A}" type="slidenum">
              <a:rPr lang="en-US" smtClean="0"/>
              <a:t>16</a:t>
            </a:fld>
            <a:endParaRPr lang="en-US"/>
          </a:p>
        </p:txBody>
      </p:sp>
    </p:spTree>
    <p:extLst>
      <p:ext uri="{BB962C8B-B14F-4D97-AF65-F5344CB8AC3E}">
        <p14:creationId xmlns:p14="http://schemas.microsoft.com/office/powerpoint/2010/main" val="3048414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5FEB02-A4A4-4C28-BAB5-EC503D2E9A81}" type="slidenum">
              <a:rPr lang="en-US" smtClean="0"/>
              <a:t>2</a:t>
            </a:fld>
            <a:endParaRPr lang="en-US"/>
          </a:p>
        </p:txBody>
      </p:sp>
    </p:spTree>
    <p:extLst>
      <p:ext uri="{BB962C8B-B14F-4D97-AF65-F5344CB8AC3E}">
        <p14:creationId xmlns:p14="http://schemas.microsoft.com/office/powerpoint/2010/main" val="897819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2"/>
                </a:solidFill>
                <a:effectLst/>
                <a:latin typeface="Arial" panose="020B0604020202020204" pitchFamily="34" charset="0"/>
              </a:rPr>
              <a:t>Climate, health care, and tax package</a:t>
            </a:r>
          </a:p>
          <a:p>
            <a:pPr algn="l"/>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Focus on:</a:t>
            </a:r>
          </a:p>
          <a:p>
            <a:pPr algn="l"/>
            <a:endParaRPr lang="en-US" b="0" i="0" dirty="0">
              <a:solidFill>
                <a:srgbClr val="202122"/>
              </a:solidFill>
              <a:effectLst/>
              <a:latin typeface="Arial" panose="020B0604020202020204" pitchFamily="34" charset="0"/>
            </a:endParaRPr>
          </a:p>
          <a:p>
            <a:pPr marL="285750" indent="-285750">
              <a:lnSpc>
                <a:spcPct val="100000"/>
              </a:lnSpc>
              <a:spcAft>
                <a:spcPts val="400"/>
              </a:spcAft>
              <a:buFont typeface="Arial" panose="020B0604020202020204" pitchFamily="34" charset="0"/>
              <a:buChar char="•"/>
            </a:pPr>
            <a:r>
              <a:rPr lang="en-US" sz="1200" dirty="0">
                <a:solidFill>
                  <a:srgbClr val="042336">
                    <a:alpha val="60000"/>
                  </a:srgbClr>
                </a:solidFill>
                <a:latin typeface="Calibri Light" panose="020F0302020204030204" pitchFamily="34" charset="0"/>
                <a:cs typeface="Calibri Light" panose="020F0302020204030204" pitchFamily="34" charset="0"/>
              </a:rPr>
              <a:t>Purchase new &amp; used clean vehicles</a:t>
            </a:r>
          </a:p>
          <a:p>
            <a:pPr marL="285750" indent="-285750">
              <a:lnSpc>
                <a:spcPct val="100000"/>
              </a:lnSpc>
              <a:spcAft>
                <a:spcPts val="400"/>
              </a:spcAft>
              <a:buFont typeface="Arial" panose="020B0604020202020204" pitchFamily="34" charset="0"/>
              <a:buChar char="•"/>
            </a:pPr>
            <a:r>
              <a:rPr lang="en-US" sz="1200" dirty="0">
                <a:solidFill>
                  <a:srgbClr val="042336">
                    <a:alpha val="60000"/>
                  </a:srgbClr>
                </a:solidFill>
                <a:latin typeface="Calibri Light" panose="020F0302020204030204" pitchFamily="34" charset="0"/>
                <a:cs typeface="Calibri Light" panose="020F0302020204030204" pitchFamily="34" charset="0"/>
              </a:rPr>
              <a:t>Lease clean vehicles</a:t>
            </a:r>
          </a:p>
          <a:p>
            <a:pPr marL="285750" indent="-285750">
              <a:lnSpc>
                <a:spcPct val="100000"/>
              </a:lnSpc>
              <a:spcAft>
                <a:spcPts val="400"/>
              </a:spcAft>
              <a:buFont typeface="Arial" panose="020B0604020202020204" pitchFamily="34" charset="0"/>
              <a:buChar char="•"/>
            </a:pPr>
            <a:r>
              <a:rPr lang="en-US" sz="1200" dirty="0">
                <a:solidFill>
                  <a:srgbClr val="042336">
                    <a:alpha val="60000"/>
                  </a:srgbClr>
                </a:solidFill>
                <a:latin typeface="Calibri Light" panose="020F0302020204030204" pitchFamily="34" charset="0"/>
                <a:cs typeface="Calibri Light" panose="020F0302020204030204" pitchFamily="34" charset="0"/>
              </a:rPr>
              <a:t>Invest in new manufacturing capacity</a:t>
            </a:r>
          </a:p>
          <a:p>
            <a:pPr marL="285750" indent="-285750">
              <a:lnSpc>
                <a:spcPct val="100000"/>
              </a:lnSpc>
              <a:spcAft>
                <a:spcPts val="400"/>
              </a:spcAft>
              <a:buFont typeface="Arial" panose="020B0604020202020204" pitchFamily="34" charset="0"/>
              <a:buChar char="•"/>
            </a:pPr>
            <a:r>
              <a:rPr lang="en-US" sz="1200" dirty="0">
                <a:solidFill>
                  <a:srgbClr val="042336">
                    <a:alpha val="60000"/>
                  </a:srgbClr>
                </a:solidFill>
                <a:latin typeface="Calibri Light" panose="020F0302020204030204" pitchFamily="34" charset="0"/>
                <a:cs typeface="Calibri Light" panose="020F0302020204030204" pitchFamily="34" charset="0"/>
              </a:rPr>
              <a:t>Convert existing manufacturing capacity to produce clean vehicles, parts, &amp; components</a:t>
            </a:r>
          </a:p>
          <a:p>
            <a:pPr marL="285750" indent="-285750">
              <a:lnSpc>
                <a:spcPct val="100000"/>
              </a:lnSpc>
              <a:spcAft>
                <a:spcPts val="400"/>
              </a:spcAft>
              <a:buFont typeface="Arial" panose="020B0604020202020204" pitchFamily="34" charset="0"/>
              <a:buChar char="•"/>
            </a:pPr>
            <a:r>
              <a:rPr lang="en-US" sz="1200" dirty="0">
                <a:solidFill>
                  <a:srgbClr val="042336">
                    <a:alpha val="60000"/>
                  </a:srgbClr>
                </a:solidFill>
                <a:latin typeface="Calibri Light" panose="020F0302020204030204" pitchFamily="34" charset="0"/>
                <a:cs typeface="Calibri Light" panose="020F0302020204030204" pitchFamily="34" charset="0"/>
              </a:rPr>
              <a:t>Produce battery cells, modules, &amp; packs</a:t>
            </a:r>
          </a:p>
          <a:p>
            <a:pPr marL="285750" indent="-285750">
              <a:lnSpc>
                <a:spcPct val="100000"/>
              </a:lnSpc>
              <a:spcAft>
                <a:spcPts val="400"/>
              </a:spcAft>
              <a:buFont typeface="Arial" panose="020B0604020202020204" pitchFamily="34" charset="0"/>
              <a:buChar char="•"/>
            </a:pPr>
            <a:r>
              <a:rPr lang="en-US" sz="1200" dirty="0">
                <a:solidFill>
                  <a:srgbClr val="042336">
                    <a:alpha val="60000"/>
                  </a:srgbClr>
                </a:solidFill>
                <a:latin typeface="Calibri Light" panose="020F0302020204030204" pitchFamily="34" charset="0"/>
                <a:cs typeface="Calibri Light" panose="020F0302020204030204" pitchFamily="34" charset="0"/>
              </a:rPr>
              <a:t>Mine, refine, process, &amp; recycle critical minerals</a:t>
            </a:r>
          </a:p>
          <a:p>
            <a:pPr marL="285750" indent="-285750">
              <a:lnSpc>
                <a:spcPct val="100000"/>
              </a:lnSpc>
              <a:spcAft>
                <a:spcPts val="400"/>
              </a:spcAft>
              <a:buFont typeface="Arial" panose="020B0604020202020204" pitchFamily="34" charset="0"/>
              <a:buChar char="•"/>
            </a:pPr>
            <a:endParaRPr lang="en-US" sz="1200" dirty="0">
              <a:solidFill>
                <a:srgbClr val="042336">
                  <a:alpha val="60000"/>
                </a:srgbClr>
              </a:solidFill>
              <a:latin typeface="Calibri Light" panose="020F0302020204030204" pitchFamily="34" charset="0"/>
              <a:cs typeface="Calibri Light" panose="020F0302020204030204" pitchFamily="34" charset="0"/>
            </a:endParaRPr>
          </a:p>
          <a:p>
            <a:pPr marL="285750" indent="-285750">
              <a:lnSpc>
                <a:spcPct val="100000"/>
              </a:lnSpc>
              <a:spcAft>
                <a:spcPts val="400"/>
              </a:spcAft>
              <a:buFont typeface="Arial" panose="020B0604020202020204" pitchFamily="34" charset="0"/>
              <a:buChar char="•"/>
            </a:pPr>
            <a:endParaRPr lang="en-US" sz="1200" dirty="0">
              <a:solidFill>
                <a:srgbClr val="042336">
                  <a:alpha val="60000"/>
                </a:srgbClr>
              </a:solidFill>
              <a:latin typeface="Calibri Light" panose="020F0302020204030204" pitchFamily="34" charset="0"/>
              <a:cs typeface="Calibri Light" panose="020F0302020204030204" pitchFamily="34" charset="0"/>
            </a:endParaRPr>
          </a:p>
          <a:p>
            <a:pPr marL="0" indent="0">
              <a:lnSpc>
                <a:spcPct val="100000"/>
              </a:lnSpc>
              <a:spcAft>
                <a:spcPts val="400"/>
              </a:spcAft>
              <a:buFont typeface="Arial" panose="020B0604020202020204" pitchFamily="34" charset="0"/>
              <a:buNone/>
            </a:pPr>
            <a:endParaRPr lang="en-US" sz="1400" dirty="0">
              <a:solidFill>
                <a:srgbClr val="042336">
                  <a:alpha val="60000"/>
                </a:srgbClr>
              </a:solidFill>
              <a:latin typeface="Calibri Light" panose="020F0302020204030204" pitchFamily="34" charset="0"/>
              <a:cs typeface="Calibri Light" panose="020F0302020204030204" pitchFamily="34" charset="0"/>
            </a:endParaRPr>
          </a:p>
          <a:p>
            <a:pPr algn="l"/>
            <a:endParaRPr lang="en-US" b="0" i="0" dirty="0">
              <a:solidFill>
                <a:srgbClr val="202122"/>
              </a:solidFill>
              <a:effectLst/>
              <a:latin typeface="Arial" panose="020B0604020202020204" pitchFamily="34" charset="0"/>
            </a:endParaRPr>
          </a:p>
          <a:p>
            <a:pPr algn="l"/>
            <a:endParaRPr lang="en-US" b="0" i="0" dirty="0">
              <a:solidFill>
                <a:srgbClr val="202122"/>
              </a:solidFill>
              <a:effectLst/>
              <a:latin typeface="Arial" panose="020B0604020202020204" pitchFamily="34" charset="0"/>
            </a:endParaRPr>
          </a:p>
          <a:p>
            <a:pPr algn="l"/>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Over a period of 10 years, the law is estimated to RAISE revenue from:</a:t>
            </a:r>
            <a:endParaRPr lang="en-US" b="0" i="0" u="none" strike="noStrike" baseline="30000" dirty="0">
              <a:solidFill>
                <a:srgbClr val="3366CC"/>
              </a:solidFill>
              <a:effectLst/>
              <a:latin typeface="Arial" panose="020B0604020202020204" pitchFamily="34" charset="0"/>
            </a:endParaRPr>
          </a:p>
          <a:p>
            <a:pPr algn="l"/>
            <a:endParaRPr lang="en-US" sz="1400" b="0" i="0" u="none" strike="noStrike" baseline="30000" dirty="0">
              <a:solidFill>
                <a:srgbClr val="3366CC"/>
              </a:solidFill>
              <a:effectLst/>
              <a:latin typeface="+mn-lt"/>
            </a:endParaRPr>
          </a:p>
          <a:p>
            <a:pPr marL="171450" indent="-171450" algn="l">
              <a:buFont typeface="Arial" panose="020B0604020202020204" pitchFamily="34" charset="0"/>
              <a:buChar char="•"/>
            </a:pPr>
            <a:r>
              <a:rPr lang="en-US" b="0" i="0" dirty="0">
                <a:solidFill>
                  <a:srgbClr val="202122"/>
                </a:solidFill>
                <a:effectLst/>
                <a:latin typeface="Arial" panose="020B0604020202020204" pitchFamily="34" charset="0"/>
              </a:rPr>
              <a:t>Prescription drug price reform—including a $35 price cap on insulin</a:t>
            </a:r>
          </a:p>
          <a:p>
            <a:pPr marL="171450" indent="-171450" algn="l">
              <a:buFont typeface="Arial" panose="020B0604020202020204" pitchFamily="34" charset="0"/>
              <a:buChar char="•"/>
            </a:pPr>
            <a:r>
              <a:rPr lang="en-US" b="0" i="0" dirty="0">
                <a:solidFill>
                  <a:srgbClr val="202122"/>
                </a:solidFill>
                <a:effectLst/>
                <a:latin typeface="Arial" panose="020B0604020202020204" pitchFamily="34" charset="0"/>
              </a:rPr>
              <a:t>Imposing 15% corporate minimum tax rate for companies with $1B+ annual income</a:t>
            </a:r>
          </a:p>
          <a:p>
            <a:pPr marL="171450" indent="-171450" algn="l">
              <a:buFont typeface="Arial" panose="020B0604020202020204" pitchFamily="34" charset="0"/>
              <a:buChar char="•"/>
            </a:pPr>
            <a:r>
              <a:rPr lang="en-US" b="0" i="0" dirty="0">
                <a:solidFill>
                  <a:srgbClr val="202122"/>
                </a:solidFill>
                <a:effectLst/>
                <a:latin typeface="Arial" panose="020B0604020202020204" pitchFamily="34" charset="0"/>
              </a:rPr>
              <a:t>Imposing a 1% excise tax on stock buybacks</a:t>
            </a:r>
          </a:p>
          <a:p>
            <a:pPr marL="171450" indent="-171450" algn="l">
              <a:buFont typeface="Arial" panose="020B0604020202020204" pitchFamily="34" charset="0"/>
              <a:buChar char="•"/>
            </a:pPr>
            <a:r>
              <a:rPr lang="en-US" b="0" i="0" dirty="0">
                <a:solidFill>
                  <a:srgbClr val="202122"/>
                </a:solidFill>
                <a:effectLst/>
                <a:latin typeface="Arial" panose="020B0604020202020204" pitchFamily="34" charset="0"/>
              </a:rPr>
              <a:t>Implementing a 2-year extension on the limitation on excess business losses, and </a:t>
            </a:r>
          </a:p>
          <a:p>
            <a:pPr marL="171450" indent="-171450" algn="l">
              <a:buFont typeface="Arial" panose="020B0604020202020204" pitchFamily="34" charset="0"/>
              <a:buChar char="•"/>
            </a:pPr>
            <a:r>
              <a:rPr lang="en-US" b="0" i="0" dirty="0">
                <a:solidFill>
                  <a:srgbClr val="202122"/>
                </a:solidFill>
                <a:effectLst/>
                <a:latin typeface="Arial" panose="020B0604020202020204" pitchFamily="34" charset="0"/>
              </a:rPr>
              <a:t>Increased tax enforcement</a:t>
            </a:r>
          </a:p>
          <a:p>
            <a:pPr algn="l">
              <a:buFont typeface="Arial" panose="020B0604020202020204" pitchFamily="34" charset="0"/>
              <a:buNone/>
            </a:pPr>
            <a:endParaRPr lang="en-US" b="0" i="0" dirty="0">
              <a:solidFill>
                <a:srgbClr val="202122"/>
              </a:solidFill>
              <a:effectLst/>
              <a:latin typeface="Arial" panose="020B0604020202020204" pitchFamily="34" charset="0"/>
            </a:endParaRPr>
          </a:p>
          <a:p>
            <a:pPr algn="l">
              <a:buFont typeface="Arial" panose="020B0604020202020204" pitchFamily="34" charset="0"/>
              <a:buNone/>
            </a:pPr>
            <a:r>
              <a:rPr lang="en-US" b="0" i="0" dirty="0">
                <a:solidFill>
                  <a:srgbClr val="202122"/>
                </a:solidFill>
                <a:effectLst/>
                <a:latin typeface="Arial" panose="020B0604020202020204" pitchFamily="34" charset="0"/>
              </a:rPr>
              <a:t>And SPEND revenue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02122"/>
                </a:solidFill>
                <a:effectLst/>
                <a:latin typeface="Arial" panose="020B0604020202020204" pitchFamily="34" charset="0"/>
              </a:rPr>
              <a:t>IRS modernization and increased tax enforcement</a:t>
            </a:r>
          </a:p>
          <a:p>
            <a:pPr marL="171450" indent="-171450" algn="l">
              <a:buFont typeface="Arial" panose="020B0604020202020204" pitchFamily="34" charset="0"/>
              <a:buChar char="•"/>
            </a:pPr>
            <a:r>
              <a:rPr lang="en-US" b="0" i="0" dirty="0">
                <a:solidFill>
                  <a:srgbClr val="202122"/>
                </a:solidFill>
                <a:effectLst/>
                <a:latin typeface="Arial" panose="020B0604020202020204" pitchFamily="34" charset="0"/>
              </a:rPr>
              <a:t>Extended Affordable Care Act subsidies</a:t>
            </a:r>
          </a:p>
          <a:p>
            <a:pPr marL="171450" indent="-171450" algn="l">
              <a:buFont typeface="Arial" panose="020B0604020202020204" pitchFamily="34" charset="0"/>
              <a:buChar char="•"/>
            </a:pPr>
            <a:r>
              <a:rPr lang="en-US" b="0" i="0" dirty="0">
                <a:solidFill>
                  <a:srgbClr val="202122"/>
                </a:solidFill>
                <a:effectLst/>
                <a:latin typeface="Arial" panose="020B0604020202020204" pitchFamily="34" charset="0"/>
              </a:rPr>
              <a:t>Deficit reduction</a:t>
            </a:r>
          </a:p>
          <a:p>
            <a:pPr marL="171450" indent="-171450" algn="l">
              <a:buFont typeface="Arial" panose="020B0604020202020204" pitchFamily="34" charset="0"/>
              <a:buChar char="•"/>
            </a:pPr>
            <a:r>
              <a:rPr lang="en-US" b="0" i="0" dirty="0">
                <a:solidFill>
                  <a:srgbClr val="202122"/>
                </a:solidFill>
                <a:effectLst/>
                <a:latin typeface="Arial" panose="020B0604020202020204" pitchFamily="34" charset="0"/>
              </a:rPr>
              <a:t>Energy security</a:t>
            </a:r>
          </a:p>
          <a:p>
            <a:pPr marL="171450" indent="-171450" algn="l">
              <a:buFont typeface="Arial" panose="020B0604020202020204" pitchFamily="34" charset="0"/>
              <a:buChar char="•"/>
            </a:pPr>
            <a:r>
              <a:rPr lang="en-US" b="0" i="0" dirty="0">
                <a:solidFill>
                  <a:srgbClr val="202122"/>
                </a:solidFill>
                <a:effectLst/>
                <a:latin typeface="Arial" panose="020B0604020202020204" pitchFamily="34" charset="0"/>
              </a:rPr>
              <a:t>Climate change</a:t>
            </a:r>
          </a:p>
          <a:p>
            <a:pPr marL="171450" indent="-171450" algn="l">
              <a:buFont typeface="Arial" panose="020B0604020202020204" pitchFamily="34" charset="0"/>
              <a:buChar char="•"/>
            </a:pPr>
            <a:r>
              <a:rPr lang="en-US" b="0" i="0" dirty="0">
                <a:solidFill>
                  <a:srgbClr val="202122"/>
                </a:solidFill>
                <a:effectLst/>
                <a:latin typeface="Arial" panose="020B0604020202020204" pitchFamily="34" charset="0"/>
              </a:rPr>
              <a:t>Drought resiliency in western states</a:t>
            </a:r>
          </a:p>
          <a:p>
            <a:pPr marL="171450" indent="-171450" algn="l">
              <a:buFont typeface="Arial" panose="020B0604020202020204" pitchFamily="34" charset="0"/>
              <a:buChar char="•"/>
            </a:pPr>
            <a:r>
              <a:rPr lang="en-US" b="0" i="0" dirty="0">
                <a:solidFill>
                  <a:srgbClr val="202122"/>
                </a:solidFill>
                <a:effectLst/>
                <a:latin typeface="Arial" panose="020B0604020202020204" pitchFamily="34" charset="0"/>
              </a:rPr>
              <a:t>“Climate-smart” agriculture</a:t>
            </a:r>
          </a:p>
          <a:p>
            <a:pPr marL="171450" indent="-171450" algn="l">
              <a:buFont typeface="Arial" panose="020B0604020202020204" pitchFamily="34" charset="0"/>
              <a:buChar char="•"/>
            </a:pPr>
            <a:r>
              <a:rPr lang="en-US" b="0" i="0" dirty="0">
                <a:solidFill>
                  <a:srgbClr val="202122"/>
                </a:solidFill>
                <a:effectLst/>
                <a:latin typeface="Arial" panose="020B0604020202020204" pitchFamily="34" charset="0"/>
              </a:rPr>
              <a:t>USDA lending reforms</a:t>
            </a:r>
          </a:p>
          <a:p>
            <a:pPr marL="171450" indent="-171450" algn="l">
              <a:buFont typeface="Arial" panose="020B0604020202020204" pitchFamily="34" charset="0"/>
              <a:buChar char="•"/>
            </a:pPr>
            <a:r>
              <a:rPr lang="en-US" b="0" i="0" dirty="0">
                <a:solidFill>
                  <a:srgbClr val="202122"/>
                </a:solidFill>
                <a:effectLst/>
                <a:latin typeface="Arial" panose="020B0604020202020204" pitchFamily="34" charset="0"/>
              </a:rPr>
              <a:t>Forest protection</a:t>
            </a:r>
          </a:p>
          <a:p>
            <a:pPr marL="171450" indent="-171450" algn="l">
              <a:buFont typeface="Arial" panose="020B0604020202020204" pitchFamily="34" charset="0"/>
              <a:buChar char="•"/>
            </a:pPr>
            <a:r>
              <a:rPr lang="en-US" b="0" i="0" dirty="0">
                <a:solidFill>
                  <a:srgbClr val="202122"/>
                </a:solidFill>
                <a:effectLst/>
                <a:latin typeface="Arial" panose="020B0604020202020204" pitchFamily="34" charset="0"/>
              </a:rPr>
              <a:t>Urban heat island reduction</a:t>
            </a:r>
          </a:p>
          <a:p>
            <a:pPr marL="171450" indent="-171450" algn="l">
              <a:buFont typeface="Arial" panose="020B0604020202020204" pitchFamily="34" charset="0"/>
              <a:buChar char="•"/>
            </a:pPr>
            <a:r>
              <a:rPr lang="en-US" b="0" i="0" dirty="0">
                <a:solidFill>
                  <a:srgbClr val="202122"/>
                </a:solidFill>
                <a:effectLst/>
                <a:latin typeface="Arial" panose="020B0604020202020204" pitchFamily="34" charset="0"/>
              </a:rPr>
              <a:t>Coastal habitat protection</a:t>
            </a:r>
          </a:p>
          <a:p>
            <a:pPr marL="171450" indent="-171450" algn="l">
              <a:buFont typeface="Arial" panose="020B0604020202020204" pitchFamily="34" charset="0"/>
              <a:buChar char="•"/>
            </a:pPr>
            <a:r>
              <a:rPr lang="en-US" b="0" i="0" dirty="0">
                <a:solidFill>
                  <a:srgbClr val="202122"/>
                </a:solidFill>
                <a:effectLst/>
                <a:latin typeface="Arial" panose="020B0604020202020204" pitchFamily="34" charset="0"/>
              </a:rPr>
              <a:t>And clean energy</a:t>
            </a:r>
          </a:p>
          <a:p>
            <a:pPr marL="628650" lvl="1" indent="-171450" algn="l">
              <a:buFont typeface="Arial" panose="020B0604020202020204" pitchFamily="34" charset="0"/>
              <a:buChar char="•"/>
            </a:pPr>
            <a:r>
              <a:rPr lang="en-US" b="0" i="0" dirty="0">
                <a:solidFill>
                  <a:srgbClr val="202122"/>
                </a:solidFill>
                <a:effectLst/>
                <a:latin typeface="Arial" panose="020B0604020202020204" pitchFamily="34" charset="0"/>
              </a:rPr>
              <a:t>Solar investment tax credits</a:t>
            </a:r>
          </a:p>
          <a:p>
            <a:pPr marL="628650" lvl="1" indent="-171450" algn="l">
              <a:buFont typeface="Arial" panose="020B0604020202020204" pitchFamily="34" charset="0"/>
              <a:buChar char="•"/>
            </a:pPr>
            <a:r>
              <a:rPr lang="en-US" b="0" i="0" dirty="0">
                <a:solidFill>
                  <a:srgbClr val="202122"/>
                </a:solidFill>
                <a:effectLst/>
                <a:latin typeface="Arial" panose="020B0604020202020204" pitchFamily="34" charset="0"/>
              </a:rPr>
              <a:t>Nuclear power</a:t>
            </a:r>
          </a:p>
          <a:p>
            <a:pPr marL="628650" lvl="1" indent="-171450" algn="l">
              <a:buFont typeface="Arial" panose="020B0604020202020204" pitchFamily="34" charset="0"/>
              <a:buChar char="•"/>
            </a:pPr>
            <a:r>
              <a:rPr lang="en-US" b="0" i="0" dirty="0">
                <a:solidFill>
                  <a:srgbClr val="202122"/>
                </a:solidFill>
                <a:effectLst/>
                <a:latin typeface="Arial" panose="020B0604020202020204" pitchFamily="34" charset="0"/>
              </a:rPr>
              <a:t>Home energy efficiency upgrades and supply improvements</a:t>
            </a:r>
          </a:p>
          <a:p>
            <a:pPr marL="628650" lvl="1" indent="-171450" algn="l">
              <a:buFont typeface="Arial" panose="020B0604020202020204" pitchFamily="34" charset="0"/>
              <a:buChar char="•"/>
            </a:pPr>
            <a:r>
              <a:rPr lang="en-US" b="0" i="0" dirty="0">
                <a:solidFill>
                  <a:srgbClr val="202122"/>
                </a:solidFill>
                <a:effectLst/>
                <a:latin typeface="Arial" panose="020B0604020202020204" pitchFamily="34" charset="0"/>
              </a:rPr>
              <a:t>Advanced manufacturing</a:t>
            </a:r>
          </a:p>
          <a:p>
            <a:pPr marL="628650" lvl="1" indent="-171450" algn="l">
              <a:buFont typeface="Arial" panose="020B0604020202020204" pitchFamily="34" charset="0"/>
              <a:buChar char="•"/>
            </a:pPr>
            <a:r>
              <a:rPr lang="en-US" b="0" i="0" dirty="0">
                <a:solidFill>
                  <a:srgbClr val="202122"/>
                </a:solidFill>
                <a:effectLst/>
                <a:latin typeface="Arial" panose="020B0604020202020204" pitchFamily="34" charset="0"/>
              </a:rPr>
              <a:t>And clean vehicles</a:t>
            </a:r>
          </a:p>
          <a:p>
            <a:endParaRPr lang="en-US" dirty="0"/>
          </a:p>
        </p:txBody>
      </p:sp>
      <p:sp>
        <p:nvSpPr>
          <p:cNvPr id="4" name="Slide Number Placeholder 3"/>
          <p:cNvSpPr>
            <a:spLocks noGrp="1"/>
          </p:cNvSpPr>
          <p:nvPr>
            <p:ph type="sldNum" sz="quarter" idx="5"/>
          </p:nvPr>
        </p:nvSpPr>
        <p:spPr/>
        <p:txBody>
          <a:bodyPr/>
          <a:lstStyle/>
          <a:p>
            <a:fld id="{145FEB02-A4A4-4C28-BAB5-EC503D2E9A81}" type="slidenum">
              <a:rPr lang="en-US" smtClean="0"/>
              <a:t>3</a:t>
            </a:fld>
            <a:endParaRPr lang="en-US"/>
          </a:p>
        </p:txBody>
      </p:sp>
    </p:spTree>
    <p:extLst>
      <p:ext uri="{BB962C8B-B14F-4D97-AF65-F5344CB8AC3E}">
        <p14:creationId xmlns:p14="http://schemas.microsoft.com/office/powerpoint/2010/main" val="132021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30D guidance just came out last week, we’ll start by comparing the two programs for new vehicle purchases…</a:t>
            </a:r>
          </a:p>
        </p:txBody>
      </p:sp>
      <p:sp>
        <p:nvSpPr>
          <p:cNvPr id="4" name="Slide Number Placeholder 3"/>
          <p:cNvSpPr>
            <a:spLocks noGrp="1"/>
          </p:cNvSpPr>
          <p:nvPr>
            <p:ph type="sldNum" sz="quarter" idx="5"/>
          </p:nvPr>
        </p:nvSpPr>
        <p:spPr/>
        <p:txBody>
          <a:bodyPr/>
          <a:lstStyle/>
          <a:p>
            <a:fld id="{145FEB02-A4A4-4C28-BAB5-EC503D2E9A81}" type="slidenum">
              <a:rPr lang="en-US" smtClean="0"/>
              <a:t>4</a:t>
            </a:fld>
            <a:endParaRPr lang="en-US"/>
          </a:p>
        </p:txBody>
      </p:sp>
    </p:spTree>
    <p:extLst>
      <p:ext uri="{BB962C8B-B14F-4D97-AF65-F5344CB8AC3E}">
        <p14:creationId xmlns:p14="http://schemas.microsoft.com/office/powerpoint/2010/main" val="3589900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“The IRA made a number of amendments to section 30D. In general, the purpose of these amendments is to promote the purchase and use of new clean vehicles by lower and middle-income Americans, to promote resilient supply chains and domestic manufacturing, to strengthen supply chains with trusted trading partners, to protect against improper credit claims, and to achieve significant carbon emissions reductions.” </a:t>
            </a:r>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285750" indent="-285750">
              <a:buFont typeface="Arial" panose="020B0604020202020204" pitchFamily="34" charset="0"/>
              <a:buChar char="•"/>
            </a:pPr>
            <a:r>
              <a:rPr lang="en-US" sz="1200" dirty="0"/>
              <a:t>Up to $7,500—the lesser of 30% of base price or 15% of the PEV incremental cost </a:t>
            </a:r>
            <a:r>
              <a:rPr lang="en-US" sz="1050" dirty="0"/>
              <a:t>(whichever is lower)</a:t>
            </a:r>
          </a:p>
          <a:p>
            <a:pPr marL="285750" indent="-285750">
              <a:buFont typeface="Arial" panose="020B0604020202020204" pitchFamily="34" charset="0"/>
              <a:buChar char="•"/>
            </a:pPr>
            <a:r>
              <a:rPr lang="en-US" sz="1200" dirty="0"/>
              <a:t>Leasing companies qualify &amp; may pass along some of the benefit to </a:t>
            </a:r>
            <a:r>
              <a:rPr lang="en-US" sz="1200" dirty="0" err="1"/>
              <a:t>leasee</a:t>
            </a:r>
            <a:r>
              <a:rPr lang="en-US" sz="1200" dirty="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 Vehicles &lt;=14K pounds; there is also a credit of up to $40K for vehicles with GVW &gt; 14K pounds</a:t>
            </a:r>
            <a:endParaRPr lang="en-US" sz="1200" dirty="0"/>
          </a:p>
          <a:p>
            <a:endParaRPr lang="en-US" dirty="0"/>
          </a:p>
          <a:p>
            <a:endParaRPr lang="en-US" dirty="0"/>
          </a:p>
          <a:p>
            <a:r>
              <a:rPr lang="en-US" dirty="0"/>
              <a:t>The things circled in red – that’s what industry was waiting for guidance to proceed.</a:t>
            </a:r>
          </a:p>
          <a:p>
            <a:endParaRPr lang="en-US" dirty="0"/>
          </a:p>
          <a:p>
            <a:endParaRPr lang="en-US" dirty="0"/>
          </a:p>
          <a:p>
            <a:r>
              <a:rPr lang="en-US" dirty="0"/>
              <a:t>I’ll get us started by reviewing what is in the IRA re: critical minerals, battery components, and foreign entities of concern and leave it to the panelists to get into what we learned on March 31</a:t>
            </a:r>
            <a:r>
              <a:rPr lang="en-US" baseline="30000" dirty="0"/>
              <a:t>st</a:t>
            </a:r>
            <a:r>
              <a:rPr lang="en-US" dirty="0"/>
              <a:t>.</a:t>
            </a:r>
          </a:p>
        </p:txBody>
      </p:sp>
      <p:sp>
        <p:nvSpPr>
          <p:cNvPr id="4" name="Slide Number Placeholder 3"/>
          <p:cNvSpPr>
            <a:spLocks noGrp="1"/>
          </p:cNvSpPr>
          <p:nvPr>
            <p:ph type="sldNum" sz="quarter" idx="5"/>
          </p:nvPr>
        </p:nvSpPr>
        <p:spPr/>
        <p:txBody>
          <a:bodyPr/>
          <a:lstStyle/>
          <a:p>
            <a:fld id="{145FEB02-A4A4-4C28-BAB5-EC503D2E9A81}" type="slidenum">
              <a:rPr lang="en-US" smtClean="0"/>
              <a:t>5</a:t>
            </a:fld>
            <a:endParaRPr lang="en-US"/>
          </a:p>
        </p:txBody>
      </p:sp>
    </p:spTree>
    <p:extLst>
      <p:ext uri="{BB962C8B-B14F-4D97-AF65-F5344CB8AC3E}">
        <p14:creationId xmlns:p14="http://schemas.microsoft.com/office/powerpoint/2010/main" val="419906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 (48/118)</a:t>
            </a:r>
          </a:p>
          <a:p>
            <a:endParaRPr lang="en-US" dirty="0"/>
          </a:p>
          <a:p>
            <a:r>
              <a:rPr lang="en-US" dirty="0"/>
              <a:t>25 “critical minerals” (elements &amp; compounds) Aluminum, Antimony, Barite, Beryllium, Cerium, Cesium, Chromium, Cobalt, Dysprosium, Europium, Fluorspar, Gadolinium, Germanium, Graphite, Indium, Lithium, Manganese, Neodymium, Nickel, Niobium, Tellurium, Tin, Tungsten, Vanadium, Yttrium</a:t>
            </a:r>
          </a:p>
          <a:p>
            <a:endParaRPr lang="en-US" dirty="0"/>
          </a:p>
          <a:p>
            <a:r>
              <a:rPr lang="en-US" dirty="0"/>
              <a:t>25 Others (minimum 99% purity by mass):</a:t>
            </a:r>
          </a:p>
          <a:p>
            <a:r>
              <a:rPr lang="en-US" dirty="0"/>
              <a:t>Arsenic, Bismuth, Erbium, Gallium, Hafnium, Holmium, Iridium, Lanthanum, Lutetium, Magnesium, Palladium, Platinum, Praseodymium, Rhodium, Rubidium, Ruthenium, Samarium, Scandium, Tantalum, Terbium, Thulium, Titanium, Ytterbium, Zinc, Zirconium</a:t>
            </a:r>
          </a:p>
          <a:p>
            <a:endParaRPr lang="en-US" dirty="0"/>
          </a:p>
        </p:txBody>
      </p:sp>
      <p:sp>
        <p:nvSpPr>
          <p:cNvPr id="4" name="Slide Number Placeholder 3"/>
          <p:cNvSpPr>
            <a:spLocks noGrp="1"/>
          </p:cNvSpPr>
          <p:nvPr>
            <p:ph type="sldNum" sz="quarter" idx="5"/>
          </p:nvPr>
        </p:nvSpPr>
        <p:spPr/>
        <p:txBody>
          <a:bodyPr/>
          <a:lstStyle/>
          <a:p>
            <a:fld id="{145FEB02-A4A4-4C28-BAB5-EC503D2E9A81}" type="slidenum">
              <a:rPr lang="en-US" smtClean="0"/>
              <a:t>6</a:t>
            </a:fld>
            <a:endParaRPr lang="en-US"/>
          </a:p>
        </p:txBody>
      </p:sp>
    </p:spTree>
    <p:extLst>
      <p:ext uri="{BB962C8B-B14F-4D97-AF65-F5344CB8AC3E}">
        <p14:creationId xmlns:p14="http://schemas.microsoft.com/office/powerpoint/2010/main" val="2242695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(ii) Free trade agreements in effect. The countries with which the United States currently has a free trade agreement in effect are: Australia, Bahrain, Canada, Chile, Colombia, Costa Rica, Dominican Republic, El Salvador, Guatemala, Honduras, Israel, Japan, Jordan, South Korea, Mexico, Morocco, Nicaragua, Oman, Panama, Peru, and Singapore</a:t>
            </a:r>
          </a:p>
          <a:p>
            <a:endParaRPr lang="en-US" dirty="0"/>
          </a:p>
          <a:p>
            <a:r>
              <a:rPr lang="en-US" dirty="0"/>
              <a:t>Japan executive agreement </a:t>
            </a:r>
            <a:r>
              <a:rPr lang="en-US" dirty="0">
                <a:hlinkClick r:id="rId3"/>
              </a:rPr>
              <a:t>Microsoft Word - word for website (ustr.gov)</a:t>
            </a:r>
            <a:endParaRPr lang="en-US" dirty="0"/>
          </a:p>
          <a:p>
            <a:r>
              <a:rPr lang="en-US" dirty="0"/>
              <a:t>The term “critical minerals” means any of the following: (a) cobalt; (b) graphite; (c) lithium; (d) manganese; and (e) nickel. </a:t>
            </a:r>
          </a:p>
          <a:p>
            <a:endParaRPr lang="en-US" dirty="0"/>
          </a:p>
          <a:p>
            <a:r>
              <a:rPr lang="en-US" dirty="0"/>
              <a:t>Expected EU executive agreement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now turn to battery components. First, what is a battery component?</a:t>
            </a:r>
          </a:p>
          <a:p>
            <a:endParaRPr lang="en-US" dirty="0"/>
          </a:p>
        </p:txBody>
      </p:sp>
      <p:sp>
        <p:nvSpPr>
          <p:cNvPr id="4" name="Slide Number Placeholder 3"/>
          <p:cNvSpPr>
            <a:spLocks noGrp="1"/>
          </p:cNvSpPr>
          <p:nvPr>
            <p:ph type="sldNum" sz="quarter" idx="5"/>
          </p:nvPr>
        </p:nvSpPr>
        <p:spPr/>
        <p:txBody>
          <a:bodyPr/>
          <a:lstStyle/>
          <a:p>
            <a:fld id="{145FEB02-A4A4-4C28-BAB5-EC503D2E9A81}" type="slidenum">
              <a:rPr lang="en-US" smtClean="0"/>
              <a:t>7</a:t>
            </a:fld>
            <a:endParaRPr lang="en-US"/>
          </a:p>
        </p:txBody>
      </p:sp>
    </p:spTree>
    <p:extLst>
      <p:ext uri="{BB962C8B-B14F-4D97-AF65-F5344CB8AC3E}">
        <p14:creationId xmlns:p14="http://schemas.microsoft.com/office/powerpoint/2010/main" val="3110171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Components are everything that goes into a battery pack—but not the pack itself</a:t>
            </a:r>
          </a:p>
          <a:p>
            <a:endParaRPr lang="en-US" dirty="0"/>
          </a:p>
          <a:p>
            <a:r>
              <a:rPr lang="en-US" dirty="0"/>
              <a:t>Active materials = stuff inside a battery cell</a:t>
            </a:r>
          </a:p>
          <a:p>
            <a:r>
              <a:rPr lang="en-US" dirty="0"/>
              <a:t>Cell = single unit that converts chemical energy to electrical energy</a:t>
            </a:r>
          </a:p>
          <a:p>
            <a:r>
              <a:rPr lang="en-US" dirty="0"/>
              <a:t>Module = collection of cells connected in series or parallel fashion</a:t>
            </a:r>
          </a:p>
          <a:p>
            <a:r>
              <a:rPr lang="en-US" dirty="0"/>
              <a:t>Pack = a group of 2 or more modules and protection systems that will be installed in a vehicle </a:t>
            </a:r>
          </a:p>
          <a:p>
            <a:endParaRPr lang="en-US" dirty="0"/>
          </a:p>
          <a:p>
            <a:r>
              <a:rPr lang="en-US" dirty="0"/>
              <a:t>There was still a lot of questions re: battery components left unanswered by the legislative text…but, here are the </a:t>
            </a:r>
            <a:r>
              <a:rPr lang="en-US" dirty="0" err="1"/>
              <a:t>threshholds</a:t>
            </a:r>
            <a:endParaRPr lang="en-US" dirty="0"/>
          </a:p>
          <a:p>
            <a:endParaRPr lang="en-US" dirty="0"/>
          </a:p>
          <a:p>
            <a:r>
              <a:rPr lang="en-US" dirty="0"/>
              <a:t>3/31 guidance says: “Battery components would include, but not be limited to, a cathode electrode, anode electrode, solid metal electrode, separator, liquid electrolyte, solid state electrolyte, battery cell, and battery module. Constituent materials would not be considered a type of battery component, although constituent materials could be manufactured or assembled into battery components. Some battery components could be made entirely of inputs that do not contain constituent materials. Battery components would include any piece of the assembled battery cell that contribute to electrochemical energy storage.” </a:t>
            </a:r>
          </a:p>
        </p:txBody>
      </p:sp>
      <p:sp>
        <p:nvSpPr>
          <p:cNvPr id="4" name="Slide Number Placeholder 3"/>
          <p:cNvSpPr>
            <a:spLocks noGrp="1"/>
          </p:cNvSpPr>
          <p:nvPr>
            <p:ph type="sldNum" sz="quarter" idx="5"/>
          </p:nvPr>
        </p:nvSpPr>
        <p:spPr/>
        <p:txBody>
          <a:bodyPr/>
          <a:lstStyle/>
          <a:p>
            <a:fld id="{145FEB02-A4A4-4C28-BAB5-EC503D2E9A81}" type="slidenum">
              <a:rPr lang="en-US" smtClean="0"/>
              <a:t>8</a:t>
            </a:fld>
            <a:endParaRPr lang="en-US"/>
          </a:p>
        </p:txBody>
      </p:sp>
    </p:spTree>
    <p:extLst>
      <p:ext uri="{BB962C8B-B14F-4D97-AF65-F5344CB8AC3E}">
        <p14:creationId xmlns:p14="http://schemas.microsoft.com/office/powerpoint/2010/main" val="2319907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let’s look at what is a “foreign entity of concern”?</a:t>
            </a:r>
          </a:p>
        </p:txBody>
      </p:sp>
      <p:sp>
        <p:nvSpPr>
          <p:cNvPr id="4" name="Slide Number Placeholder 3"/>
          <p:cNvSpPr>
            <a:spLocks noGrp="1"/>
          </p:cNvSpPr>
          <p:nvPr>
            <p:ph type="sldNum" sz="quarter" idx="5"/>
          </p:nvPr>
        </p:nvSpPr>
        <p:spPr/>
        <p:txBody>
          <a:bodyPr/>
          <a:lstStyle/>
          <a:p>
            <a:fld id="{145FEB02-A4A4-4C28-BAB5-EC503D2E9A81}" type="slidenum">
              <a:rPr lang="en-US" smtClean="0"/>
              <a:t>9</a:t>
            </a:fld>
            <a:endParaRPr lang="en-US"/>
          </a:p>
        </p:txBody>
      </p:sp>
    </p:spTree>
    <p:extLst>
      <p:ext uri="{BB962C8B-B14F-4D97-AF65-F5344CB8AC3E}">
        <p14:creationId xmlns:p14="http://schemas.microsoft.com/office/powerpoint/2010/main" val="2628215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D06E8829-684B-407D-82BB-FAE841C94DE3}"/>
              </a:ext>
            </a:extLst>
          </p:cNvPr>
          <p:cNvPicPr>
            <a:picLocks noChangeAspect="1"/>
          </p:cNvPicPr>
          <p:nvPr userDrawn="1"/>
        </p:nvPicPr>
        <p:blipFill>
          <a:blip r:embed="rId2">
            <a:alphaModFix amt="10000"/>
          </a:blip>
          <a:stretch>
            <a:fillRect/>
          </a:stretch>
        </p:blipFill>
        <p:spPr>
          <a:xfrm>
            <a:off x="5384800" y="-470430"/>
            <a:ext cx="9173028" cy="9105144"/>
          </a:xfrm>
          <a:prstGeom prst="rect">
            <a:avLst/>
          </a:prstGeom>
        </p:spPr>
      </p:pic>
      <p:sp>
        <p:nvSpPr>
          <p:cNvPr id="6" name="TextBox 5">
            <a:extLst>
              <a:ext uri="{FF2B5EF4-FFF2-40B4-BE49-F238E27FC236}">
                <a16:creationId xmlns:a16="http://schemas.microsoft.com/office/drawing/2014/main" id="{718A18E2-BBF6-4D4F-8053-FBB55F6948BE}"/>
              </a:ext>
            </a:extLst>
          </p:cNvPr>
          <p:cNvSpPr txBox="1"/>
          <p:nvPr userDrawn="1"/>
        </p:nvSpPr>
        <p:spPr>
          <a:xfrm>
            <a:off x="1587546" y="5814526"/>
            <a:ext cx="5827861" cy="406265"/>
          </a:xfrm>
          <a:prstGeom prst="rect">
            <a:avLst/>
          </a:prstGeom>
          <a:noFill/>
        </p:spPr>
        <p:txBody>
          <a:bodyPr wrap="square" lIns="0" tIns="0" rIns="0" bIns="0" rtlCol="0">
            <a:spAutoFit/>
          </a:bodyPr>
          <a:lstStyle/>
          <a:p>
            <a:pPr>
              <a:lnSpc>
                <a:spcPct val="80000"/>
              </a:lnSpc>
            </a:pPr>
            <a:r>
              <a:rPr lang="en-US" sz="1600" b="0" i="1" kern="1200" spc="0" baseline="0">
                <a:ln>
                  <a:noFill/>
                </a:ln>
                <a:solidFill>
                  <a:srgbClr val="6C8F98"/>
                </a:solidFill>
                <a:effectLst/>
                <a:latin typeface="Amiri" panose="00000500000000000000" pitchFamily="2" charset="-78"/>
                <a:ea typeface="Amiri" panose="00000500000000000000" pitchFamily="2" charset="-78"/>
                <a:cs typeface="Amiri" panose="00000500000000000000" pitchFamily="2" charset="-78"/>
              </a:rPr>
              <a:t>The views expressed here do not necessarily reflect the views of the</a:t>
            </a:r>
          </a:p>
          <a:p>
            <a:pPr>
              <a:lnSpc>
                <a:spcPct val="80000"/>
              </a:lnSpc>
            </a:pPr>
            <a:r>
              <a:rPr lang="en-US" sz="1600" b="0" i="1" kern="1200" spc="0" baseline="0">
                <a:ln>
                  <a:noFill/>
                </a:ln>
                <a:solidFill>
                  <a:srgbClr val="6C8F98"/>
                </a:solidFill>
                <a:effectLst/>
                <a:latin typeface="Amiri" panose="00000500000000000000" pitchFamily="2" charset="-78"/>
                <a:ea typeface="Amiri" panose="00000500000000000000" pitchFamily="2" charset="-78"/>
                <a:cs typeface="Amiri" panose="00000500000000000000" pitchFamily="2" charset="-78"/>
              </a:rPr>
              <a:t>Federal Reserve Bank of Chicago or the Federal Reserve System.</a:t>
            </a:r>
            <a:endParaRPr lang="en-US" sz="1600">
              <a:solidFill>
                <a:srgbClr val="6C8F98"/>
              </a:solidFill>
              <a:effectLst/>
              <a:latin typeface="Amiri" panose="00000500000000000000" pitchFamily="2" charset="-78"/>
              <a:ea typeface="Amiri" panose="00000500000000000000" pitchFamily="2" charset="-78"/>
              <a:cs typeface="Amiri" panose="00000500000000000000" pitchFamily="2" charset="-78"/>
            </a:endParaRPr>
          </a:p>
        </p:txBody>
      </p:sp>
      <p:sp>
        <p:nvSpPr>
          <p:cNvPr id="14" name="Text Placeholder 13">
            <a:extLst>
              <a:ext uri="{FF2B5EF4-FFF2-40B4-BE49-F238E27FC236}">
                <a16:creationId xmlns:a16="http://schemas.microsoft.com/office/drawing/2014/main" id="{C2F9F852-5F8F-4549-988F-83ED35D91D4A}"/>
              </a:ext>
            </a:extLst>
          </p:cNvPr>
          <p:cNvSpPr>
            <a:spLocks noGrp="1"/>
          </p:cNvSpPr>
          <p:nvPr>
            <p:ph type="body" sz="quarter" idx="10" hasCustomPrompt="1"/>
          </p:nvPr>
        </p:nvSpPr>
        <p:spPr>
          <a:xfrm>
            <a:off x="1500962" y="3256756"/>
            <a:ext cx="9173027" cy="249360"/>
          </a:xfrm>
          <a:prstGeom prst="rect">
            <a:avLst/>
          </a:prstGeom>
        </p:spPr>
        <p:txBody>
          <a:bodyPr anchor="b"/>
          <a:lstStyle>
            <a:lvl1pPr marL="0" indent="0">
              <a:buNone/>
              <a:defRPr sz="1800" cap="all" baseline="0"/>
            </a:lvl1pPr>
          </a:lstStyle>
          <a:p>
            <a:pPr lvl="0"/>
            <a:r>
              <a:rPr lang="en-US" dirty="0"/>
              <a:t>EVENT NAME</a:t>
            </a:r>
          </a:p>
        </p:txBody>
      </p:sp>
      <p:sp>
        <p:nvSpPr>
          <p:cNvPr id="16" name="Text Placeholder 15">
            <a:extLst>
              <a:ext uri="{FF2B5EF4-FFF2-40B4-BE49-F238E27FC236}">
                <a16:creationId xmlns:a16="http://schemas.microsoft.com/office/drawing/2014/main" id="{EE79535E-83BB-4BB8-9EEE-BE7834FBFFB0}"/>
              </a:ext>
            </a:extLst>
          </p:cNvPr>
          <p:cNvSpPr>
            <a:spLocks noGrp="1"/>
          </p:cNvSpPr>
          <p:nvPr>
            <p:ph type="body" sz="quarter" idx="11" hasCustomPrompt="1"/>
          </p:nvPr>
        </p:nvSpPr>
        <p:spPr>
          <a:xfrm>
            <a:off x="1500963" y="1526008"/>
            <a:ext cx="9173028" cy="523970"/>
          </a:xfrm>
          <a:prstGeom prst="rect">
            <a:avLst/>
          </a:prstGeom>
        </p:spPr>
        <p:txBody>
          <a:bodyPr anchor="b"/>
          <a:lstStyle>
            <a:lvl1pPr marL="0" indent="0">
              <a:buNone/>
              <a:defRPr sz="3600">
                <a:latin typeface="+mj-lt"/>
              </a:defRPr>
            </a:lvl1pPr>
          </a:lstStyle>
          <a:p>
            <a:pPr lvl="0"/>
            <a:r>
              <a:rPr lang="en-US" sz="3600" dirty="0">
                <a:latin typeface="+mj-lt"/>
              </a:rPr>
              <a:t>Presentation Title</a:t>
            </a:r>
            <a:endParaRPr lang="en-US" dirty="0"/>
          </a:p>
        </p:txBody>
      </p:sp>
      <p:sp>
        <p:nvSpPr>
          <p:cNvPr id="17" name="Text Placeholder 15">
            <a:extLst>
              <a:ext uri="{FF2B5EF4-FFF2-40B4-BE49-F238E27FC236}">
                <a16:creationId xmlns:a16="http://schemas.microsoft.com/office/drawing/2014/main" id="{04180CB6-C880-434E-B194-A9D9C789A2A0}"/>
              </a:ext>
            </a:extLst>
          </p:cNvPr>
          <p:cNvSpPr>
            <a:spLocks noGrp="1"/>
          </p:cNvSpPr>
          <p:nvPr>
            <p:ph type="body" sz="quarter" idx="12" hasCustomPrompt="1"/>
          </p:nvPr>
        </p:nvSpPr>
        <p:spPr>
          <a:xfrm>
            <a:off x="1500963" y="2072180"/>
            <a:ext cx="9173028" cy="523970"/>
          </a:xfrm>
          <a:prstGeom prst="rect">
            <a:avLst/>
          </a:prstGeom>
        </p:spPr>
        <p:txBody>
          <a:bodyPr anchor="b"/>
          <a:lstStyle>
            <a:lvl1pPr marL="0" indent="0">
              <a:buNone/>
              <a:defRPr sz="3600" i="1">
                <a:solidFill>
                  <a:schemeClr val="tx2"/>
                </a:solidFill>
                <a:latin typeface="+mj-lt"/>
              </a:defRPr>
            </a:lvl1pPr>
          </a:lstStyle>
          <a:p>
            <a:pPr lvl="0"/>
            <a:r>
              <a:rPr lang="en-US" sz="3600" dirty="0">
                <a:latin typeface="+mj-lt"/>
              </a:rPr>
              <a:t>Subheading</a:t>
            </a:r>
            <a:endParaRPr lang="en-US" dirty="0"/>
          </a:p>
        </p:txBody>
      </p:sp>
      <p:sp>
        <p:nvSpPr>
          <p:cNvPr id="19" name="Text Placeholder 18">
            <a:extLst>
              <a:ext uri="{FF2B5EF4-FFF2-40B4-BE49-F238E27FC236}">
                <a16:creationId xmlns:a16="http://schemas.microsoft.com/office/drawing/2014/main" id="{D3D45803-1E2B-4BFA-8F06-3C694B94932D}"/>
              </a:ext>
            </a:extLst>
          </p:cNvPr>
          <p:cNvSpPr>
            <a:spLocks noGrp="1"/>
          </p:cNvSpPr>
          <p:nvPr>
            <p:ph type="body" sz="quarter" idx="13" hasCustomPrompt="1"/>
          </p:nvPr>
        </p:nvSpPr>
        <p:spPr>
          <a:xfrm>
            <a:off x="1500963" y="4746531"/>
            <a:ext cx="9173026" cy="338137"/>
          </a:xfrm>
          <a:prstGeom prst="rect">
            <a:avLst/>
          </a:prstGeom>
        </p:spPr>
        <p:txBody>
          <a:bodyPr anchor="b"/>
          <a:lstStyle>
            <a:lvl1pPr marL="0" indent="0">
              <a:lnSpc>
                <a:spcPct val="100000"/>
              </a:lnSpc>
              <a:spcBef>
                <a:spcPts val="600"/>
              </a:spcBef>
              <a:buNone/>
              <a:defRPr sz="1800" b="1" cap="all" baseline="0">
                <a:latin typeface="Roboto Condensed" panose="02000000000000000000" pitchFamily="2" charset="0"/>
                <a:ea typeface="Roboto Condensed" panose="02000000000000000000" pitchFamily="2" charset="0"/>
              </a:defRPr>
            </a:lvl1pPr>
          </a:lstStyle>
          <a:p>
            <a:pPr lvl="0"/>
            <a:r>
              <a:rPr lang="en-US"/>
              <a:t>PRESENTER</a:t>
            </a:r>
          </a:p>
        </p:txBody>
      </p:sp>
      <p:sp>
        <p:nvSpPr>
          <p:cNvPr id="20" name="Text Placeholder 18">
            <a:extLst>
              <a:ext uri="{FF2B5EF4-FFF2-40B4-BE49-F238E27FC236}">
                <a16:creationId xmlns:a16="http://schemas.microsoft.com/office/drawing/2014/main" id="{0073D9EE-7B40-4F84-B598-ED9E9EA1C692}"/>
              </a:ext>
            </a:extLst>
          </p:cNvPr>
          <p:cNvSpPr>
            <a:spLocks noGrp="1"/>
          </p:cNvSpPr>
          <p:nvPr>
            <p:ph type="body" sz="quarter" idx="14" hasCustomPrompt="1"/>
          </p:nvPr>
        </p:nvSpPr>
        <p:spPr>
          <a:xfrm>
            <a:off x="1500962" y="5039848"/>
            <a:ext cx="9173026" cy="338137"/>
          </a:xfrm>
          <a:prstGeom prst="rect">
            <a:avLst/>
          </a:prstGeom>
        </p:spPr>
        <p:txBody>
          <a:bodyPr/>
          <a:lstStyle>
            <a:lvl1pPr marL="0" indent="0">
              <a:lnSpc>
                <a:spcPct val="100000"/>
              </a:lnSpc>
              <a:spcBef>
                <a:spcPts val="600"/>
              </a:spcBef>
              <a:buNone/>
              <a:defRPr sz="1800" b="1" cap="all" baseline="0">
                <a:solidFill>
                  <a:schemeClr val="tx2"/>
                </a:solidFill>
                <a:latin typeface="Roboto Condensed" panose="02000000000000000000" pitchFamily="2" charset="0"/>
                <a:ea typeface="Roboto Condensed" panose="02000000000000000000" pitchFamily="2" charset="0"/>
              </a:defRPr>
            </a:lvl1pPr>
          </a:lstStyle>
          <a:p>
            <a:pPr lvl="0"/>
            <a:r>
              <a:rPr lang="en-US"/>
              <a:t>TITLE</a:t>
            </a:r>
          </a:p>
        </p:txBody>
      </p:sp>
      <p:sp>
        <p:nvSpPr>
          <p:cNvPr id="22" name="Text Placeholder 13">
            <a:extLst>
              <a:ext uri="{FF2B5EF4-FFF2-40B4-BE49-F238E27FC236}">
                <a16:creationId xmlns:a16="http://schemas.microsoft.com/office/drawing/2014/main" id="{6DB0CD6B-EFB5-4896-B8BA-85ECAA83E299}"/>
              </a:ext>
            </a:extLst>
          </p:cNvPr>
          <p:cNvSpPr>
            <a:spLocks noGrp="1"/>
          </p:cNvSpPr>
          <p:nvPr>
            <p:ph type="body" sz="quarter" idx="15" hasCustomPrompt="1"/>
          </p:nvPr>
        </p:nvSpPr>
        <p:spPr>
          <a:xfrm>
            <a:off x="1500962" y="3540557"/>
            <a:ext cx="9173027" cy="249360"/>
          </a:xfrm>
          <a:prstGeom prst="rect">
            <a:avLst/>
          </a:prstGeom>
        </p:spPr>
        <p:txBody>
          <a:bodyPr anchor="ctr"/>
          <a:lstStyle>
            <a:lvl1pPr marL="0" indent="0">
              <a:buNone/>
              <a:defRPr sz="1800" cap="all" baseline="0"/>
            </a:lvl1pPr>
          </a:lstStyle>
          <a:p>
            <a:pPr lvl="0"/>
            <a:r>
              <a:rPr lang="en-US" dirty="0"/>
              <a:t>LOCATION</a:t>
            </a:r>
          </a:p>
        </p:txBody>
      </p:sp>
      <p:sp>
        <p:nvSpPr>
          <p:cNvPr id="23" name="Text Placeholder 13">
            <a:extLst>
              <a:ext uri="{FF2B5EF4-FFF2-40B4-BE49-F238E27FC236}">
                <a16:creationId xmlns:a16="http://schemas.microsoft.com/office/drawing/2014/main" id="{1D05C226-EF77-46D5-A769-70F290C4FEB8}"/>
              </a:ext>
            </a:extLst>
          </p:cNvPr>
          <p:cNvSpPr>
            <a:spLocks noGrp="1"/>
          </p:cNvSpPr>
          <p:nvPr>
            <p:ph type="body" sz="quarter" idx="16" hasCustomPrompt="1"/>
          </p:nvPr>
        </p:nvSpPr>
        <p:spPr>
          <a:xfrm>
            <a:off x="1500962" y="3864934"/>
            <a:ext cx="9173027" cy="249360"/>
          </a:xfrm>
          <a:prstGeom prst="rect">
            <a:avLst/>
          </a:prstGeom>
        </p:spPr>
        <p:txBody>
          <a:bodyPr anchor="ctr"/>
          <a:lstStyle>
            <a:lvl1pPr marL="0" indent="0">
              <a:buNone/>
              <a:defRPr sz="1800" cap="all" baseline="0"/>
            </a:lvl1pPr>
          </a:lstStyle>
          <a:p>
            <a:pPr lvl="0"/>
            <a:r>
              <a:rPr lang="en-US"/>
              <a:t>DATE</a:t>
            </a:r>
          </a:p>
        </p:txBody>
      </p:sp>
      <p:sp>
        <p:nvSpPr>
          <p:cNvPr id="25" name="TextBox 24">
            <a:extLst>
              <a:ext uri="{FF2B5EF4-FFF2-40B4-BE49-F238E27FC236}">
                <a16:creationId xmlns:a16="http://schemas.microsoft.com/office/drawing/2014/main" id="{3E89D1DC-F5BA-434F-A315-F105C597C76D}"/>
              </a:ext>
            </a:extLst>
          </p:cNvPr>
          <p:cNvSpPr txBox="1"/>
          <p:nvPr userDrawn="1"/>
        </p:nvSpPr>
        <p:spPr>
          <a:xfrm>
            <a:off x="1500962" y="5347970"/>
            <a:ext cx="4792663" cy="369332"/>
          </a:xfrm>
          <a:prstGeom prst="rect">
            <a:avLst/>
          </a:prstGeom>
          <a:noFill/>
        </p:spPr>
        <p:txBody>
          <a:bodyPr wrap="square">
            <a:spAutoFit/>
          </a:bodyPr>
          <a:lstStyle/>
          <a:p>
            <a:r>
              <a:rPr lang="en-US" b="1">
                <a:solidFill>
                  <a:schemeClr val="tx2"/>
                </a:solidFill>
                <a:latin typeface="Roboto Condensed" panose="02000000000000000000" pitchFamily="2" charset="0"/>
                <a:ea typeface="Roboto Condensed" panose="02000000000000000000" pitchFamily="2" charset="0"/>
              </a:rPr>
              <a:t>FEDERAL RESERVE BANK OF CHICAGO</a:t>
            </a:r>
          </a:p>
        </p:txBody>
      </p:sp>
      <p:sp>
        <p:nvSpPr>
          <p:cNvPr id="26" name="Rectangle 25">
            <a:extLst>
              <a:ext uri="{FF2B5EF4-FFF2-40B4-BE49-F238E27FC236}">
                <a16:creationId xmlns:a16="http://schemas.microsoft.com/office/drawing/2014/main" id="{2AA2967A-0FC9-4B68-93D0-CF1B94FF7DC7}"/>
              </a:ext>
            </a:extLst>
          </p:cNvPr>
          <p:cNvSpPr/>
          <p:nvPr userDrawn="1"/>
        </p:nvSpPr>
        <p:spPr bwMode="auto">
          <a:xfrm flipV="1">
            <a:off x="152400" y="6423180"/>
            <a:ext cx="2419350" cy="434820"/>
          </a:xfrm>
          <a:prstGeom prst="rect">
            <a:avLst/>
          </a:prstGeom>
          <a:solidFill>
            <a:schemeClr val="bg1"/>
          </a:solidFill>
          <a:ln>
            <a:noFill/>
          </a:ln>
        </p:spPr>
        <p:txBody>
          <a:bodyPr lIns="0" tIns="0" rIns="0" bIns="0"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C1F647FF-1E63-43C9-B4F7-EA64CC9CA90D}"/>
              </a:ext>
            </a:extLst>
          </p:cNvPr>
          <p:cNvSpPr/>
          <p:nvPr userDrawn="1"/>
        </p:nvSpPr>
        <p:spPr bwMode="auto">
          <a:xfrm>
            <a:off x="0" y="6729580"/>
            <a:ext cx="12192000" cy="139571"/>
          </a:xfrm>
          <a:prstGeom prst="rect">
            <a:avLst/>
          </a:prstGeom>
          <a:solidFill>
            <a:srgbClr val="6C8F98"/>
          </a:solidFill>
          <a:ln>
            <a:noFill/>
          </a:ln>
        </p:spPr>
        <p:txBody>
          <a:bodyPr lIns="0" tIns="0" rIns="0" bIns="0" rtlCol="0" anchor="ctr"/>
          <a:lstStyle/>
          <a:p>
            <a:pPr algn="ctr"/>
            <a:endParaRPr lang="en-US" sz="2400"/>
          </a:p>
        </p:txBody>
      </p:sp>
    </p:spTree>
    <p:extLst>
      <p:ext uri="{BB962C8B-B14F-4D97-AF65-F5344CB8AC3E}">
        <p14:creationId xmlns:p14="http://schemas.microsoft.com/office/powerpoint/2010/main" val="1030654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uble Chart">
    <p:spTree>
      <p:nvGrpSpPr>
        <p:cNvPr id="1" name=""/>
        <p:cNvGrpSpPr/>
        <p:nvPr/>
      </p:nvGrpSpPr>
      <p:grpSpPr>
        <a:xfrm>
          <a:off x="0" y="0"/>
          <a:ext cx="0" cy="0"/>
          <a:chOff x="0" y="0"/>
          <a:chExt cx="0" cy="0"/>
        </a:xfrm>
      </p:grpSpPr>
      <p:sp>
        <p:nvSpPr>
          <p:cNvPr id="69" name="Content Placeholder 68">
            <a:extLst>
              <a:ext uri="{FF2B5EF4-FFF2-40B4-BE49-F238E27FC236}">
                <a16:creationId xmlns:a16="http://schemas.microsoft.com/office/drawing/2014/main" id="{D2FC1E81-18D7-4061-980E-C3AEE7717626}"/>
              </a:ext>
            </a:extLst>
          </p:cNvPr>
          <p:cNvSpPr>
            <a:spLocks noGrp="1"/>
          </p:cNvSpPr>
          <p:nvPr>
            <p:ph sz="quarter" idx="10"/>
          </p:nvPr>
        </p:nvSpPr>
        <p:spPr>
          <a:xfrm flipH="1">
            <a:off x="6331529" y="1325889"/>
            <a:ext cx="5399259" cy="4547409"/>
          </a:xfrm>
          <a:prstGeom prst="rect">
            <a:avLst/>
          </a:prstGeom>
        </p:spPr>
        <p:txBody>
          <a:bodyPr/>
          <a:lstStyle>
            <a:lvl1pPr marL="0" indent="0">
              <a:buNone/>
              <a:defRPr/>
            </a:lvl1pPr>
          </a:lstStyle>
          <a:p>
            <a:pPr lvl="0"/>
            <a:endParaRPr lang="en-US"/>
          </a:p>
        </p:txBody>
      </p:sp>
      <p:sp>
        <p:nvSpPr>
          <p:cNvPr id="3" name="Title 1">
            <a:extLst>
              <a:ext uri="{FF2B5EF4-FFF2-40B4-BE49-F238E27FC236}">
                <a16:creationId xmlns:a16="http://schemas.microsoft.com/office/drawing/2014/main" id="{62FCB7E0-D8A4-4C81-946B-75F030D13AC6}"/>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a:t>Double Chart</a:t>
            </a:r>
          </a:p>
        </p:txBody>
      </p:sp>
      <p:cxnSp>
        <p:nvCxnSpPr>
          <p:cNvPr id="4" name="Straight Connector 3">
            <a:extLst>
              <a:ext uri="{FF2B5EF4-FFF2-40B4-BE49-F238E27FC236}">
                <a16:creationId xmlns:a16="http://schemas.microsoft.com/office/drawing/2014/main" id="{57F23187-AB6B-40B5-A652-21B077E30020}"/>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
        <p:nvSpPr>
          <p:cNvPr id="6" name="Content Placeholder 68">
            <a:extLst>
              <a:ext uri="{FF2B5EF4-FFF2-40B4-BE49-F238E27FC236}">
                <a16:creationId xmlns:a16="http://schemas.microsoft.com/office/drawing/2014/main" id="{A0AFB08D-B559-44FE-95C6-A5569A0CAE44}"/>
              </a:ext>
            </a:extLst>
          </p:cNvPr>
          <p:cNvSpPr>
            <a:spLocks noGrp="1"/>
          </p:cNvSpPr>
          <p:nvPr>
            <p:ph sz="quarter" idx="11"/>
          </p:nvPr>
        </p:nvSpPr>
        <p:spPr>
          <a:xfrm flipH="1">
            <a:off x="461211" y="1325890"/>
            <a:ext cx="5399257" cy="4547408"/>
          </a:xfrm>
          <a:prstGeom prst="rect">
            <a:avLst/>
          </a:prstGeom>
        </p:spPr>
        <p:txBody>
          <a:bodyPr/>
          <a:lstStyle>
            <a:lvl1pPr marL="0" indent="0">
              <a:buNone/>
              <a:defRPr/>
            </a:lvl1pPr>
          </a:lstStyle>
          <a:p>
            <a:pPr lvl="0"/>
            <a:endParaRPr lang="en-US"/>
          </a:p>
        </p:txBody>
      </p:sp>
    </p:spTree>
    <p:extLst>
      <p:ext uri="{BB962C8B-B14F-4D97-AF65-F5344CB8AC3E}">
        <p14:creationId xmlns:p14="http://schemas.microsoft.com/office/powerpoint/2010/main" val="3411504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FCB7E0-D8A4-4C81-946B-75F030D13AC6}"/>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a:t>Table</a:t>
            </a:r>
          </a:p>
        </p:txBody>
      </p:sp>
      <p:cxnSp>
        <p:nvCxnSpPr>
          <p:cNvPr id="4" name="Straight Connector 3">
            <a:extLst>
              <a:ext uri="{FF2B5EF4-FFF2-40B4-BE49-F238E27FC236}">
                <a16:creationId xmlns:a16="http://schemas.microsoft.com/office/drawing/2014/main" id="{57F23187-AB6B-40B5-A652-21B077E30020}"/>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
        <p:nvSpPr>
          <p:cNvPr id="5" name="Table Placeholder 4">
            <a:extLst>
              <a:ext uri="{FF2B5EF4-FFF2-40B4-BE49-F238E27FC236}">
                <a16:creationId xmlns:a16="http://schemas.microsoft.com/office/drawing/2014/main" id="{1C51FE8C-17CB-4085-BC7F-D77639816B2A}"/>
              </a:ext>
            </a:extLst>
          </p:cNvPr>
          <p:cNvSpPr>
            <a:spLocks noGrp="1"/>
          </p:cNvSpPr>
          <p:nvPr>
            <p:ph type="tbl" sz="quarter" idx="11"/>
          </p:nvPr>
        </p:nvSpPr>
        <p:spPr>
          <a:xfrm>
            <a:off x="590550" y="1104900"/>
            <a:ext cx="11010900" cy="4540250"/>
          </a:xfrm>
          <a:prstGeom prst="rect">
            <a:avLst/>
          </a:prstGeom>
        </p:spPr>
        <p:txBody>
          <a:bodyPr/>
          <a:lstStyle/>
          <a:p>
            <a:endParaRPr lang="en-US"/>
          </a:p>
        </p:txBody>
      </p:sp>
    </p:spTree>
    <p:extLst>
      <p:ext uri="{BB962C8B-B14F-4D97-AF65-F5344CB8AC3E}">
        <p14:creationId xmlns:p14="http://schemas.microsoft.com/office/powerpoint/2010/main" val="4272487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ragraph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6AAB45-A329-46AC-81B3-319EEFCE4BF4}"/>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a:t>Paragraphs</a:t>
            </a:r>
          </a:p>
        </p:txBody>
      </p:sp>
      <p:cxnSp>
        <p:nvCxnSpPr>
          <p:cNvPr id="4" name="Straight Connector 3">
            <a:extLst>
              <a:ext uri="{FF2B5EF4-FFF2-40B4-BE49-F238E27FC236}">
                <a16:creationId xmlns:a16="http://schemas.microsoft.com/office/drawing/2014/main" id="{07FE8D58-7D22-4E54-8BD0-028BDAC4E236}"/>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
        <p:nvSpPr>
          <p:cNvPr id="5" name="Text Placeholder 6">
            <a:extLst>
              <a:ext uri="{FF2B5EF4-FFF2-40B4-BE49-F238E27FC236}">
                <a16:creationId xmlns:a16="http://schemas.microsoft.com/office/drawing/2014/main" id="{99929B49-57BD-456E-8518-86945C73A6C0}"/>
              </a:ext>
            </a:extLst>
          </p:cNvPr>
          <p:cNvSpPr>
            <a:spLocks noGrp="1"/>
          </p:cNvSpPr>
          <p:nvPr>
            <p:ph type="body" sz="quarter" idx="10"/>
          </p:nvPr>
        </p:nvSpPr>
        <p:spPr>
          <a:xfrm>
            <a:off x="1343346" y="1469487"/>
            <a:ext cx="9505308" cy="4797962"/>
          </a:xfrm>
          <a:prstGeom prst="rect">
            <a:avLst/>
          </a:prstGeom>
        </p:spPr>
        <p:txBody>
          <a:bodyPr/>
          <a:lstStyle>
            <a:lvl1pPr marL="228600" indent="-228600">
              <a:buFont typeface="Wingdings" panose="05000000000000000000" pitchFamily="2" charset="2"/>
              <a:buChar char="§"/>
              <a:defRPr sz="1600"/>
            </a:lvl1pPr>
            <a:lvl2pPr marL="685800" indent="-228600">
              <a:buFont typeface="Wingdings" panose="05000000000000000000" pitchFamily="2" charset="2"/>
              <a:buChar char="§"/>
              <a:defRPr sz="20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endParaRPr lang="en-US"/>
          </a:p>
        </p:txBody>
      </p:sp>
    </p:spTree>
    <p:extLst>
      <p:ext uri="{BB962C8B-B14F-4D97-AF65-F5344CB8AC3E}">
        <p14:creationId xmlns:p14="http://schemas.microsoft.com/office/powerpoint/2010/main" val="29856524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E20ADD-5AC5-4DE6-AC99-036DB6121A7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B23E72F-23E1-438E-81D4-89D5E3F25E11}"/>
              </a:ext>
            </a:extLst>
          </p:cNvPr>
          <p:cNvSpPr txBox="1"/>
          <p:nvPr userDrawn="1"/>
        </p:nvSpPr>
        <p:spPr>
          <a:xfrm>
            <a:off x="3962400" y="4981575"/>
            <a:ext cx="4267200" cy="523220"/>
          </a:xfrm>
          <a:prstGeom prst="rect">
            <a:avLst/>
          </a:prstGeom>
          <a:noFill/>
        </p:spPr>
        <p:txBody>
          <a:bodyPr wrap="square" rtlCol="0">
            <a:spAutoFit/>
          </a:bodyPr>
          <a:lstStyle/>
          <a:p>
            <a:pPr algn="ctr"/>
            <a:r>
              <a:rPr lang="en-US" sz="2800">
                <a:solidFill>
                  <a:schemeClr val="tx2"/>
                </a:solidFill>
                <a:latin typeface="+mj-lt"/>
              </a:rPr>
              <a:t>www.chicagofed.org</a:t>
            </a:r>
          </a:p>
        </p:txBody>
      </p:sp>
      <p:pic>
        <p:nvPicPr>
          <p:cNvPr id="6" name="Picture 5" descr="Logo, company name&#10;&#10;Description automatically generated">
            <a:extLst>
              <a:ext uri="{FF2B5EF4-FFF2-40B4-BE49-F238E27FC236}">
                <a16:creationId xmlns:a16="http://schemas.microsoft.com/office/drawing/2014/main" id="{24A12740-065A-4305-B1AF-2BE2717AB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9625" y="1771650"/>
            <a:ext cx="2952750" cy="2952750"/>
          </a:xfrm>
          <a:prstGeom prst="rect">
            <a:avLst/>
          </a:prstGeom>
        </p:spPr>
      </p:pic>
      <p:sp>
        <p:nvSpPr>
          <p:cNvPr id="8" name="Text Placeholder 7">
            <a:extLst>
              <a:ext uri="{FF2B5EF4-FFF2-40B4-BE49-F238E27FC236}">
                <a16:creationId xmlns:a16="http://schemas.microsoft.com/office/drawing/2014/main" id="{2B521CC0-1289-471E-B1FB-7AF8F5D35F1C}"/>
              </a:ext>
            </a:extLst>
          </p:cNvPr>
          <p:cNvSpPr>
            <a:spLocks noGrp="1"/>
          </p:cNvSpPr>
          <p:nvPr>
            <p:ph type="body" sz="quarter" idx="10" hasCustomPrompt="1"/>
          </p:nvPr>
        </p:nvSpPr>
        <p:spPr>
          <a:xfrm>
            <a:off x="3476625" y="5505450"/>
            <a:ext cx="5238750" cy="876300"/>
          </a:xfrm>
          <a:prstGeom prst="rect">
            <a:avLst/>
          </a:prstGeom>
        </p:spPr>
        <p:txBody>
          <a:bodyPr/>
          <a:lstStyle>
            <a:lvl1pPr marL="0" indent="0" algn="ctr">
              <a:buNone/>
              <a:defRPr sz="2000">
                <a:solidFill>
                  <a:schemeClr val="bg1"/>
                </a:solidFill>
                <a:latin typeface="Roboto Condensed" panose="02000000000000000000" pitchFamily="2" charset="0"/>
                <a:ea typeface="Roboto Condensed"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atin typeface="Roboto Condensed" panose="02000000000000000000" pitchFamily="2" charset="0"/>
                <a:ea typeface="Roboto Condensed" panose="02000000000000000000" pitchFamily="2" charset="0"/>
              </a:rPr>
              <a:t>Insert optional message here.</a:t>
            </a:r>
            <a:endParaRPr lang="en-US"/>
          </a:p>
        </p:txBody>
      </p:sp>
    </p:spTree>
    <p:extLst>
      <p:ext uri="{BB962C8B-B14F-4D97-AF65-F5344CB8AC3E}">
        <p14:creationId xmlns:p14="http://schemas.microsoft.com/office/powerpoint/2010/main" val="2457289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D06E8829-684B-407D-82BB-FAE841C94DE3}"/>
              </a:ext>
            </a:extLst>
          </p:cNvPr>
          <p:cNvPicPr>
            <a:picLocks noChangeAspect="1"/>
          </p:cNvPicPr>
          <p:nvPr userDrawn="1"/>
        </p:nvPicPr>
        <p:blipFill>
          <a:blip r:embed="rId2">
            <a:alphaModFix amt="10000"/>
          </a:blip>
          <a:stretch>
            <a:fillRect/>
          </a:stretch>
        </p:blipFill>
        <p:spPr>
          <a:xfrm>
            <a:off x="5384800" y="-470430"/>
            <a:ext cx="9173028" cy="9105144"/>
          </a:xfrm>
          <a:prstGeom prst="rect">
            <a:avLst/>
          </a:prstGeom>
        </p:spPr>
      </p:pic>
      <p:sp>
        <p:nvSpPr>
          <p:cNvPr id="6" name="TextBox 5">
            <a:extLst>
              <a:ext uri="{FF2B5EF4-FFF2-40B4-BE49-F238E27FC236}">
                <a16:creationId xmlns:a16="http://schemas.microsoft.com/office/drawing/2014/main" id="{718A18E2-BBF6-4D4F-8053-FBB55F6948BE}"/>
              </a:ext>
            </a:extLst>
          </p:cNvPr>
          <p:cNvSpPr txBox="1"/>
          <p:nvPr userDrawn="1"/>
        </p:nvSpPr>
        <p:spPr>
          <a:xfrm>
            <a:off x="1587546" y="5814526"/>
            <a:ext cx="5827861" cy="406265"/>
          </a:xfrm>
          <a:prstGeom prst="rect">
            <a:avLst/>
          </a:prstGeom>
          <a:noFill/>
        </p:spPr>
        <p:txBody>
          <a:bodyPr wrap="square" lIns="0" tIns="0" rIns="0" bIns="0" rtlCol="0">
            <a:spAutoFit/>
          </a:bodyPr>
          <a:lstStyle/>
          <a:p>
            <a:pPr>
              <a:lnSpc>
                <a:spcPct val="80000"/>
              </a:lnSpc>
            </a:pPr>
            <a:r>
              <a:rPr lang="en-US" sz="1600" b="0" i="1" kern="1200" spc="0" baseline="0">
                <a:ln>
                  <a:noFill/>
                </a:ln>
                <a:solidFill>
                  <a:srgbClr val="6C8F98"/>
                </a:solidFill>
                <a:effectLst/>
                <a:latin typeface="Amiri" panose="00000500000000000000" pitchFamily="2" charset="-78"/>
                <a:ea typeface="Amiri" panose="00000500000000000000" pitchFamily="2" charset="-78"/>
                <a:cs typeface="Amiri" panose="00000500000000000000" pitchFamily="2" charset="-78"/>
              </a:rPr>
              <a:t>The views expressed here do not necessarily reflect the views of the</a:t>
            </a:r>
          </a:p>
          <a:p>
            <a:pPr>
              <a:lnSpc>
                <a:spcPct val="80000"/>
              </a:lnSpc>
            </a:pPr>
            <a:r>
              <a:rPr lang="en-US" sz="1600" b="0" i="1" kern="1200" spc="0" baseline="0">
                <a:ln>
                  <a:noFill/>
                </a:ln>
                <a:solidFill>
                  <a:srgbClr val="6C8F98"/>
                </a:solidFill>
                <a:effectLst/>
                <a:latin typeface="Amiri" panose="00000500000000000000" pitchFamily="2" charset="-78"/>
                <a:ea typeface="Amiri" panose="00000500000000000000" pitchFamily="2" charset="-78"/>
                <a:cs typeface="Amiri" panose="00000500000000000000" pitchFamily="2" charset="-78"/>
              </a:rPr>
              <a:t>Federal Reserve Bank of Chicago or the Federal Reserve System.</a:t>
            </a:r>
            <a:endParaRPr lang="en-US" sz="1600">
              <a:solidFill>
                <a:srgbClr val="6C8F98"/>
              </a:solidFill>
              <a:effectLst/>
              <a:latin typeface="Amiri" panose="00000500000000000000" pitchFamily="2" charset="-78"/>
              <a:ea typeface="Amiri" panose="00000500000000000000" pitchFamily="2" charset="-78"/>
              <a:cs typeface="Amiri" panose="00000500000000000000" pitchFamily="2" charset="-78"/>
            </a:endParaRPr>
          </a:p>
        </p:txBody>
      </p:sp>
      <p:sp>
        <p:nvSpPr>
          <p:cNvPr id="14" name="Text Placeholder 13">
            <a:extLst>
              <a:ext uri="{FF2B5EF4-FFF2-40B4-BE49-F238E27FC236}">
                <a16:creationId xmlns:a16="http://schemas.microsoft.com/office/drawing/2014/main" id="{C2F9F852-5F8F-4549-988F-83ED35D91D4A}"/>
              </a:ext>
            </a:extLst>
          </p:cNvPr>
          <p:cNvSpPr>
            <a:spLocks noGrp="1"/>
          </p:cNvSpPr>
          <p:nvPr>
            <p:ph type="body" sz="quarter" idx="10" hasCustomPrompt="1"/>
          </p:nvPr>
        </p:nvSpPr>
        <p:spPr>
          <a:xfrm>
            <a:off x="1500962" y="3256756"/>
            <a:ext cx="9173027" cy="249360"/>
          </a:xfrm>
          <a:prstGeom prst="rect">
            <a:avLst/>
          </a:prstGeom>
        </p:spPr>
        <p:txBody>
          <a:bodyPr anchor="b"/>
          <a:lstStyle>
            <a:lvl1pPr marL="0" indent="0">
              <a:buNone/>
              <a:defRPr sz="1800" cap="all" baseline="0"/>
            </a:lvl1pPr>
          </a:lstStyle>
          <a:p>
            <a:pPr lvl="0"/>
            <a:r>
              <a:rPr lang="en-US" dirty="0"/>
              <a:t>EVENT NAME</a:t>
            </a:r>
          </a:p>
        </p:txBody>
      </p:sp>
      <p:sp>
        <p:nvSpPr>
          <p:cNvPr id="16" name="Text Placeholder 15">
            <a:extLst>
              <a:ext uri="{FF2B5EF4-FFF2-40B4-BE49-F238E27FC236}">
                <a16:creationId xmlns:a16="http://schemas.microsoft.com/office/drawing/2014/main" id="{EE79535E-83BB-4BB8-9EEE-BE7834FBFFB0}"/>
              </a:ext>
            </a:extLst>
          </p:cNvPr>
          <p:cNvSpPr>
            <a:spLocks noGrp="1"/>
          </p:cNvSpPr>
          <p:nvPr>
            <p:ph type="body" sz="quarter" idx="11" hasCustomPrompt="1"/>
          </p:nvPr>
        </p:nvSpPr>
        <p:spPr>
          <a:xfrm>
            <a:off x="1500963" y="1526008"/>
            <a:ext cx="9173028" cy="523970"/>
          </a:xfrm>
          <a:prstGeom prst="rect">
            <a:avLst/>
          </a:prstGeom>
        </p:spPr>
        <p:txBody>
          <a:bodyPr anchor="b"/>
          <a:lstStyle>
            <a:lvl1pPr marL="0" indent="0">
              <a:buNone/>
              <a:defRPr sz="3600">
                <a:latin typeface="+mj-lt"/>
              </a:defRPr>
            </a:lvl1pPr>
          </a:lstStyle>
          <a:p>
            <a:pPr lvl="0"/>
            <a:r>
              <a:rPr lang="en-US" sz="3600" dirty="0">
                <a:latin typeface="+mj-lt"/>
              </a:rPr>
              <a:t>Presentation Title</a:t>
            </a:r>
            <a:endParaRPr lang="en-US" dirty="0"/>
          </a:p>
        </p:txBody>
      </p:sp>
      <p:sp>
        <p:nvSpPr>
          <p:cNvPr id="17" name="Text Placeholder 15">
            <a:extLst>
              <a:ext uri="{FF2B5EF4-FFF2-40B4-BE49-F238E27FC236}">
                <a16:creationId xmlns:a16="http://schemas.microsoft.com/office/drawing/2014/main" id="{04180CB6-C880-434E-B194-A9D9C789A2A0}"/>
              </a:ext>
            </a:extLst>
          </p:cNvPr>
          <p:cNvSpPr>
            <a:spLocks noGrp="1"/>
          </p:cNvSpPr>
          <p:nvPr>
            <p:ph type="body" sz="quarter" idx="12" hasCustomPrompt="1"/>
          </p:nvPr>
        </p:nvSpPr>
        <p:spPr>
          <a:xfrm>
            <a:off x="1500963" y="2072180"/>
            <a:ext cx="9173028" cy="523970"/>
          </a:xfrm>
          <a:prstGeom prst="rect">
            <a:avLst/>
          </a:prstGeom>
        </p:spPr>
        <p:txBody>
          <a:bodyPr anchor="b"/>
          <a:lstStyle>
            <a:lvl1pPr marL="0" indent="0">
              <a:buNone/>
              <a:defRPr sz="3600" i="1">
                <a:solidFill>
                  <a:schemeClr val="tx2"/>
                </a:solidFill>
                <a:latin typeface="+mj-lt"/>
              </a:defRPr>
            </a:lvl1pPr>
          </a:lstStyle>
          <a:p>
            <a:pPr lvl="0"/>
            <a:r>
              <a:rPr lang="en-US" sz="3600" dirty="0">
                <a:latin typeface="+mj-lt"/>
              </a:rPr>
              <a:t>Subheading</a:t>
            </a:r>
            <a:endParaRPr lang="en-US" dirty="0"/>
          </a:p>
        </p:txBody>
      </p:sp>
      <p:sp>
        <p:nvSpPr>
          <p:cNvPr id="19" name="Text Placeholder 18">
            <a:extLst>
              <a:ext uri="{FF2B5EF4-FFF2-40B4-BE49-F238E27FC236}">
                <a16:creationId xmlns:a16="http://schemas.microsoft.com/office/drawing/2014/main" id="{D3D45803-1E2B-4BFA-8F06-3C694B94932D}"/>
              </a:ext>
            </a:extLst>
          </p:cNvPr>
          <p:cNvSpPr>
            <a:spLocks noGrp="1"/>
          </p:cNvSpPr>
          <p:nvPr>
            <p:ph type="body" sz="quarter" idx="13" hasCustomPrompt="1"/>
          </p:nvPr>
        </p:nvSpPr>
        <p:spPr>
          <a:xfrm>
            <a:off x="1500963" y="4746531"/>
            <a:ext cx="9173026" cy="338137"/>
          </a:xfrm>
          <a:prstGeom prst="rect">
            <a:avLst/>
          </a:prstGeom>
        </p:spPr>
        <p:txBody>
          <a:bodyPr anchor="b"/>
          <a:lstStyle>
            <a:lvl1pPr marL="0" indent="0">
              <a:lnSpc>
                <a:spcPct val="100000"/>
              </a:lnSpc>
              <a:spcBef>
                <a:spcPts val="600"/>
              </a:spcBef>
              <a:buNone/>
              <a:defRPr sz="1800" b="1" cap="all" baseline="0">
                <a:latin typeface="Roboto Condensed" panose="02000000000000000000" pitchFamily="2" charset="0"/>
                <a:ea typeface="Roboto Condensed" panose="02000000000000000000" pitchFamily="2" charset="0"/>
              </a:defRPr>
            </a:lvl1pPr>
          </a:lstStyle>
          <a:p>
            <a:pPr lvl="0"/>
            <a:r>
              <a:rPr lang="en-US"/>
              <a:t>PRESENTER</a:t>
            </a:r>
          </a:p>
        </p:txBody>
      </p:sp>
      <p:sp>
        <p:nvSpPr>
          <p:cNvPr id="20" name="Text Placeholder 18">
            <a:extLst>
              <a:ext uri="{FF2B5EF4-FFF2-40B4-BE49-F238E27FC236}">
                <a16:creationId xmlns:a16="http://schemas.microsoft.com/office/drawing/2014/main" id="{0073D9EE-7B40-4F84-B598-ED9E9EA1C692}"/>
              </a:ext>
            </a:extLst>
          </p:cNvPr>
          <p:cNvSpPr>
            <a:spLocks noGrp="1"/>
          </p:cNvSpPr>
          <p:nvPr>
            <p:ph type="body" sz="quarter" idx="14" hasCustomPrompt="1"/>
          </p:nvPr>
        </p:nvSpPr>
        <p:spPr>
          <a:xfrm>
            <a:off x="1500962" y="5039848"/>
            <a:ext cx="9173026" cy="338137"/>
          </a:xfrm>
          <a:prstGeom prst="rect">
            <a:avLst/>
          </a:prstGeom>
        </p:spPr>
        <p:txBody>
          <a:bodyPr/>
          <a:lstStyle>
            <a:lvl1pPr marL="0" indent="0">
              <a:lnSpc>
                <a:spcPct val="100000"/>
              </a:lnSpc>
              <a:spcBef>
                <a:spcPts val="600"/>
              </a:spcBef>
              <a:buNone/>
              <a:defRPr sz="1800" b="1" cap="all" baseline="0">
                <a:solidFill>
                  <a:schemeClr val="tx2"/>
                </a:solidFill>
                <a:latin typeface="Roboto Condensed" panose="02000000000000000000" pitchFamily="2" charset="0"/>
                <a:ea typeface="Roboto Condensed" panose="02000000000000000000" pitchFamily="2" charset="0"/>
              </a:defRPr>
            </a:lvl1pPr>
          </a:lstStyle>
          <a:p>
            <a:pPr lvl="0"/>
            <a:r>
              <a:rPr lang="en-US"/>
              <a:t>TITLE</a:t>
            </a:r>
          </a:p>
        </p:txBody>
      </p:sp>
      <p:sp>
        <p:nvSpPr>
          <p:cNvPr id="22" name="Text Placeholder 13">
            <a:extLst>
              <a:ext uri="{FF2B5EF4-FFF2-40B4-BE49-F238E27FC236}">
                <a16:creationId xmlns:a16="http://schemas.microsoft.com/office/drawing/2014/main" id="{6DB0CD6B-EFB5-4896-B8BA-85ECAA83E299}"/>
              </a:ext>
            </a:extLst>
          </p:cNvPr>
          <p:cNvSpPr>
            <a:spLocks noGrp="1"/>
          </p:cNvSpPr>
          <p:nvPr>
            <p:ph type="body" sz="quarter" idx="15" hasCustomPrompt="1"/>
          </p:nvPr>
        </p:nvSpPr>
        <p:spPr>
          <a:xfrm>
            <a:off x="1500962" y="3540557"/>
            <a:ext cx="9173027" cy="249360"/>
          </a:xfrm>
          <a:prstGeom prst="rect">
            <a:avLst/>
          </a:prstGeom>
        </p:spPr>
        <p:txBody>
          <a:bodyPr anchor="ctr"/>
          <a:lstStyle>
            <a:lvl1pPr marL="0" indent="0">
              <a:buNone/>
              <a:defRPr sz="1800" cap="all" baseline="0"/>
            </a:lvl1pPr>
          </a:lstStyle>
          <a:p>
            <a:pPr lvl="0"/>
            <a:r>
              <a:rPr lang="en-US" dirty="0"/>
              <a:t>LOCATION</a:t>
            </a:r>
          </a:p>
        </p:txBody>
      </p:sp>
      <p:sp>
        <p:nvSpPr>
          <p:cNvPr id="23" name="Text Placeholder 13">
            <a:extLst>
              <a:ext uri="{FF2B5EF4-FFF2-40B4-BE49-F238E27FC236}">
                <a16:creationId xmlns:a16="http://schemas.microsoft.com/office/drawing/2014/main" id="{1D05C226-EF77-46D5-A769-70F290C4FEB8}"/>
              </a:ext>
            </a:extLst>
          </p:cNvPr>
          <p:cNvSpPr>
            <a:spLocks noGrp="1"/>
          </p:cNvSpPr>
          <p:nvPr>
            <p:ph type="body" sz="quarter" idx="16" hasCustomPrompt="1"/>
          </p:nvPr>
        </p:nvSpPr>
        <p:spPr>
          <a:xfrm>
            <a:off x="1500962" y="3864934"/>
            <a:ext cx="9173027" cy="249360"/>
          </a:xfrm>
          <a:prstGeom prst="rect">
            <a:avLst/>
          </a:prstGeom>
        </p:spPr>
        <p:txBody>
          <a:bodyPr anchor="ctr"/>
          <a:lstStyle>
            <a:lvl1pPr marL="0" indent="0">
              <a:buNone/>
              <a:defRPr sz="1800" cap="all" baseline="0"/>
            </a:lvl1pPr>
          </a:lstStyle>
          <a:p>
            <a:pPr lvl="0"/>
            <a:r>
              <a:rPr lang="en-US"/>
              <a:t>DATE</a:t>
            </a:r>
          </a:p>
        </p:txBody>
      </p:sp>
      <p:sp>
        <p:nvSpPr>
          <p:cNvPr id="25" name="TextBox 24">
            <a:extLst>
              <a:ext uri="{FF2B5EF4-FFF2-40B4-BE49-F238E27FC236}">
                <a16:creationId xmlns:a16="http://schemas.microsoft.com/office/drawing/2014/main" id="{3E89D1DC-F5BA-434F-A315-F105C597C76D}"/>
              </a:ext>
            </a:extLst>
          </p:cNvPr>
          <p:cNvSpPr txBox="1"/>
          <p:nvPr userDrawn="1"/>
        </p:nvSpPr>
        <p:spPr>
          <a:xfrm>
            <a:off x="1500962" y="5347970"/>
            <a:ext cx="4792663" cy="369332"/>
          </a:xfrm>
          <a:prstGeom prst="rect">
            <a:avLst/>
          </a:prstGeom>
          <a:noFill/>
        </p:spPr>
        <p:txBody>
          <a:bodyPr wrap="square">
            <a:spAutoFit/>
          </a:bodyPr>
          <a:lstStyle/>
          <a:p>
            <a:r>
              <a:rPr lang="en-US" b="1">
                <a:solidFill>
                  <a:schemeClr val="tx2"/>
                </a:solidFill>
                <a:latin typeface="Roboto Condensed" panose="02000000000000000000" pitchFamily="2" charset="0"/>
                <a:ea typeface="Roboto Condensed" panose="02000000000000000000" pitchFamily="2" charset="0"/>
              </a:rPr>
              <a:t>FEDERAL RESERVE BANK OF CHICAGO</a:t>
            </a:r>
          </a:p>
        </p:txBody>
      </p:sp>
      <p:sp>
        <p:nvSpPr>
          <p:cNvPr id="26" name="Rectangle 25">
            <a:extLst>
              <a:ext uri="{FF2B5EF4-FFF2-40B4-BE49-F238E27FC236}">
                <a16:creationId xmlns:a16="http://schemas.microsoft.com/office/drawing/2014/main" id="{2AA2967A-0FC9-4B68-93D0-CF1B94FF7DC7}"/>
              </a:ext>
            </a:extLst>
          </p:cNvPr>
          <p:cNvSpPr/>
          <p:nvPr userDrawn="1"/>
        </p:nvSpPr>
        <p:spPr bwMode="auto">
          <a:xfrm flipV="1">
            <a:off x="152400" y="6423180"/>
            <a:ext cx="3182112" cy="434820"/>
          </a:xfrm>
          <a:prstGeom prst="rect">
            <a:avLst/>
          </a:prstGeom>
          <a:solidFill>
            <a:schemeClr val="bg1"/>
          </a:solidFill>
          <a:ln>
            <a:noFill/>
          </a:ln>
        </p:spPr>
        <p:txBody>
          <a:bodyPr lIns="0" tIns="0" rIns="0" bIns="0"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C1F647FF-1E63-43C9-B4F7-EA64CC9CA90D}"/>
              </a:ext>
            </a:extLst>
          </p:cNvPr>
          <p:cNvSpPr/>
          <p:nvPr userDrawn="1"/>
        </p:nvSpPr>
        <p:spPr bwMode="auto">
          <a:xfrm>
            <a:off x="0" y="6729580"/>
            <a:ext cx="12192000" cy="139571"/>
          </a:xfrm>
          <a:prstGeom prst="rect">
            <a:avLst/>
          </a:prstGeom>
          <a:solidFill>
            <a:srgbClr val="6C8F98"/>
          </a:solidFill>
          <a:ln>
            <a:noFill/>
          </a:ln>
        </p:spPr>
        <p:txBody>
          <a:bodyPr lIns="0" tIns="0" rIns="0" bIns="0" rtlCol="0" anchor="ctr"/>
          <a:lstStyle/>
          <a:p>
            <a:pPr algn="ctr"/>
            <a:endParaRPr lang="en-US" sz="2400"/>
          </a:p>
        </p:txBody>
      </p:sp>
    </p:spTree>
    <p:extLst>
      <p:ext uri="{BB962C8B-B14F-4D97-AF65-F5344CB8AC3E}">
        <p14:creationId xmlns:p14="http://schemas.microsoft.com/office/powerpoint/2010/main" val="3311146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l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DDD842-372F-494E-827A-08B281256C47}"/>
              </a:ext>
            </a:extLst>
          </p:cNvPr>
          <p:cNvSpPr/>
          <p:nvPr userDrawn="1"/>
        </p:nvSpPr>
        <p:spPr>
          <a:xfrm>
            <a:off x="9489688" y="6402926"/>
            <a:ext cx="2592658" cy="318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6E8829-684B-407D-82BB-FAE841C94DE3}"/>
              </a:ext>
            </a:extLst>
          </p:cNvPr>
          <p:cNvPicPr>
            <a:picLocks noChangeAspect="1"/>
          </p:cNvPicPr>
          <p:nvPr userDrawn="1"/>
        </p:nvPicPr>
        <p:blipFill>
          <a:blip r:embed="rId2">
            <a:alphaModFix amt="11000"/>
            <a:extLst>
              <a:ext uri="{28A0092B-C50C-407E-A947-70E740481C1C}">
                <a14:useLocalDpi xmlns:a14="http://schemas.microsoft.com/office/drawing/2010/main" val="0"/>
              </a:ext>
            </a:extLst>
          </a:blip>
          <a:srcRect/>
          <a:stretch/>
        </p:blipFill>
        <p:spPr>
          <a:xfrm>
            <a:off x="5384800" y="-470429"/>
            <a:ext cx="9173028" cy="9105142"/>
          </a:xfrm>
          <a:prstGeom prst="rect">
            <a:avLst/>
          </a:prstGeom>
        </p:spPr>
      </p:pic>
      <p:sp>
        <p:nvSpPr>
          <p:cNvPr id="6" name="TextBox 5">
            <a:extLst>
              <a:ext uri="{FF2B5EF4-FFF2-40B4-BE49-F238E27FC236}">
                <a16:creationId xmlns:a16="http://schemas.microsoft.com/office/drawing/2014/main" id="{718A18E2-BBF6-4D4F-8053-FBB55F6948BE}"/>
              </a:ext>
            </a:extLst>
          </p:cNvPr>
          <p:cNvSpPr txBox="1"/>
          <p:nvPr userDrawn="1"/>
        </p:nvSpPr>
        <p:spPr>
          <a:xfrm>
            <a:off x="1587546" y="5814526"/>
            <a:ext cx="5827861" cy="406265"/>
          </a:xfrm>
          <a:prstGeom prst="rect">
            <a:avLst/>
          </a:prstGeom>
          <a:noFill/>
        </p:spPr>
        <p:txBody>
          <a:bodyPr wrap="square" lIns="0" tIns="0" rIns="0" bIns="0" rtlCol="0">
            <a:spAutoFit/>
          </a:bodyPr>
          <a:lstStyle/>
          <a:p>
            <a:pPr>
              <a:lnSpc>
                <a:spcPct val="80000"/>
              </a:lnSpc>
            </a:pPr>
            <a:r>
              <a:rPr lang="en-US" sz="1600" b="0" i="1" kern="1200" spc="0" baseline="0">
                <a:ln>
                  <a:noFill/>
                </a:ln>
                <a:solidFill>
                  <a:srgbClr val="6C8F98"/>
                </a:solidFill>
                <a:effectLst/>
                <a:latin typeface="Amiri" panose="00000500000000000000" pitchFamily="2" charset="-78"/>
                <a:ea typeface="Amiri" panose="00000500000000000000" pitchFamily="2" charset="-78"/>
                <a:cs typeface="Amiri" panose="00000500000000000000" pitchFamily="2" charset="-78"/>
              </a:rPr>
              <a:t>The views expressed here do not necessarily reflect the views of the</a:t>
            </a:r>
          </a:p>
          <a:p>
            <a:pPr>
              <a:lnSpc>
                <a:spcPct val="80000"/>
              </a:lnSpc>
            </a:pPr>
            <a:r>
              <a:rPr lang="en-US" sz="1600" b="0" i="1" kern="1200" spc="0" baseline="0">
                <a:ln>
                  <a:noFill/>
                </a:ln>
                <a:solidFill>
                  <a:srgbClr val="6C8F98"/>
                </a:solidFill>
                <a:effectLst/>
                <a:latin typeface="Amiri" panose="00000500000000000000" pitchFamily="2" charset="-78"/>
                <a:ea typeface="Amiri" panose="00000500000000000000" pitchFamily="2" charset="-78"/>
                <a:cs typeface="Amiri" panose="00000500000000000000" pitchFamily="2" charset="-78"/>
              </a:rPr>
              <a:t>Federal Reserve Bank of Chicago or the Federal Reserve System.</a:t>
            </a:r>
            <a:endParaRPr lang="en-US" sz="1600">
              <a:solidFill>
                <a:srgbClr val="6C8F98"/>
              </a:solidFill>
              <a:effectLst/>
              <a:latin typeface="Amiri" panose="00000500000000000000" pitchFamily="2" charset="-78"/>
              <a:ea typeface="Amiri" panose="00000500000000000000" pitchFamily="2" charset="-78"/>
              <a:cs typeface="Amiri" panose="00000500000000000000" pitchFamily="2" charset="-78"/>
            </a:endParaRPr>
          </a:p>
        </p:txBody>
      </p:sp>
      <p:sp>
        <p:nvSpPr>
          <p:cNvPr id="14" name="Text Placeholder 13">
            <a:extLst>
              <a:ext uri="{FF2B5EF4-FFF2-40B4-BE49-F238E27FC236}">
                <a16:creationId xmlns:a16="http://schemas.microsoft.com/office/drawing/2014/main" id="{C2F9F852-5F8F-4549-988F-83ED35D91D4A}"/>
              </a:ext>
            </a:extLst>
          </p:cNvPr>
          <p:cNvSpPr>
            <a:spLocks noGrp="1"/>
          </p:cNvSpPr>
          <p:nvPr>
            <p:ph type="body" sz="quarter" idx="10" hasCustomPrompt="1"/>
          </p:nvPr>
        </p:nvSpPr>
        <p:spPr>
          <a:xfrm>
            <a:off x="1500962" y="3256756"/>
            <a:ext cx="9173027" cy="249360"/>
          </a:xfrm>
          <a:prstGeom prst="rect">
            <a:avLst/>
          </a:prstGeom>
        </p:spPr>
        <p:txBody>
          <a:bodyPr anchor="b"/>
          <a:lstStyle>
            <a:lvl1pPr marL="0" indent="0">
              <a:buNone/>
              <a:defRPr sz="1800" cap="all" baseline="0"/>
            </a:lvl1pPr>
          </a:lstStyle>
          <a:p>
            <a:pPr lvl="0"/>
            <a:r>
              <a:rPr lang="en-US" dirty="0"/>
              <a:t>EVENT NAME</a:t>
            </a:r>
          </a:p>
        </p:txBody>
      </p:sp>
      <p:sp>
        <p:nvSpPr>
          <p:cNvPr id="16" name="Text Placeholder 15">
            <a:extLst>
              <a:ext uri="{FF2B5EF4-FFF2-40B4-BE49-F238E27FC236}">
                <a16:creationId xmlns:a16="http://schemas.microsoft.com/office/drawing/2014/main" id="{EE79535E-83BB-4BB8-9EEE-BE7834FBFFB0}"/>
              </a:ext>
            </a:extLst>
          </p:cNvPr>
          <p:cNvSpPr>
            <a:spLocks noGrp="1"/>
          </p:cNvSpPr>
          <p:nvPr>
            <p:ph type="body" sz="quarter" idx="11" hasCustomPrompt="1"/>
          </p:nvPr>
        </p:nvSpPr>
        <p:spPr>
          <a:xfrm>
            <a:off x="1500963" y="1526008"/>
            <a:ext cx="9173028" cy="523970"/>
          </a:xfrm>
          <a:prstGeom prst="rect">
            <a:avLst/>
          </a:prstGeom>
        </p:spPr>
        <p:txBody>
          <a:bodyPr anchor="b"/>
          <a:lstStyle>
            <a:lvl1pPr marL="0" indent="0">
              <a:buNone/>
              <a:defRPr sz="3600">
                <a:solidFill>
                  <a:schemeClr val="tx1"/>
                </a:solidFill>
                <a:latin typeface="+mj-lt"/>
              </a:defRPr>
            </a:lvl1pPr>
          </a:lstStyle>
          <a:p>
            <a:pPr lvl="0"/>
            <a:r>
              <a:rPr lang="en-US" sz="3600">
                <a:latin typeface="+mj-lt"/>
              </a:rPr>
              <a:t>Presentation Title</a:t>
            </a:r>
            <a:endParaRPr lang="en-US"/>
          </a:p>
        </p:txBody>
      </p:sp>
      <p:sp>
        <p:nvSpPr>
          <p:cNvPr id="17" name="Text Placeholder 15">
            <a:extLst>
              <a:ext uri="{FF2B5EF4-FFF2-40B4-BE49-F238E27FC236}">
                <a16:creationId xmlns:a16="http://schemas.microsoft.com/office/drawing/2014/main" id="{04180CB6-C880-434E-B194-A9D9C789A2A0}"/>
              </a:ext>
            </a:extLst>
          </p:cNvPr>
          <p:cNvSpPr>
            <a:spLocks noGrp="1"/>
          </p:cNvSpPr>
          <p:nvPr>
            <p:ph type="body" sz="quarter" idx="12" hasCustomPrompt="1"/>
          </p:nvPr>
        </p:nvSpPr>
        <p:spPr>
          <a:xfrm>
            <a:off x="1500963" y="2072180"/>
            <a:ext cx="9173028" cy="523970"/>
          </a:xfrm>
          <a:prstGeom prst="rect">
            <a:avLst/>
          </a:prstGeom>
        </p:spPr>
        <p:txBody>
          <a:bodyPr anchor="b"/>
          <a:lstStyle>
            <a:lvl1pPr marL="0" indent="0">
              <a:buNone/>
              <a:defRPr sz="3600" i="1">
                <a:solidFill>
                  <a:schemeClr val="bg2"/>
                </a:solidFill>
                <a:latin typeface="+mj-lt"/>
              </a:defRPr>
            </a:lvl1pPr>
          </a:lstStyle>
          <a:p>
            <a:pPr lvl="0"/>
            <a:r>
              <a:rPr lang="en-US" sz="3600">
                <a:latin typeface="+mj-lt"/>
              </a:rPr>
              <a:t>Subheading</a:t>
            </a:r>
            <a:endParaRPr lang="en-US"/>
          </a:p>
        </p:txBody>
      </p:sp>
      <p:sp>
        <p:nvSpPr>
          <p:cNvPr id="19" name="Text Placeholder 18">
            <a:extLst>
              <a:ext uri="{FF2B5EF4-FFF2-40B4-BE49-F238E27FC236}">
                <a16:creationId xmlns:a16="http://schemas.microsoft.com/office/drawing/2014/main" id="{D3D45803-1E2B-4BFA-8F06-3C694B94932D}"/>
              </a:ext>
            </a:extLst>
          </p:cNvPr>
          <p:cNvSpPr>
            <a:spLocks noGrp="1"/>
          </p:cNvSpPr>
          <p:nvPr>
            <p:ph type="body" sz="quarter" idx="13" hasCustomPrompt="1"/>
          </p:nvPr>
        </p:nvSpPr>
        <p:spPr>
          <a:xfrm>
            <a:off x="1500963" y="4746531"/>
            <a:ext cx="9173026" cy="338137"/>
          </a:xfrm>
          <a:prstGeom prst="rect">
            <a:avLst/>
          </a:prstGeom>
        </p:spPr>
        <p:txBody>
          <a:bodyPr anchor="b"/>
          <a:lstStyle>
            <a:lvl1pPr marL="0" indent="0">
              <a:lnSpc>
                <a:spcPct val="100000"/>
              </a:lnSpc>
              <a:spcBef>
                <a:spcPts val="600"/>
              </a:spcBef>
              <a:buNone/>
              <a:defRPr sz="1800" b="1" cap="all" baseline="0">
                <a:latin typeface="Roboto Condensed" panose="02000000000000000000" pitchFamily="2" charset="0"/>
                <a:ea typeface="Roboto Condensed" panose="02000000000000000000" pitchFamily="2" charset="0"/>
              </a:defRPr>
            </a:lvl1pPr>
          </a:lstStyle>
          <a:p>
            <a:pPr lvl="0"/>
            <a:r>
              <a:rPr lang="en-US"/>
              <a:t>PRESENTER</a:t>
            </a:r>
          </a:p>
        </p:txBody>
      </p:sp>
      <p:sp>
        <p:nvSpPr>
          <p:cNvPr id="20" name="Text Placeholder 18">
            <a:extLst>
              <a:ext uri="{FF2B5EF4-FFF2-40B4-BE49-F238E27FC236}">
                <a16:creationId xmlns:a16="http://schemas.microsoft.com/office/drawing/2014/main" id="{0073D9EE-7B40-4F84-B598-ED9E9EA1C692}"/>
              </a:ext>
            </a:extLst>
          </p:cNvPr>
          <p:cNvSpPr>
            <a:spLocks noGrp="1"/>
          </p:cNvSpPr>
          <p:nvPr>
            <p:ph type="body" sz="quarter" idx="14" hasCustomPrompt="1"/>
          </p:nvPr>
        </p:nvSpPr>
        <p:spPr>
          <a:xfrm>
            <a:off x="1500962" y="5039848"/>
            <a:ext cx="9173026" cy="338137"/>
          </a:xfrm>
          <a:prstGeom prst="rect">
            <a:avLst/>
          </a:prstGeom>
        </p:spPr>
        <p:txBody>
          <a:bodyPr/>
          <a:lstStyle>
            <a:lvl1pPr marL="0" indent="0">
              <a:lnSpc>
                <a:spcPct val="100000"/>
              </a:lnSpc>
              <a:spcBef>
                <a:spcPts val="600"/>
              </a:spcBef>
              <a:buNone/>
              <a:defRPr sz="1800" b="1" cap="all" baseline="0">
                <a:solidFill>
                  <a:schemeClr val="bg2"/>
                </a:solidFill>
                <a:latin typeface="Roboto Condensed" panose="02000000000000000000" pitchFamily="2" charset="0"/>
                <a:ea typeface="Roboto Condensed" panose="02000000000000000000" pitchFamily="2" charset="0"/>
              </a:defRPr>
            </a:lvl1pPr>
          </a:lstStyle>
          <a:p>
            <a:pPr lvl="0"/>
            <a:r>
              <a:rPr lang="en-US"/>
              <a:t>TITLE</a:t>
            </a:r>
          </a:p>
        </p:txBody>
      </p:sp>
      <p:sp>
        <p:nvSpPr>
          <p:cNvPr id="22" name="Text Placeholder 13">
            <a:extLst>
              <a:ext uri="{FF2B5EF4-FFF2-40B4-BE49-F238E27FC236}">
                <a16:creationId xmlns:a16="http://schemas.microsoft.com/office/drawing/2014/main" id="{6DB0CD6B-EFB5-4896-B8BA-85ECAA83E299}"/>
              </a:ext>
            </a:extLst>
          </p:cNvPr>
          <p:cNvSpPr>
            <a:spLocks noGrp="1"/>
          </p:cNvSpPr>
          <p:nvPr>
            <p:ph type="body" sz="quarter" idx="15" hasCustomPrompt="1"/>
          </p:nvPr>
        </p:nvSpPr>
        <p:spPr>
          <a:xfrm>
            <a:off x="1500962" y="3540557"/>
            <a:ext cx="9173027" cy="249360"/>
          </a:xfrm>
          <a:prstGeom prst="rect">
            <a:avLst/>
          </a:prstGeom>
        </p:spPr>
        <p:txBody>
          <a:bodyPr anchor="ctr"/>
          <a:lstStyle>
            <a:lvl1pPr marL="0" indent="0">
              <a:buNone/>
              <a:defRPr sz="1800" cap="all" baseline="0"/>
            </a:lvl1pPr>
          </a:lstStyle>
          <a:p>
            <a:pPr lvl="0"/>
            <a:r>
              <a:rPr lang="en-US"/>
              <a:t>LOCATION</a:t>
            </a:r>
          </a:p>
        </p:txBody>
      </p:sp>
      <p:sp>
        <p:nvSpPr>
          <p:cNvPr id="23" name="Text Placeholder 13">
            <a:extLst>
              <a:ext uri="{FF2B5EF4-FFF2-40B4-BE49-F238E27FC236}">
                <a16:creationId xmlns:a16="http://schemas.microsoft.com/office/drawing/2014/main" id="{1D05C226-EF77-46D5-A769-70F290C4FEB8}"/>
              </a:ext>
            </a:extLst>
          </p:cNvPr>
          <p:cNvSpPr>
            <a:spLocks noGrp="1"/>
          </p:cNvSpPr>
          <p:nvPr>
            <p:ph type="body" sz="quarter" idx="16" hasCustomPrompt="1"/>
          </p:nvPr>
        </p:nvSpPr>
        <p:spPr>
          <a:xfrm>
            <a:off x="1500962" y="3864934"/>
            <a:ext cx="9173027" cy="249360"/>
          </a:xfrm>
          <a:prstGeom prst="rect">
            <a:avLst/>
          </a:prstGeom>
        </p:spPr>
        <p:txBody>
          <a:bodyPr anchor="ctr"/>
          <a:lstStyle>
            <a:lvl1pPr marL="0" indent="0">
              <a:buNone/>
              <a:defRPr sz="1800" cap="all" baseline="0"/>
            </a:lvl1pPr>
          </a:lstStyle>
          <a:p>
            <a:pPr lvl="0"/>
            <a:r>
              <a:rPr lang="en-US"/>
              <a:t>DATE</a:t>
            </a:r>
          </a:p>
        </p:txBody>
      </p:sp>
      <p:sp>
        <p:nvSpPr>
          <p:cNvPr id="25" name="TextBox 24">
            <a:extLst>
              <a:ext uri="{FF2B5EF4-FFF2-40B4-BE49-F238E27FC236}">
                <a16:creationId xmlns:a16="http://schemas.microsoft.com/office/drawing/2014/main" id="{3E89D1DC-F5BA-434F-A315-F105C597C76D}"/>
              </a:ext>
            </a:extLst>
          </p:cNvPr>
          <p:cNvSpPr txBox="1"/>
          <p:nvPr userDrawn="1"/>
        </p:nvSpPr>
        <p:spPr>
          <a:xfrm>
            <a:off x="1500962" y="5347970"/>
            <a:ext cx="4792663" cy="369332"/>
          </a:xfrm>
          <a:prstGeom prst="rect">
            <a:avLst/>
          </a:prstGeom>
          <a:noFill/>
        </p:spPr>
        <p:txBody>
          <a:bodyPr wrap="square">
            <a:spAutoFit/>
          </a:bodyPr>
          <a:lstStyle/>
          <a:p>
            <a:r>
              <a:rPr lang="en-US" b="1">
                <a:solidFill>
                  <a:schemeClr val="bg2"/>
                </a:solidFill>
                <a:latin typeface="Roboto Condensed" panose="02000000000000000000" pitchFamily="2" charset="0"/>
                <a:ea typeface="Roboto Condensed" panose="02000000000000000000" pitchFamily="2" charset="0"/>
              </a:rPr>
              <a:t>FEDERAL RESERVE BANK OF CHICAGO</a:t>
            </a:r>
          </a:p>
        </p:txBody>
      </p:sp>
      <p:sp>
        <p:nvSpPr>
          <p:cNvPr id="26" name="Rectangle 25">
            <a:extLst>
              <a:ext uri="{FF2B5EF4-FFF2-40B4-BE49-F238E27FC236}">
                <a16:creationId xmlns:a16="http://schemas.microsoft.com/office/drawing/2014/main" id="{2AA2967A-0FC9-4B68-93D0-CF1B94FF7DC7}"/>
              </a:ext>
            </a:extLst>
          </p:cNvPr>
          <p:cNvSpPr/>
          <p:nvPr userDrawn="1"/>
        </p:nvSpPr>
        <p:spPr bwMode="auto">
          <a:xfrm flipV="1">
            <a:off x="152400" y="6423180"/>
            <a:ext cx="3480816" cy="434820"/>
          </a:xfrm>
          <a:prstGeom prst="rect">
            <a:avLst/>
          </a:prstGeom>
          <a:solidFill>
            <a:schemeClr val="bg1"/>
          </a:solidFill>
          <a:ln>
            <a:noFill/>
          </a:ln>
        </p:spPr>
        <p:txBody>
          <a:bodyPr lIns="0" tIns="0" rIns="0" bIns="0"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C1F647FF-1E63-43C9-B4F7-EA64CC9CA90D}"/>
              </a:ext>
            </a:extLst>
          </p:cNvPr>
          <p:cNvSpPr/>
          <p:nvPr userDrawn="1"/>
        </p:nvSpPr>
        <p:spPr bwMode="auto">
          <a:xfrm>
            <a:off x="0" y="6729580"/>
            <a:ext cx="12192000" cy="139571"/>
          </a:xfrm>
          <a:prstGeom prst="rect">
            <a:avLst/>
          </a:prstGeom>
          <a:solidFill>
            <a:srgbClr val="6C8F98"/>
          </a:solidFill>
          <a:ln>
            <a:noFill/>
          </a:ln>
        </p:spPr>
        <p:txBody>
          <a:bodyPr lIns="0" tIns="0" rIns="0" bIns="0" rtlCol="0" anchor="ctr"/>
          <a:lstStyle/>
          <a:p>
            <a:pPr algn="ctr"/>
            <a:endParaRPr lang="en-US" sz="2400"/>
          </a:p>
        </p:txBody>
      </p:sp>
      <p:pic>
        <p:nvPicPr>
          <p:cNvPr id="11" name="Picture 10">
            <a:extLst>
              <a:ext uri="{FF2B5EF4-FFF2-40B4-BE49-F238E27FC236}">
                <a16:creationId xmlns:a16="http://schemas.microsoft.com/office/drawing/2014/main" id="{A9C5D32B-F221-481F-9C67-935D803CC9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52496" y="6525301"/>
            <a:ext cx="2384874" cy="139602"/>
          </a:xfrm>
          <a:prstGeom prst="rect">
            <a:avLst/>
          </a:prstGeom>
        </p:spPr>
      </p:pic>
    </p:spTree>
    <p:extLst>
      <p:ext uri="{BB962C8B-B14F-4D97-AF65-F5344CB8AC3E}">
        <p14:creationId xmlns:p14="http://schemas.microsoft.com/office/powerpoint/2010/main" val="255083536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D06E8829-684B-407D-82BB-FAE841C94DE3}"/>
              </a:ext>
            </a:extLst>
          </p:cNvPr>
          <p:cNvPicPr>
            <a:picLocks noChangeAspect="1"/>
          </p:cNvPicPr>
          <p:nvPr userDrawn="1"/>
        </p:nvPicPr>
        <p:blipFill>
          <a:blip r:embed="rId2">
            <a:alphaModFix amt="5000"/>
          </a:blip>
          <a:stretch>
            <a:fillRect/>
          </a:stretch>
        </p:blipFill>
        <p:spPr>
          <a:xfrm>
            <a:off x="5384800" y="-470430"/>
            <a:ext cx="9173028" cy="9105144"/>
          </a:xfrm>
          <a:prstGeom prst="rect">
            <a:avLst/>
          </a:prstGeom>
        </p:spPr>
      </p:pic>
      <p:sp>
        <p:nvSpPr>
          <p:cNvPr id="16" name="Text Placeholder 15">
            <a:extLst>
              <a:ext uri="{FF2B5EF4-FFF2-40B4-BE49-F238E27FC236}">
                <a16:creationId xmlns:a16="http://schemas.microsoft.com/office/drawing/2014/main" id="{EE79535E-83BB-4BB8-9EEE-BE7834FBFFB0}"/>
              </a:ext>
            </a:extLst>
          </p:cNvPr>
          <p:cNvSpPr>
            <a:spLocks noGrp="1"/>
          </p:cNvSpPr>
          <p:nvPr>
            <p:ph type="body" sz="quarter" idx="11" hasCustomPrompt="1"/>
          </p:nvPr>
        </p:nvSpPr>
        <p:spPr>
          <a:xfrm>
            <a:off x="1500963" y="2594504"/>
            <a:ext cx="9173028" cy="523970"/>
          </a:xfrm>
          <a:prstGeom prst="rect">
            <a:avLst/>
          </a:prstGeom>
        </p:spPr>
        <p:txBody>
          <a:bodyPr anchor="b"/>
          <a:lstStyle>
            <a:lvl1pPr marL="0" indent="0">
              <a:buNone/>
              <a:defRPr sz="3600">
                <a:latin typeface="+mj-lt"/>
              </a:defRPr>
            </a:lvl1pPr>
          </a:lstStyle>
          <a:p>
            <a:pPr lvl="0"/>
            <a:r>
              <a:rPr lang="en-US" sz="3600">
                <a:latin typeface="+mj-lt"/>
              </a:rPr>
              <a:t>Section Title</a:t>
            </a:r>
            <a:endParaRPr lang="en-US"/>
          </a:p>
        </p:txBody>
      </p:sp>
      <p:sp>
        <p:nvSpPr>
          <p:cNvPr id="17" name="Text Placeholder 15">
            <a:extLst>
              <a:ext uri="{FF2B5EF4-FFF2-40B4-BE49-F238E27FC236}">
                <a16:creationId xmlns:a16="http://schemas.microsoft.com/office/drawing/2014/main" id="{04180CB6-C880-434E-B194-A9D9C789A2A0}"/>
              </a:ext>
            </a:extLst>
          </p:cNvPr>
          <p:cNvSpPr>
            <a:spLocks noGrp="1"/>
          </p:cNvSpPr>
          <p:nvPr>
            <p:ph type="body" sz="quarter" idx="12" hasCustomPrompt="1"/>
          </p:nvPr>
        </p:nvSpPr>
        <p:spPr>
          <a:xfrm>
            <a:off x="1500963" y="3140676"/>
            <a:ext cx="9173028" cy="523970"/>
          </a:xfrm>
          <a:prstGeom prst="rect">
            <a:avLst/>
          </a:prstGeom>
        </p:spPr>
        <p:txBody>
          <a:bodyPr anchor="b"/>
          <a:lstStyle>
            <a:lvl1pPr marL="0" indent="0">
              <a:buNone/>
              <a:defRPr sz="3600" i="1">
                <a:solidFill>
                  <a:schemeClr val="tx2"/>
                </a:solidFill>
                <a:latin typeface="+mj-lt"/>
              </a:defRPr>
            </a:lvl1pPr>
          </a:lstStyle>
          <a:p>
            <a:pPr lvl="0"/>
            <a:r>
              <a:rPr lang="en-US" sz="3600">
                <a:latin typeface="+mj-lt"/>
              </a:rPr>
              <a:t>Subheading</a:t>
            </a:r>
            <a:endParaRPr lang="en-US"/>
          </a:p>
        </p:txBody>
      </p:sp>
      <p:sp>
        <p:nvSpPr>
          <p:cNvPr id="26" name="Rectangle 25">
            <a:extLst>
              <a:ext uri="{FF2B5EF4-FFF2-40B4-BE49-F238E27FC236}">
                <a16:creationId xmlns:a16="http://schemas.microsoft.com/office/drawing/2014/main" id="{2AA2967A-0FC9-4B68-93D0-CF1B94FF7DC7}"/>
              </a:ext>
            </a:extLst>
          </p:cNvPr>
          <p:cNvSpPr/>
          <p:nvPr userDrawn="1"/>
        </p:nvSpPr>
        <p:spPr bwMode="auto">
          <a:xfrm flipV="1">
            <a:off x="152400" y="6423180"/>
            <a:ext cx="3358896" cy="434820"/>
          </a:xfrm>
          <a:prstGeom prst="rect">
            <a:avLst/>
          </a:prstGeom>
          <a:solidFill>
            <a:schemeClr val="bg1"/>
          </a:solidFill>
          <a:ln>
            <a:noFill/>
          </a:ln>
        </p:spPr>
        <p:txBody>
          <a:bodyPr lIns="0" tIns="0" rIns="0" bIns="0"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C1F647FF-1E63-43C9-B4F7-EA64CC9CA90D}"/>
              </a:ext>
            </a:extLst>
          </p:cNvPr>
          <p:cNvSpPr/>
          <p:nvPr userDrawn="1"/>
        </p:nvSpPr>
        <p:spPr bwMode="auto">
          <a:xfrm>
            <a:off x="0" y="6729580"/>
            <a:ext cx="12192000" cy="139571"/>
          </a:xfrm>
          <a:prstGeom prst="rect">
            <a:avLst/>
          </a:prstGeom>
          <a:solidFill>
            <a:srgbClr val="6C8F98"/>
          </a:solidFill>
          <a:ln>
            <a:noFill/>
          </a:ln>
        </p:spPr>
        <p:txBody>
          <a:bodyPr lIns="0" tIns="0" rIns="0" bIns="0" rtlCol="0" anchor="ctr"/>
          <a:lstStyle/>
          <a:p>
            <a:pPr algn="ctr"/>
            <a:endParaRPr lang="en-US" sz="2400"/>
          </a:p>
        </p:txBody>
      </p:sp>
      <p:cxnSp>
        <p:nvCxnSpPr>
          <p:cNvPr id="15" name="Straight Connector 14">
            <a:extLst>
              <a:ext uri="{FF2B5EF4-FFF2-40B4-BE49-F238E27FC236}">
                <a16:creationId xmlns:a16="http://schemas.microsoft.com/office/drawing/2014/main" id="{D8B72737-915E-44CC-B0A5-73EAD734F1B0}"/>
              </a:ext>
            </a:extLst>
          </p:cNvPr>
          <p:cNvCxnSpPr>
            <a:cxnSpLocks/>
          </p:cNvCxnSpPr>
          <p:nvPr userDrawn="1"/>
        </p:nvCxnSpPr>
        <p:spPr>
          <a:xfrm>
            <a:off x="1343347" y="3943501"/>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62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026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F56DC9-536A-4CEF-A462-5D7224DC43D5}"/>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a:t>Bullet Points</a:t>
            </a:r>
          </a:p>
        </p:txBody>
      </p:sp>
      <p:cxnSp>
        <p:nvCxnSpPr>
          <p:cNvPr id="4" name="Straight Connector 3">
            <a:extLst>
              <a:ext uri="{FF2B5EF4-FFF2-40B4-BE49-F238E27FC236}">
                <a16:creationId xmlns:a16="http://schemas.microsoft.com/office/drawing/2014/main" id="{1C42954D-B4E5-42A4-BBA7-0F88ECEB53A2}"/>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787B8663-6C1E-4055-AE36-BFF273EBB877}"/>
              </a:ext>
            </a:extLst>
          </p:cNvPr>
          <p:cNvSpPr>
            <a:spLocks noGrp="1"/>
          </p:cNvSpPr>
          <p:nvPr>
            <p:ph type="body" sz="quarter" idx="10"/>
          </p:nvPr>
        </p:nvSpPr>
        <p:spPr>
          <a:xfrm>
            <a:off x="1790700" y="1184634"/>
            <a:ext cx="8610600" cy="5143977"/>
          </a:xfrm>
          <a:prstGeom prst="rect">
            <a:avLst/>
          </a:prstGeom>
        </p:spPr>
        <p:txBody>
          <a:bodyPr/>
          <a:lstStyle>
            <a:lvl1pPr marL="228600" indent="-228600">
              <a:buFont typeface="Wingdings" panose="05000000000000000000" pitchFamily="2" charset="2"/>
              <a:buChar char="§"/>
              <a:defRPr sz="2400"/>
            </a:lvl1pPr>
            <a:lvl2pPr marL="685800" indent="-228600">
              <a:buFont typeface="Wingdings" panose="05000000000000000000" pitchFamily="2" charset="2"/>
              <a:buChar char="§"/>
              <a:defRPr sz="20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774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s + Referenc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F56DC9-536A-4CEF-A462-5D7224DC43D5}"/>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a:t>Bullet Points With References</a:t>
            </a:r>
          </a:p>
        </p:txBody>
      </p:sp>
      <p:cxnSp>
        <p:nvCxnSpPr>
          <p:cNvPr id="4" name="Straight Connector 3">
            <a:extLst>
              <a:ext uri="{FF2B5EF4-FFF2-40B4-BE49-F238E27FC236}">
                <a16:creationId xmlns:a16="http://schemas.microsoft.com/office/drawing/2014/main" id="{1C42954D-B4E5-42A4-BBA7-0F88ECEB53A2}"/>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787B8663-6C1E-4055-AE36-BFF273EBB877}"/>
              </a:ext>
            </a:extLst>
          </p:cNvPr>
          <p:cNvSpPr>
            <a:spLocks noGrp="1"/>
          </p:cNvSpPr>
          <p:nvPr>
            <p:ph type="body" sz="quarter" idx="10"/>
          </p:nvPr>
        </p:nvSpPr>
        <p:spPr>
          <a:xfrm>
            <a:off x="1486290" y="1184635"/>
            <a:ext cx="6430794" cy="5180070"/>
          </a:xfrm>
          <a:prstGeom prst="rect">
            <a:avLst/>
          </a:prstGeom>
        </p:spPr>
        <p:txBody>
          <a:bodyPr/>
          <a:lstStyle>
            <a:lvl1pPr marL="228600" indent="-228600">
              <a:buFont typeface="Wingdings" panose="05000000000000000000" pitchFamily="2" charset="2"/>
              <a:buChar char="§"/>
              <a:defRPr sz="2400"/>
            </a:lvl1pPr>
            <a:lvl2pPr marL="685800" indent="-228600">
              <a:buFont typeface="Wingdings" panose="05000000000000000000" pitchFamily="2" charset="2"/>
              <a:buChar char="§"/>
              <a:defRPr sz="20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DE08AA19-F28C-43E3-8686-1BCD4D107048}"/>
              </a:ext>
            </a:extLst>
          </p:cNvPr>
          <p:cNvSpPr>
            <a:spLocks noGrp="1"/>
          </p:cNvSpPr>
          <p:nvPr>
            <p:ph type="body" sz="quarter" idx="11"/>
          </p:nvPr>
        </p:nvSpPr>
        <p:spPr>
          <a:xfrm>
            <a:off x="8414864" y="1184634"/>
            <a:ext cx="2674894" cy="5180066"/>
          </a:xfrm>
          <a:prstGeom prst="rect">
            <a:avLst/>
          </a:prstGeom>
        </p:spPr>
        <p:txBody>
          <a:bodyPr/>
          <a:lstStyle>
            <a:lvl1pPr marL="320040" indent="-320040">
              <a:buFont typeface="+mj-lt"/>
              <a:buAutoNum type="arabicPeriod"/>
              <a:defRPr sz="1600">
                <a:solidFill>
                  <a:schemeClr val="tx2"/>
                </a:solidFill>
                <a:latin typeface="Roboto Condensed" panose="02000000000000000000" pitchFamily="2" charset="0"/>
                <a:ea typeface="Roboto Condensed" panose="02000000000000000000" pitchFamily="2" charset="0"/>
              </a:defRPr>
            </a:lvl1pPr>
            <a:lvl2pPr marL="914400" indent="-457200">
              <a:buFont typeface="+mj-lt"/>
              <a:buAutoNum type="arabicPeriod"/>
              <a:defRPr>
                <a:solidFill>
                  <a:schemeClr val="tx2"/>
                </a:solidFill>
                <a:latin typeface="Roboto Condensed" panose="02000000000000000000" pitchFamily="2" charset="0"/>
                <a:ea typeface="Roboto Condensed" panose="02000000000000000000" pitchFamily="2" charset="0"/>
              </a:defRPr>
            </a:lvl2pPr>
            <a:lvl3pPr marL="1371600" indent="-457200">
              <a:buFont typeface="+mj-lt"/>
              <a:buAutoNum type="arabicPeriod"/>
              <a:defRPr>
                <a:solidFill>
                  <a:schemeClr val="tx2"/>
                </a:solidFill>
                <a:latin typeface="Roboto Condensed" panose="02000000000000000000" pitchFamily="2" charset="0"/>
                <a:ea typeface="Roboto Condensed" panose="02000000000000000000" pitchFamily="2" charset="0"/>
              </a:defRPr>
            </a:lvl3pPr>
            <a:lvl4pPr marL="1714500" indent="-342900">
              <a:buFont typeface="+mj-lt"/>
              <a:buAutoNum type="arabicPeriod"/>
              <a:defRPr>
                <a:solidFill>
                  <a:schemeClr val="tx2"/>
                </a:solidFill>
                <a:latin typeface="Roboto Condensed" panose="02000000000000000000" pitchFamily="2" charset="0"/>
                <a:ea typeface="Roboto Condensed" panose="02000000000000000000" pitchFamily="2" charset="0"/>
              </a:defRPr>
            </a:lvl4pPr>
            <a:lvl5pPr marL="2171700" indent="-342900">
              <a:buFont typeface="+mj-lt"/>
              <a:buAutoNum type="arabicPeriod"/>
              <a:defRPr>
                <a:solidFill>
                  <a:schemeClr val="tx2"/>
                </a:solidFill>
                <a:latin typeface="Roboto Condensed" panose="02000000000000000000" pitchFamily="2" charset="0"/>
                <a:ea typeface="Roboto Condensed" panose="02000000000000000000" pitchFamily="2" charset="0"/>
              </a:defRPr>
            </a:lvl5pPr>
          </a:lstStyle>
          <a:p>
            <a:pPr lvl="0"/>
            <a:r>
              <a:rPr lang="en-US"/>
              <a:t>Click to edit Master text styles</a:t>
            </a:r>
          </a:p>
        </p:txBody>
      </p:sp>
    </p:spTree>
    <p:extLst>
      <p:ext uri="{BB962C8B-B14F-4D97-AF65-F5344CB8AC3E}">
        <p14:creationId xmlns:p14="http://schemas.microsoft.com/office/powerpoint/2010/main" val="1612877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l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DDD842-372F-494E-827A-08B281256C47}"/>
              </a:ext>
            </a:extLst>
          </p:cNvPr>
          <p:cNvSpPr/>
          <p:nvPr userDrawn="1"/>
        </p:nvSpPr>
        <p:spPr>
          <a:xfrm>
            <a:off x="9489688" y="6402926"/>
            <a:ext cx="2592658" cy="318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6E8829-684B-407D-82BB-FAE841C94DE3}"/>
              </a:ext>
            </a:extLst>
          </p:cNvPr>
          <p:cNvPicPr>
            <a:picLocks noChangeAspect="1"/>
          </p:cNvPicPr>
          <p:nvPr userDrawn="1"/>
        </p:nvPicPr>
        <p:blipFill>
          <a:blip r:embed="rId2">
            <a:alphaModFix amt="11000"/>
            <a:extLst>
              <a:ext uri="{28A0092B-C50C-407E-A947-70E740481C1C}">
                <a14:useLocalDpi xmlns:a14="http://schemas.microsoft.com/office/drawing/2010/main" val="0"/>
              </a:ext>
            </a:extLst>
          </a:blip>
          <a:srcRect/>
          <a:stretch/>
        </p:blipFill>
        <p:spPr>
          <a:xfrm>
            <a:off x="5384800" y="-470429"/>
            <a:ext cx="9173028" cy="9105142"/>
          </a:xfrm>
          <a:prstGeom prst="rect">
            <a:avLst/>
          </a:prstGeom>
        </p:spPr>
      </p:pic>
      <p:sp>
        <p:nvSpPr>
          <p:cNvPr id="6" name="TextBox 5">
            <a:extLst>
              <a:ext uri="{FF2B5EF4-FFF2-40B4-BE49-F238E27FC236}">
                <a16:creationId xmlns:a16="http://schemas.microsoft.com/office/drawing/2014/main" id="{718A18E2-BBF6-4D4F-8053-FBB55F6948BE}"/>
              </a:ext>
            </a:extLst>
          </p:cNvPr>
          <p:cNvSpPr txBox="1"/>
          <p:nvPr userDrawn="1"/>
        </p:nvSpPr>
        <p:spPr>
          <a:xfrm>
            <a:off x="1587546" y="5814526"/>
            <a:ext cx="5827861" cy="406265"/>
          </a:xfrm>
          <a:prstGeom prst="rect">
            <a:avLst/>
          </a:prstGeom>
          <a:noFill/>
        </p:spPr>
        <p:txBody>
          <a:bodyPr wrap="square" lIns="0" tIns="0" rIns="0" bIns="0" rtlCol="0">
            <a:spAutoFit/>
          </a:bodyPr>
          <a:lstStyle/>
          <a:p>
            <a:pPr>
              <a:lnSpc>
                <a:spcPct val="80000"/>
              </a:lnSpc>
            </a:pPr>
            <a:r>
              <a:rPr lang="en-US" sz="1600" b="0" i="1" kern="1200" spc="0" baseline="0">
                <a:ln>
                  <a:noFill/>
                </a:ln>
                <a:solidFill>
                  <a:srgbClr val="6C8F98"/>
                </a:solidFill>
                <a:effectLst/>
                <a:latin typeface="Amiri" panose="00000500000000000000" pitchFamily="2" charset="-78"/>
                <a:ea typeface="Amiri" panose="00000500000000000000" pitchFamily="2" charset="-78"/>
                <a:cs typeface="Amiri" panose="00000500000000000000" pitchFamily="2" charset="-78"/>
              </a:rPr>
              <a:t>The views expressed here do not necessarily reflect the views of the</a:t>
            </a:r>
          </a:p>
          <a:p>
            <a:pPr>
              <a:lnSpc>
                <a:spcPct val="80000"/>
              </a:lnSpc>
            </a:pPr>
            <a:r>
              <a:rPr lang="en-US" sz="1600" b="0" i="1" kern="1200" spc="0" baseline="0">
                <a:ln>
                  <a:noFill/>
                </a:ln>
                <a:solidFill>
                  <a:srgbClr val="6C8F98"/>
                </a:solidFill>
                <a:effectLst/>
                <a:latin typeface="Amiri" panose="00000500000000000000" pitchFamily="2" charset="-78"/>
                <a:ea typeface="Amiri" panose="00000500000000000000" pitchFamily="2" charset="-78"/>
                <a:cs typeface="Amiri" panose="00000500000000000000" pitchFamily="2" charset="-78"/>
              </a:rPr>
              <a:t>Federal Reserve Bank of Chicago or the Federal Reserve System.</a:t>
            </a:r>
            <a:endParaRPr lang="en-US" sz="1600">
              <a:solidFill>
                <a:srgbClr val="6C8F98"/>
              </a:solidFill>
              <a:effectLst/>
              <a:latin typeface="Amiri" panose="00000500000000000000" pitchFamily="2" charset="-78"/>
              <a:ea typeface="Amiri" panose="00000500000000000000" pitchFamily="2" charset="-78"/>
              <a:cs typeface="Amiri" panose="00000500000000000000" pitchFamily="2" charset="-78"/>
            </a:endParaRPr>
          </a:p>
        </p:txBody>
      </p:sp>
      <p:sp>
        <p:nvSpPr>
          <p:cNvPr id="14" name="Text Placeholder 13">
            <a:extLst>
              <a:ext uri="{FF2B5EF4-FFF2-40B4-BE49-F238E27FC236}">
                <a16:creationId xmlns:a16="http://schemas.microsoft.com/office/drawing/2014/main" id="{C2F9F852-5F8F-4549-988F-83ED35D91D4A}"/>
              </a:ext>
            </a:extLst>
          </p:cNvPr>
          <p:cNvSpPr>
            <a:spLocks noGrp="1"/>
          </p:cNvSpPr>
          <p:nvPr>
            <p:ph type="body" sz="quarter" idx="10" hasCustomPrompt="1"/>
          </p:nvPr>
        </p:nvSpPr>
        <p:spPr>
          <a:xfrm>
            <a:off x="1500962" y="3256756"/>
            <a:ext cx="9173027" cy="249360"/>
          </a:xfrm>
          <a:prstGeom prst="rect">
            <a:avLst/>
          </a:prstGeom>
        </p:spPr>
        <p:txBody>
          <a:bodyPr anchor="b"/>
          <a:lstStyle>
            <a:lvl1pPr marL="0" indent="0">
              <a:buNone/>
              <a:defRPr sz="1800" cap="all" baseline="0"/>
            </a:lvl1pPr>
          </a:lstStyle>
          <a:p>
            <a:pPr lvl="0"/>
            <a:r>
              <a:rPr lang="en-US" dirty="0"/>
              <a:t>EVENT NAME</a:t>
            </a:r>
          </a:p>
        </p:txBody>
      </p:sp>
      <p:sp>
        <p:nvSpPr>
          <p:cNvPr id="16" name="Text Placeholder 15">
            <a:extLst>
              <a:ext uri="{FF2B5EF4-FFF2-40B4-BE49-F238E27FC236}">
                <a16:creationId xmlns:a16="http://schemas.microsoft.com/office/drawing/2014/main" id="{EE79535E-83BB-4BB8-9EEE-BE7834FBFFB0}"/>
              </a:ext>
            </a:extLst>
          </p:cNvPr>
          <p:cNvSpPr>
            <a:spLocks noGrp="1"/>
          </p:cNvSpPr>
          <p:nvPr>
            <p:ph type="body" sz="quarter" idx="11" hasCustomPrompt="1"/>
          </p:nvPr>
        </p:nvSpPr>
        <p:spPr>
          <a:xfrm>
            <a:off x="1500963" y="1526008"/>
            <a:ext cx="9173028" cy="523970"/>
          </a:xfrm>
          <a:prstGeom prst="rect">
            <a:avLst/>
          </a:prstGeom>
        </p:spPr>
        <p:txBody>
          <a:bodyPr anchor="b"/>
          <a:lstStyle>
            <a:lvl1pPr marL="0" indent="0">
              <a:buNone/>
              <a:defRPr sz="3600">
                <a:solidFill>
                  <a:schemeClr val="tx1"/>
                </a:solidFill>
                <a:latin typeface="+mj-lt"/>
              </a:defRPr>
            </a:lvl1pPr>
          </a:lstStyle>
          <a:p>
            <a:pPr lvl="0"/>
            <a:r>
              <a:rPr lang="en-US" sz="3600">
                <a:latin typeface="+mj-lt"/>
              </a:rPr>
              <a:t>Presentation Title</a:t>
            </a:r>
            <a:endParaRPr lang="en-US"/>
          </a:p>
        </p:txBody>
      </p:sp>
      <p:sp>
        <p:nvSpPr>
          <p:cNvPr id="17" name="Text Placeholder 15">
            <a:extLst>
              <a:ext uri="{FF2B5EF4-FFF2-40B4-BE49-F238E27FC236}">
                <a16:creationId xmlns:a16="http://schemas.microsoft.com/office/drawing/2014/main" id="{04180CB6-C880-434E-B194-A9D9C789A2A0}"/>
              </a:ext>
            </a:extLst>
          </p:cNvPr>
          <p:cNvSpPr>
            <a:spLocks noGrp="1"/>
          </p:cNvSpPr>
          <p:nvPr>
            <p:ph type="body" sz="quarter" idx="12" hasCustomPrompt="1"/>
          </p:nvPr>
        </p:nvSpPr>
        <p:spPr>
          <a:xfrm>
            <a:off x="1500963" y="2072180"/>
            <a:ext cx="9173028" cy="523970"/>
          </a:xfrm>
          <a:prstGeom prst="rect">
            <a:avLst/>
          </a:prstGeom>
        </p:spPr>
        <p:txBody>
          <a:bodyPr anchor="b"/>
          <a:lstStyle>
            <a:lvl1pPr marL="0" indent="0">
              <a:buNone/>
              <a:defRPr sz="3600" i="1">
                <a:solidFill>
                  <a:schemeClr val="bg2"/>
                </a:solidFill>
                <a:latin typeface="+mj-lt"/>
              </a:defRPr>
            </a:lvl1pPr>
          </a:lstStyle>
          <a:p>
            <a:pPr lvl="0"/>
            <a:r>
              <a:rPr lang="en-US" sz="3600">
                <a:latin typeface="+mj-lt"/>
              </a:rPr>
              <a:t>Subheading</a:t>
            </a:r>
            <a:endParaRPr lang="en-US"/>
          </a:p>
        </p:txBody>
      </p:sp>
      <p:sp>
        <p:nvSpPr>
          <p:cNvPr id="19" name="Text Placeholder 18">
            <a:extLst>
              <a:ext uri="{FF2B5EF4-FFF2-40B4-BE49-F238E27FC236}">
                <a16:creationId xmlns:a16="http://schemas.microsoft.com/office/drawing/2014/main" id="{D3D45803-1E2B-4BFA-8F06-3C694B94932D}"/>
              </a:ext>
            </a:extLst>
          </p:cNvPr>
          <p:cNvSpPr>
            <a:spLocks noGrp="1"/>
          </p:cNvSpPr>
          <p:nvPr>
            <p:ph type="body" sz="quarter" idx="13" hasCustomPrompt="1"/>
          </p:nvPr>
        </p:nvSpPr>
        <p:spPr>
          <a:xfrm>
            <a:off x="1500963" y="4746531"/>
            <a:ext cx="9173026" cy="338137"/>
          </a:xfrm>
          <a:prstGeom prst="rect">
            <a:avLst/>
          </a:prstGeom>
        </p:spPr>
        <p:txBody>
          <a:bodyPr anchor="b"/>
          <a:lstStyle>
            <a:lvl1pPr marL="0" indent="0">
              <a:lnSpc>
                <a:spcPct val="100000"/>
              </a:lnSpc>
              <a:spcBef>
                <a:spcPts val="600"/>
              </a:spcBef>
              <a:buNone/>
              <a:defRPr sz="1800" b="1" cap="all" baseline="0">
                <a:latin typeface="Roboto Condensed" panose="02000000000000000000" pitchFamily="2" charset="0"/>
                <a:ea typeface="Roboto Condensed" panose="02000000000000000000" pitchFamily="2" charset="0"/>
              </a:defRPr>
            </a:lvl1pPr>
          </a:lstStyle>
          <a:p>
            <a:pPr lvl="0"/>
            <a:r>
              <a:rPr lang="en-US"/>
              <a:t>PRESENTER</a:t>
            </a:r>
          </a:p>
        </p:txBody>
      </p:sp>
      <p:sp>
        <p:nvSpPr>
          <p:cNvPr id="20" name="Text Placeholder 18">
            <a:extLst>
              <a:ext uri="{FF2B5EF4-FFF2-40B4-BE49-F238E27FC236}">
                <a16:creationId xmlns:a16="http://schemas.microsoft.com/office/drawing/2014/main" id="{0073D9EE-7B40-4F84-B598-ED9E9EA1C692}"/>
              </a:ext>
            </a:extLst>
          </p:cNvPr>
          <p:cNvSpPr>
            <a:spLocks noGrp="1"/>
          </p:cNvSpPr>
          <p:nvPr>
            <p:ph type="body" sz="quarter" idx="14" hasCustomPrompt="1"/>
          </p:nvPr>
        </p:nvSpPr>
        <p:spPr>
          <a:xfrm>
            <a:off x="1500962" y="5039848"/>
            <a:ext cx="9173026" cy="338137"/>
          </a:xfrm>
          <a:prstGeom prst="rect">
            <a:avLst/>
          </a:prstGeom>
        </p:spPr>
        <p:txBody>
          <a:bodyPr/>
          <a:lstStyle>
            <a:lvl1pPr marL="0" indent="0">
              <a:lnSpc>
                <a:spcPct val="100000"/>
              </a:lnSpc>
              <a:spcBef>
                <a:spcPts val="600"/>
              </a:spcBef>
              <a:buNone/>
              <a:defRPr sz="1800" b="1" cap="all" baseline="0">
                <a:solidFill>
                  <a:schemeClr val="bg2"/>
                </a:solidFill>
                <a:latin typeface="Roboto Condensed" panose="02000000000000000000" pitchFamily="2" charset="0"/>
                <a:ea typeface="Roboto Condensed" panose="02000000000000000000" pitchFamily="2" charset="0"/>
              </a:defRPr>
            </a:lvl1pPr>
          </a:lstStyle>
          <a:p>
            <a:pPr lvl="0"/>
            <a:r>
              <a:rPr lang="en-US"/>
              <a:t>TITLE</a:t>
            </a:r>
          </a:p>
        </p:txBody>
      </p:sp>
      <p:sp>
        <p:nvSpPr>
          <p:cNvPr id="22" name="Text Placeholder 13">
            <a:extLst>
              <a:ext uri="{FF2B5EF4-FFF2-40B4-BE49-F238E27FC236}">
                <a16:creationId xmlns:a16="http://schemas.microsoft.com/office/drawing/2014/main" id="{6DB0CD6B-EFB5-4896-B8BA-85ECAA83E299}"/>
              </a:ext>
            </a:extLst>
          </p:cNvPr>
          <p:cNvSpPr>
            <a:spLocks noGrp="1"/>
          </p:cNvSpPr>
          <p:nvPr>
            <p:ph type="body" sz="quarter" idx="15" hasCustomPrompt="1"/>
          </p:nvPr>
        </p:nvSpPr>
        <p:spPr>
          <a:xfrm>
            <a:off x="1500962" y="3540557"/>
            <a:ext cx="9173027" cy="249360"/>
          </a:xfrm>
          <a:prstGeom prst="rect">
            <a:avLst/>
          </a:prstGeom>
        </p:spPr>
        <p:txBody>
          <a:bodyPr anchor="ctr"/>
          <a:lstStyle>
            <a:lvl1pPr marL="0" indent="0">
              <a:buNone/>
              <a:defRPr sz="1800" cap="all" baseline="0"/>
            </a:lvl1pPr>
          </a:lstStyle>
          <a:p>
            <a:pPr lvl="0"/>
            <a:r>
              <a:rPr lang="en-US"/>
              <a:t>LOCATION</a:t>
            </a:r>
          </a:p>
        </p:txBody>
      </p:sp>
      <p:sp>
        <p:nvSpPr>
          <p:cNvPr id="23" name="Text Placeholder 13">
            <a:extLst>
              <a:ext uri="{FF2B5EF4-FFF2-40B4-BE49-F238E27FC236}">
                <a16:creationId xmlns:a16="http://schemas.microsoft.com/office/drawing/2014/main" id="{1D05C226-EF77-46D5-A769-70F290C4FEB8}"/>
              </a:ext>
            </a:extLst>
          </p:cNvPr>
          <p:cNvSpPr>
            <a:spLocks noGrp="1"/>
          </p:cNvSpPr>
          <p:nvPr>
            <p:ph type="body" sz="quarter" idx="16" hasCustomPrompt="1"/>
          </p:nvPr>
        </p:nvSpPr>
        <p:spPr>
          <a:xfrm>
            <a:off x="1500962" y="3864934"/>
            <a:ext cx="9173027" cy="249360"/>
          </a:xfrm>
          <a:prstGeom prst="rect">
            <a:avLst/>
          </a:prstGeom>
        </p:spPr>
        <p:txBody>
          <a:bodyPr anchor="ctr"/>
          <a:lstStyle>
            <a:lvl1pPr marL="0" indent="0">
              <a:buNone/>
              <a:defRPr sz="1800" cap="all" baseline="0"/>
            </a:lvl1pPr>
          </a:lstStyle>
          <a:p>
            <a:pPr lvl="0"/>
            <a:r>
              <a:rPr lang="en-US"/>
              <a:t>DATE</a:t>
            </a:r>
          </a:p>
        </p:txBody>
      </p:sp>
      <p:sp>
        <p:nvSpPr>
          <p:cNvPr id="25" name="TextBox 24">
            <a:extLst>
              <a:ext uri="{FF2B5EF4-FFF2-40B4-BE49-F238E27FC236}">
                <a16:creationId xmlns:a16="http://schemas.microsoft.com/office/drawing/2014/main" id="{3E89D1DC-F5BA-434F-A315-F105C597C76D}"/>
              </a:ext>
            </a:extLst>
          </p:cNvPr>
          <p:cNvSpPr txBox="1"/>
          <p:nvPr userDrawn="1"/>
        </p:nvSpPr>
        <p:spPr>
          <a:xfrm>
            <a:off x="1500962" y="5347970"/>
            <a:ext cx="4792663" cy="369332"/>
          </a:xfrm>
          <a:prstGeom prst="rect">
            <a:avLst/>
          </a:prstGeom>
          <a:noFill/>
        </p:spPr>
        <p:txBody>
          <a:bodyPr wrap="square">
            <a:spAutoFit/>
          </a:bodyPr>
          <a:lstStyle/>
          <a:p>
            <a:r>
              <a:rPr lang="en-US" b="1">
                <a:solidFill>
                  <a:schemeClr val="bg2"/>
                </a:solidFill>
                <a:latin typeface="Roboto Condensed" panose="02000000000000000000" pitchFamily="2" charset="0"/>
                <a:ea typeface="Roboto Condensed" panose="02000000000000000000" pitchFamily="2" charset="0"/>
              </a:rPr>
              <a:t>FEDERAL RESERVE BANK OF CHICAGO</a:t>
            </a:r>
          </a:p>
        </p:txBody>
      </p:sp>
      <p:sp>
        <p:nvSpPr>
          <p:cNvPr id="26" name="Rectangle 25">
            <a:extLst>
              <a:ext uri="{FF2B5EF4-FFF2-40B4-BE49-F238E27FC236}">
                <a16:creationId xmlns:a16="http://schemas.microsoft.com/office/drawing/2014/main" id="{2AA2967A-0FC9-4B68-93D0-CF1B94FF7DC7}"/>
              </a:ext>
            </a:extLst>
          </p:cNvPr>
          <p:cNvSpPr/>
          <p:nvPr userDrawn="1"/>
        </p:nvSpPr>
        <p:spPr bwMode="auto">
          <a:xfrm flipV="1">
            <a:off x="152400" y="6423180"/>
            <a:ext cx="2419350" cy="434820"/>
          </a:xfrm>
          <a:prstGeom prst="rect">
            <a:avLst/>
          </a:prstGeom>
          <a:solidFill>
            <a:schemeClr val="bg1"/>
          </a:solidFill>
          <a:ln>
            <a:noFill/>
          </a:ln>
        </p:spPr>
        <p:txBody>
          <a:bodyPr lIns="0" tIns="0" rIns="0" bIns="0"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C1F647FF-1E63-43C9-B4F7-EA64CC9CA90D}"/>
              </a:ext>
            </a:extLst>
          </p:cNvPr>
          <p:cNvSpPr/>
          <p:nvPr userDrawn="1"/>
        </p:nvSpPr>
        <p:spPr bwMode="auto">
          <a:xfrm>
            <a:off x="0" y="6729580"/>
            <a:ext cx="12192000" cy="139571"/>
          </a:xfrm>
          <a:prstGeom prst="rect">
            <a:avLst/>
          </a:prstGeom>
          <a:solidFill>
            <a:srgbClr val="6C8F98"/>
          </a:solidFill>
          <a:ln>
            <a:noFill/>
          </a:ln>
        </p:spPr>
        <p:txBody>
          <a:bodyPr lIns="0" tIns="0" rIns="0" bIns="0" rtlCol="0" anchor="ctr"/>
          <a:lstStyle/>
          <a:p>
            <a:pPr algn="ctr"/>
            <a:endParaRPr lang="en-US" sz="2400"/>
          </a:p>
        </p:txBody>
      </p:sp>
      <p:pic>
        <p:nvPicPr>
          <p:cNvPr id="11" name="Picture 10">
            <a:extLst>
              <a:ext uri="{FF2B5EF4-FFF2-40B4-BE49-F238E27FC236}">
                <a16:creationId xmlns:a16="http://schemas.microsoft.com/office/drawing/2014/main" id="{A9C5D32B-F221-481F-9C67-935D803CC9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52496" y="6525301"/>
            <a:ext cx="2384874" cy="139602"/>
          </a:xfrm>
          <a:prstGeom prst="rect">
            <a:avLst/>
          </a:prstGeom>
        </p:spPr>
      </p:pic>
    </p:spTree>
    <p:extLst>
      <p:ext uri="{BB962C8B-B14F-4D97-AF65-F5344CB8AC3E}">
        <p14:creationId xmlns:p14="http://schemas.microsoft.com/office/powerpoint/2010/main" val="44687982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s +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F56DC9-536A-4CEF-A462-5D7224DC43D5}"/>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dirty="0"/>
              <a:t>Bullet Points With Image</a:t>
            </a:r>
          </a:p>
        </p:txBody>
      </p:sp>
      <p:cxnSp>
        <p:nvCxnSpPr>
          <p:cNvPr id="4" name="Straight Connector 3">
            <a:extLst>
              <a:ext uri="{FF2B5EF4-FFF2-40B4-BE49-F238E27FC236}">
                <a16:creationId xmlns:a16="http://schemas.microsoft.com/office/drawing/2014/main" id="{1C42954D-B4E5-42A4-BBA7-0F88ECEB53A2}"/>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787B8663-6C1E-4055-AE36-BFF273EBB877}"/>
              </a:ext>
            </a:extLst>
          </p:cNvPr>
          <p:cNvSpPr>
            <a:spLocks noGrp="1"/>
          </p:cNvSpPr>
          <p:nvPr>
            <p:ph type="body" sz="quarter" idx="10"/>
          </p:nvPr>
        </p:nvSpPr>
        <p:spPr>
          <a:xfrm>
            <a:off x="1486290" y="1184635"/>
            <a:ext cx="6430794" cy="5180070"/>
          </a:xfrm>
          <a:prstGeom prst="rect">
            <a:avLst/>
          </a:prstGeom>
        </p:spPr>
        <p:txBody>
          <a:bodyPr/>
          <a:lstStyle>
            <a:lvl1pPr marL="228600" indent="-228600">
              <a:buFont typeface="Wingdings" panose="05000000000000000000" pitchFamily="2" charset="2"/>
              <a:buChar char="§"/>
              <a:defRPr sz="2400"/>
            </a:lvl1pPr>
            <a:lvl2pPr marL="685800" indent="-228600">
              <a:buFont typeface="Wingdings" panose="05000000000000000000" pitchFamily="2" charset="2"/>
              <a:buChar char="§"/>
              <a:defRPr sz="20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3">
            <a:extLst>
              <a:ext uri="{FF2B5EF4-FFF2-40B4-BE49-F238E27FC236}">
                <a16:creationId xmlns:a16="http://schemas.microsoft.com/office/drawing/2014/main" id="{A77E5F9F-4193-DFA6-3D74-53E1A981DB01}"/>
              </a:ext>
            </a:extLst>
          </p:cNvPr>
          <p:cNvSpPr>
            <a:spLocks noGrp="1"/>
          </p:cNvSpPr>
          <p:nvPr>
            <p:ph type="pic" sz="quarter" idx="16" hasCustomPrompt="1"/>
          </p:nvPr>
        </p:nvSpPr>
        <p:spPr>
          <a:xfrm>
            <a:off x="8239538" y="1184634"/>
            <a:ext cx="3952461" cy="5180070"/>
          </a:xfrm>
          <a:prstGeom prst="rect">
            <a:avLst/>
          </a:prstGeom>
          <a:pattFill prst="pct10">
            <a:fgClr>
              <a:schemeClr val="tx1"/>
            </a:fgClr>
            <a:bgClr>
              <a:schemeClr val="bg1"/>
            </a:bgClr>
          </a:pattFill>
        </p:spPr>
        <p:txBody>
          <a:bodyPr wrap="square" anchor="ctr">
            <a:noAutofit/>
          </a:bodyPr>
          <a:lstStyle>
            <a:lvl1pPr algn="ctr">
              <a:defRPr sz="1600" b="0" i="0">
                <a:latin typeface="Roboto" panose="02000000000000000000" pitchFamily="2" charset="0"/>
                <a:ea typeface="Roboto" panose="02000000000000000000" pitchFamily="2" charset="0"/>
                <a:cs typeface="Roboto" panose="02000000000000000000" pitchFamily="2" charset="0"/>
              </a:defRPr>
            </a:lvl1pPr>
          </a:lstStyle>
          <a:p>
            <a:r>
              <a:rPr lang="en-US" dirty="0"/>
              <a:t>Insert Image</a:t>
            </a:r>
          </a:p>
        </p:txBody>
      </p:sp>
    </p:spTree>
    <p:extLst>
      <p:ext uri="{BB962C8B-B14F-4D97-AF65-F5344CB8AC3E}">
        <p14:creationId xmlns:p14="http://schemas.microsoft.com/office/powerpoint/2010/main" val="3282727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9" name="Content Placeholder 68">
            <a:extLst>
              <a:ext uri="{FF2B5EF4-FFF2-40B4-BE49-F238E27FC236}">
                <a16:creationId xmlns:a16="http://schemas.microsoft.com/office/drawing/2014/main" id="{D2FC1E81-18D7-4061-980E-C3AEE7717626}"/>
              </a:ext>
            </a:extLst>
          </p:cNvPr>
          <p:cNvSpPr>
            <a:spLocks noGrp="1"/>
          </p:cNvSpPr>
          <p:nvPr>
            <p:ph sz="quarter" idx="10"/>
          </p:nvPr>
        </p:nvSpPr>
        <p:spPr>
          <a:xfrm flipH="1">
            <a:off x="1343347" y="1104900"/>
            <a:ext cx="9505307" cy="5286375"/>
          </a:xfrm>
          <a:prstGeom prst="rect">
            <a:avLst/>
          </a:prstGeom>
        </p:spPr>
        <p:txBody>
          <a:bodyPr/>
          <a:lstStyle>
            <a:lvl1pPr marL="0" indent="0">
              <a:buNone/>
              <a:defRPr/>
            </a:lvl1pPr>
          </a:lstStyle>
          <a:p>
            <a:pPr lvl="0"/>
            <a:endParaRPr lang="en-US"/>
          </a:p>
        </p:txBody>
      </p:sp>
      <p:sp>
        <p:nvSpPr>
          <p:cNvPr id="3" name="Title 1">
            <a:extLst>
              <a:ext uri="{FF2B5EF4-FFF2-40B4-BE49-F238E27FC236}">
                <a16:creationId xmlns:a16="http://schemas.microsoft.com/office/drawing/2014/main" id="{62FCB7E0-D8A4-4C81-946B-75F030D13AC6}"/>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a:t>Chart</a:t>
            </a:r>
          </a:p>
        </p:txBody>
      </p:sp>
      <p:cxnSp>
        <p:nvCxnSpPr>
          <p:cNvPr id="4" name="Straight Connector 3">
            <a:extLst>
              <a:ext uri="{FF2B5EF4-FFF2-40B4-BE49-F238E27FC236}">
                <a16:creationId xmlns:a16="http://schemas.microsoft.com/office/drawing/2014/main" id="{57F23187-AB6B-40B5-A652-21B077E30020}"/>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49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With Bullets">
    <p:spTree>
      <p:nvGrpSpPr>
        <p:cNvPr id="1" name=""/>
        <p:cNvGrpSpPr/>
        <p:nvPr/>
      </p:nvGrpSpPr>
      <p:grpSpPr>
        <a:xfrm>
          <a:off x="0" y="0"/>
          <a:ext cx="0" cy="0"/>
          <a:chOff x="0" y="0"/>
          <a:chExt cx="0" cy="0"/>
        </a:xfrm>
      </p:grpSpPr>
      <p:sp>
        <p:nvSpPr>
          <p:cNvPr id="69" name="Content Placeholder 68">
            <a:extLst>
              <a:ext uri="{FF2B5EF4-FFF2-40B4-BE49-F238E27FC236}">
                <a16:creationId xmlns:a16="http://schemas.microsoft.com/office/drawing/2014/main" id="{D2FC1E81-18D7-4061-980E-C3AEE7717626}"/>
              </a:ext>
            </a:extLst>
          </p:cNvPr>
          <p:cNvSpPr>
            <a:spLocks noGrp="1"/>
          </p:cNvSpPr>
          <p:nvPr>
            <p:ph sz="quarter" idx="10"/>
          </p:nvPr>
        </p:nvSpPr>
        <p:spPr>
          <a:xfrm flipH="1">
            <a:off x="5329988" y="1104900"/>
            <a:ext cx="6276653" cy="5286375"/>
          </a:xfrm>
          <a:prstGeom prst="rect">
            <a:avLst/>
          </a:prstGeom>
        </p:spPr>
        <p:txBody>
          <a:bodyPr/>
          <a:lstStyle>
            <a:lvl1pPr marL="0" indent="0">
              <a:buNone/>
              <a:defRPr/>
            </a:lvl1pPr>
          </a:lstStyle>
          <a:p>
            <a:pPr lvl="0"/>
            <a:endParaRPr lang="en-US"/>
          </a:p>
        </p:txBody>
      </p:sp>
      <p:sp>
        <p:nvSpPr>
          <p:cNvPr id="3" name="Title 1">
            <a:extLst>
              <a:ext uri="{FF2B5EF4-FFF2-40B4-BE49-F238E27FC236}">
                <a16:creationId xmlns:a16="http://schemas.microsoft.com/office/drawing/2014/main" id="{62FCB7E0-D8A4-4C81-946B-75F030D13AC6}"/>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a:t>Chart With Bullet Points</a:t>
            </a:r>
          </a:p>
        </p:txBody>
      </p:sp>
      <p:cxnSp>
        <p:nvCxnSpPr>
          <p:cNvPr id="4" name="Straight Connector 3">
            <a:extLst>
              <a:ext uri="{FF2B5EF4-FFF2-40B4-BE49-F238E27FC236}">
                <a16:creationId xmlns:a16="http://schemas.microsoft.com/office/drawing/2014/main" id="{57F23187-AB6B-40B5-A652-21B077E30020}"/>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
        <p:nvSpPr>
          <p:cNvPr id="5" name="Text Placeholder 6">
            <a:extLst>
              <a:ext uri="{FF2B5EF4-FFF2-40B4-BE49-F238E27FC236}">
                <a16:creationId xmlns:a16="http://schemas.microsoft.com/office/drawing/2014/main" id="{309D3487-9B55-48FE-AA0B-B0A602FE37E3}"/>
              </a:ext>
            </a:extLst>
          </p:cNvPr>
          <p:cNvSpPr>
            <a:spLocks noGrp="1"/>
          </p:cNvSpPr>
          <p:nvPr>
            <p:ph type="body" sz="quarter" idx="11"/>
          </p:nvPr>
        </p:nvSpPr>
        <p:spPr>
          <a:xfrm>
            <a:off x="697832" y="1184635"/>
            <a:ext cx="3910263" cy="5180070"/>
          </a:xfrm>
          <a:prstGeom prst="rect">
            <a:avLst/>
          </a:prstGeom>
        </p:spPr>
        <p:txBody>
          <a:bodyPr/>
          <a:lstStyle>
            <a:lvl1pPr marL="228600" indent="-228600">
              <a:buFont typeface="Wingdings" panose="05000000000000000000" pitchFamily="2" charset="2"/>
              <a:buChar char="§"/>
              <a:defRPr sz="2400"/>
            </a:lvl1pPr>
            <a:lvl2pPr marL="685800" indent="-228600">
              <a:buFont typeface="Wingdings" panose="05000000000000000000" pitchFamily="2" charset="2"/>
              <a:buChar char="§"/>
              <a:defRPr sz="20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968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ouble Chart">
    <p:spTree>
      <p:nvGrpSpPr>
        <p:cNvPr id="1" name=""/>
        <p:cNvGrpSpPr/>
        <p:nvPr/>
      </p:nvGrpSpPr>
      <p:grpSpPr>
        <a:xfrm>
          <a:off x="0" y="0"/>
          <a:ext cx="0" cy="0"/>
          <a:chOff x="0" y="0"/>
          <a:chExt cx="0" cy="0"/>
        </a:xfrm>
      </p:grpSpPr>
      <p:sp>
        <p:nvSpPr>
          <p:cNvPr id="69" name="Content Placeholder 68">
            <a:extLst>
              <a:ext uri="{FF2B5EF4-FFF2-40B4-BE49-F238E27FC236}">
                <a16:creationId xmlns:a16="http://schemas.microsoft.com/office/drawing/2014/main" id="{D2FC1E81-18D7-4061-980E-C3AEE7717626}"/>
              </a:ext>
            </a:extLst>
          </p:cNvPr>
          <p:cNvSpPr>
            <a:spLocks noGrp="1"/>
          </p:cNvSpPr>
          <p:nvPr>
            <p:ph sz="quarter" idx="10"/>
          </p:nvPr>
        </p:nvSpPr>
        <p:spPr>
          <a:xfrm flipH="1">
            <a:off x="6331529" y="1325889"/>
            <a:ext cx="5399259" cy="4547409"/>
          </a:xfrm>
          <a:prstGeom prst="rect">
            <a:avLst/>
          </a:prstGeom>
        </p:spPr>
        <p:txBody>
          <a:bodyPr/>
          <a:lstStyle>
            <a:lvl1pPr marL="0" indent="0">
              <a:buNone/>
              <a:defRPr/>
            </a:lvl1pPr>
          </a:lstStyle>
          <a:p>
            <a:pPr lvl="0"/>
            <a:endParaRPr lang="en-US"/>
          </a:p>
        </p:txBody>
      </p:sp>
      <p:sp>
        <p:nvSpPr>
          <p:cNvPr id="3" name="Title 1">
            <a:extLst>
              <a:ext uri="{FF2B5EF4-FFF2-40B4-BE49-F238E27FC236}">
                <a16:creationId xmlns:a16="http://schemas.microsoft.com/office/drawing/2014/main" id="{62FCB7E0-D8A4-4C81-946B-75F030D13AC6}"/>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a:t>Double Chart</a:t>
            </a:r>
          </a:p>
        </p:txBody>
      </p:sp>
      <p:cxnSp>
        <p:nvCxnSpPr>
          <p:cNvPr id="4" name="Straight Connector 3">
            <a:extLst>
              <a:ext uri="{FF2B5EF4-FFF2-40B4-BE49-F238E27FC236}">
                <a16:creationId xmlns:a16="http://schemas.microsoft.com/office/drawing/2014/main" id="{57F23187-AB6B-40B5-A652-21B077E30020}"/>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
        <p:nvSpPr>
          <p:cNvPr id="6" name="Content Placeholder 68">
            <a:extLst>
              <a:ext uri="{FF2B5EF4-FFF2-40B4-BE49-F238E27FC236}">
                <a16:creationId xmlns:a16="http://schemas.microsoft.com/office/drawing/2014/main" id="{A0AFB08D-B559-44FE-95C6-A5569A0CAE44}"/>
              </a:ext>
            </a:extLst>
          </p:cNvPr>
          <p:cNvSpPr>
            <a:spLocks noGrp="1"/>
          </p:cNvSpPr>
          <p:nvPr>
            <p:ph sz="quarter" idx="11"/>
          </p:nvPr>
        </p:nvSpPr>
        <p:spPr>
          <a:xfrm flipH="1">
            <a:off x="461211" y="1325890"/>
            <a:ext cx="5399257" cy="4547408"/>
          </a:xfrm>
          <a:prstGeom prst="rect">
            <a:avLst/>
          </a:prstGeom>
        </p:spPr>
        <p:txBody>
          <a:bodyPr/>
          <a:lstStyle>
            <a:lvl1pPr marL="0" indent="0">
              <a:buNone/>
              <a:defRPr/>
            </a:lvl1pPr>
          </a:lstStyle>
          <a:p>
            <a:pPr lvl="0"/>
            <a:endParaRPr lang="en-US"/>
          </a:p>
        </p:txBody>
      </p:sp>
    </p:spTree>
    <p:extLst>
      <p:ext uri="{BB962C8B-B14F-4D97-AF65-F5344CB8AC3E}">
        <p14:creationId xmlns:p14="http://schemas.microsoft.com/office/powerpoint/2010/main" val="142229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FCB7E0-D8A4-4C81-946B-75F030D13AC6}"/>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a:t>Table</a:t>
            </a:r>
          </a:p>
        </p:txBody>
      </p:sp>
      <p:cxnSp>
        <p:nvCxnSpPr>
          <p:cNvPr id="4" name="Straight Connector 3">
            <a:extLst>
              <a:ext uri="{FF2B5EF4-FFF2-40B4-BE49-F238E27FC236}">
                <a16:creationId xmlns:a16="http://schemas.microsoft.com/office/drawing/2014/main" id="{57F23187-AB6B-40B5-A652-21B077E30020}"/>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
        <p:nvSpPr>
          <p:cNvPr id="5" name="Table Placeholder 4">
            <a:extLst>
              <a:ext uri="{FF2B5EF4-FFF2-40B4-BE49-F238E27FC236}">
                <a16:creationId xmlns:a16="http://schemas.microsoft.com/office/drawing/2014/main" id="{1C51FE8C-17CB-4085-BC7F-D77639816B2A}"/>
              </a:ext>
            </a:extLst>
          </p:cNvPr>
          <p:cNvSpPr>
            <a:spLocks noGrp="1"/>
          </p:cNvSpPr>
          <p:nvPr>
            <p:ph type="tbl" sz="quarter" idx="11"/>
          </p:nvPr>
        </p:nvSpPr>
        <p:spPr>
          <a:xfrm>
            <a:off x="590550" y="1104900"/>
            <a:ext cx="11010900" cy="4540250"/>
          </a:xfrm>
          <a:prstGeom prst="rect">
            <a:avLst/>
          </a:prstGeom>
        </p:spPr>
        <p:txBody>
          <a:bodyPr/>
          <a:lstStyle/>
          <a:p>
            <a:endParaRPr lang="en-US"/>
          </a:p>
        </p:txBody>
      </p:sp>
    </p:spTree>
    <p:extLst>
      <p:ext uri="{BB962C8B-B14F-4D97-AF65-F5344CB8AC3E}">
        <p14:creationId xmlns:p14="http://schemas.microsoft.com/office/powerpoint/2010/main" val="2736617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ragraph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6AAB45-A329-46AC-81B3-319EEFCE4BF4}"/>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a:t>Paragraphs</a:t>
            </a:r>
          </a:p>
        </p:txBody>
      </p:sp>
      <p:cxnSp>
        <p:nvCxnSpPr>
          <p:cNvPr id="4" name="Straight Connector 3">
            <a:extLst>
              <a:ext uri="{FF2B5EF4-FFF2-40B4-BE49-F238E27FC236}">
                <a16:creationId xmlns:a16="http://schemas.microsoft.com/office/drawing/2014/main" id="{07FE8D58-7D22-4E54-8BD0-028BDAC4E236}"/>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
        <p:nvSpPr>
          <p:cNvPr id="5" name="Text Placeholder 6">
            <a:extLst>
              <a:ext uri="{FF2B5EF4-FFF2-40B4-BE49-F238E27FC236}">
                <a16:creationId xmlns:a16="http://schemas.microsoft.com/office/drawing/2014/main" id="{99929B49-57BD-456E-8518-86945C73A6C0}"/>
              </a:ext>
            </a:extLst>
          </p:cNvPr>
          <p:cNvSpPr>
            <a:spLocks noGrp="1"/>
          </p:cNvSpPr>
          <p:nvPr>
            <p:ph type="body" sz="quarter" idx="10"/>
          </p:nvPr>
        </p:nvSpPr>
        <p:spPr>
          <a:xfrm>
            <a:off x="1343346" y="1469487"/>
            <a:ext cx="9505308" cy="4797962"/>
          </a:xfrm>
          <a:prstGeom prst="rect">
            <a:avLst/>
          </a:prstGeom>
        </p:spPr>
        <p:txBody>
          <a:bodyPr/>
          <a:lstStyle>
            <a:lvl1pPr marL="228600" indent="-228600">
              <a:buFont typeface="Wingdings" panose="05000000000000000000" pitchFamily="2" charset="2"/>
              <a:buChar char="§"/>
              <a:defRPr sz="1600"/>
            </a:lvl1pPr>
            <a:lvl2pPr marL="685800" indent="-228600">
              <a:buFont typeface="Wingdings" panose="05000000000000000000" pitchFamily="2" charset="2"/>
              <a:buChar char="§"/>
              <a:defRPr sz="20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endParaRPr lang="en-US"/>
          </a:p>
        </p:txBody>
      </p:sp>
    </p:spTree>
    <p:extLst>
      <p:ext uri="{BB962C8B-B14F-4D97-AF65-F5344CB8AC3E}">
        <p14:creationId xmlns:p14="http://schemas.microsoft.com/office/powerpoint/2010/main" val="747097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E20ADD-5AC5-4DE6-AC99-036DB6121A7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B23E72F-23E1-438E-81D4-89D5E3F25E11}"/>
              </a:ext>
            </a:extLst>
          </p:cNvPr>
          <p:cNvSpPr txBox="1"/>
          <p:nvPr userDrawn="1"/>
        </p:nvSpPr>
        <p:spPr>
          <a:xfrm>
            <a:off x="3962400" y="4981575"/>
            <a:ext cx="4267200" cy="523220"/>
          </a:xfrm>
          <a:prstGeom prst="rect">
            <a:avLst/>
          </a:prstGeom>
          <a:noFill/>
        </p:spPr>
        <p:txBody>
          <a:bodyPr wrap="square" rtlCol="0">
            <a:spAutoFit/>
          </a:bodyPr>
          <a:lstStyle/>
          <a:p>
            <a:pPr algn="ctr"/>
            <a:r>
              <a:rPr lang="en-US" sz="2800">
                <a:solidFill>
                  <a:schemeClr val="tx2"/>
                </a:solidFill>
                <a:latin typeface="+mj-lt"/>
              </a:rPr>
              <a:t>www.chicagofed.org</a:t>
            </a:r>
          </a:p>
        </p:txBody>
      </p:sp>
      <p:pic>
        <p:nvPicPr>
          <p:cNvPr id="6" name="Picture 5" descr="Logo, company name&#10;&#10;Description automatically generated">
            <a:extLst>
              <a:ext uri="{FF2B5EF4-FFF2-40B4-BE49-F238E27FC236}">
                <a16:creationId xmlns:a16="http://schemas.microsoft.com/office/drawing/2014/main" id="{24A12740-065A-4305-B1AF-2BE2717AB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9625" y="1771650"/>
            <a:ext cx="2952750" cy="2952750"/>
          </a:xfrm>
          <a:prstGeom prst="rect">
            <a:avLst/>
          </a:prstGeom>
        </p:spPr>
      </p:pic>
      <p:sp>
        <p:nvSpPr>
          <p:cNvPr id="8" name="Text Placeholder 7">
            <a:extLst>
              <a:ext uri="{FF2B5EF4-FFF2-40B4-BE49-F238E27FC236}">
                <a16:creationId xmlns:a16="http://schemas.microsoft.com/office/drawing/2014/main" id="{2B521CC0-1289-471E-B1FB-7AF8F5D35F1C}"/>
              </a:ext>
            </a:extLst>
          </p:cNvPr>
          <p:cNvSpPr>
            <a:spLocks noGrp="1"/>
          </p:cNvSpPr>
          <p:nvPr>
            <p:ph type="body" sz="quarter" idx="10" hasCustomPrompt="1"/>
          </p:nvPr>
        </p:nvSpPr>
        <p:spPr>
          <a:xfrm>
            <a:off x="3476625" y="5505450"/>
            <a:ext cx="5238750" cy="876300"/>
          </a:xfrm>
          <a:prstGeom prst="rect">
            <a:avLst/>
          </a:prstGeom>
        </p:spPr>
        <p:txBody>
          <a:bodyPr/>
          <a:lstStyle>
            <a:lvl1pPr marL="0" indent="0" algn="ctr">
              <a:buNone/>
              <a:defRPr sz="2000">
                <a:solidFill>
                  <a:schemeClr val="bg1"/>
                </a:solidFill>
                <a:latin typeface="Roboto Condensed" panose="02000000000000000000" pitchFamily="2" charset="0"/>
                <a:ea typeface="Roboto Condensed"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atin typeface="Roboto Condensed" panose="02000000000000000000" pitchFamily="2" charset="0"/>
                <a:ea typeface="Roboto Condensed" panose="02000000000000000000" pitchFamily="2" charset="0"/>
              </a:rPr>
              <a:t>Insert optional message here.</a:t>
            </a:r>
            <a:endParaRPr lang="en-US"/>
          </a:p>
        </p:txBody>
      </p:sp>
    </p:spTree>
    <p:extLst>
      <p:ext uri="{BB962C8B-B14F-4D97-AF65-F5344CB8AC3E}">
        <p14:creationId xmlns:p14="http://schemas.microsoft.com/office/powerpoint/2010/main" val="2448182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D06E8829-684B-407D-82BB-FAE841C94DE3}"/>
              </a:ext>
            </a:extLst>
          </p:cNvPr>
          <p:cNvPicPr>
            <a:picLocks noChangeAspect="1"/>
          </p:cNvPicPr>
          <p:nvPr userDrawn="1"/>
        </p:nvPicPr>
        <p:blipFill>
          <a:blip r:embed="rId2">
            <a:alphaModFix amt="5000"/>
          </a:blip>
          <a:stretch>
            <a:fillRect/>
          </a:stretch>
        </p:blipFill>
        <p:spPr>
          <a:xfrm>
            <a:off x="5384800" y="-470430"/>
            <a:ext cx="9173028" cy="9105144"/>
          </a:xfrm>
          <a:prstGeom prst="rect">
            <a:avLst/>
          </a:prstGeom>
        </p:spPr>
      </p:pic>
      <p:sp>
        <p:nvSpPr>
          <p:cNvPr id="16" name="Text Placeholder 15">
            <a:extLst>
              <a:ext uri="{FF2B5EF4-FFF2-40B4-BE49-F238E27FC236}">
                <a16:creationId xmlns:a16="http://schemas.microsoft.com/office/drawing/2014/main" id="{EE79535E-83BB-4BB8-9EEE-BE7834FBFFB0}"/>
              </a:ext>
            </a:extLst>
          </p:cNvPr>
          <p:cNvSpPr>
            <a:spLocks noGrp="1"/>
          </p:cNvSpPr>
          <p:nvPr>
            <p:ph type="body" sz="quarter" idx="11" hasCustomPrompt="1"/>
          </p:nvPr>
        </p:nvSpPr>
        <p:spPr>
          <a:xfrm>
            <a:off x="1500963" y="2594504"/>
            <a:ext cx="9173028" cy="523970"/>
          </a:xfrm>
          <a:prstGeom prst="rect">
            <a:avLst/>
          </a:prstGeom>
        </p:spPr>
        <p:txBody>
          <a:bodyPr anchor="b"/>
          <a:lstStyle>
            <a:lvl1pPr marL="0" indent="0">
              <a:buNone/>
              <a:defRPr sz="3600">
                <a:latin typeface="+mj-lt"/>
              </a:defRPr>
            </a:lvl1pPr>
          </a:lstStyle>
          <a:p>
            <a:pPr lvl="0"/>
            <a:r>
              <a:rPr lang="en-US" sz="3600">
                <a:latin typeface="+mj-lt"/>
              </a:rPr>
              <a:t>Section Title</a:t>
            </a:r>
            <a:endParaRPr lang="en-US"/>
          </a:p>
        </p:txBody>
      </p:sp>
      <p:sp>
        <p:nvSpPr>
          <p:cNvPr id="17" name="Text Placeholder 15">
            <a:extLst>
              <a:ext uri="{FF2B5EF4-FFF2-40B4-BE49-F238E27FC236}">
                <a16:creationId xmlns:a16="http://schemas.microsoft.com/office/drawing/2014/main" id="{04180CB6-C880-434E-B194-A9D9C789A2A0}"/>
              </a:ext>
            </a:extLst>
          </p:cNvPr>
          <p:cNvSpPr>
            <a:spLocks noGrp="1"/>
          </p:cNvSpPr>
          <p:nvPr>
            <p:ph type="body" sz="quarter" idx="12" hasCustomPrompt="1"/>
          </p:nvPr>
        </p:nvSpPr>
        <p:spPr>
          <a:xfrm>
            <a:off x="1500963" y="3140676"/>
            <a:ext cx="9173028" cy="523970"/>
          </a:xfrm>
          <a:prstGeom prst="rect">
            <a:avLst/>
          </a:prstGeom>
        </p:spPr>
        <p:txBody>
          <a:bodyPr anchor="b"/>
          <a:lstStyle>
            <a:lvl1pPr marL="0" indent="0">
              <a:buNone/>
              <a:defRPr sz="3600" i="1">
                <a:solidFill>
                  <a:schemeClr val="tx2"/>
                </a:solidFill>
                <a:latin typeface="+mj-lt"/>
              </a:defRPr>
            </a:lvl1pPr>
          </a:lstStyle>
          <a:p>
            <a:pPr lvl="0"/>
            <a:r>
              <a:rPr lang="en-US" sz="3600">
                <a:latin typeface="+mj-lt"/>
              </a:rPr>
              <a:t>Subheading</a:t>
            </a:r>
            <a:endParaRPr lang="en-US"/>
          </a:p>
        </p:txBody>
      </p:sp>
      <p:sp>
        <p:nvSpPr>
          <p:cNvPr id="26" name="Rectangle 25">
            <a:extLst>
              <a:ext uri="{FF2B5EF4-FFF2-40B4-BE49-F238E27FC236}">
                <a16:creationId xmlns:a16="http://schemas.microsoft.com/office/drawing/2014/main" id="{2AA2967A-0FC9-4B68-93D0-CF1B94FF7DC7}"/>
              </a:ext>
            </a:extLst>
          </p:cNvPr>
          <p:cNvSpPr/>
          <p:nvPr userDrawn="1"/>
        </p:nvSpPr>
        <p:spPr bwMode="auto">
          <a:xfrm flipV="1">
            <a:off x="152400" y="6423180"/>
            <a:ext cx="2419350" cy="434820"/>
          </a:xfrm>
          <a:prstGeom prst="rect">
            <a:avLst/>
          </a:prstGeom>
          <a:solidFill>
            <a:schemeClr val="bg1"/>
          </a:solidFill>
          <a:ln>
            <a:noFill/>
          </a:ln>
        </p:spPr>
        <p:txBody>
          <a:bodyPr lIns="0" tIns="0" rIns="0" bIns="0"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C1F647FF-1E63-43C9-B4F7-EA64CC9CA90D}"/>
              </a:ext>
            </a:extLst>
          </p:cNvPr>
          <p:cNvSpPr/>
          <p:nvPr userDrawn="1"/>
        </p:nvSpPr>
        <p:spPr bwMode="auto">
          <a:xfrm>
            <a:off x="0" y="6729580"/>
            <a:ext cx="12192000" cy="139571"/>
          </a:xfrm>
          <a:prstGeom prst="rect">
            <a:avLst/>
          </a:prstGeom>
          <a:solidFill>
            <a:srgbClr val="6C8F98"/>
          </a:solidFill>
          <a:ln>
            <a:noFill/>
          </a:ln>
        </p:spPr>
        <p:txBody>
          <a:bodyPr lIns="0" tIns="0" rIns="0" bIns="0" rtlCol="0" anchor="ctr"/>
          <a:lstStyle/>
          <a:p>
            <a:pPr algn="ctr"/>
            <a:endParaRPr lang="en-US" sz="2400"/>
          </a:p>
        </p:txBody>
      </p:sp>
      <p:cxnSp>
        <p:nvCxnSpPr>
          <p:cNvPr id="15" name="Straight Connector 14">
            <a:extLst>
              <a:ext uri="{FF2B5EF4-FFF2-40B4-BE49-F238E27FC236}">
                <a16:creationId xmlns:a16="http://schemas.microsoft.com/office/drawing/2014/main" id="{D8B72737-915E-44CC-B0A5-73EAD734F1B0}"/>
              </a:ext>
            </a:extLst>
          </p:cNvPr>
          <p:cNvCxnSpPr>
            <a:cxnSpLocks/>
          </p:cNvCxnSpPr>
          <p:nvPr userDrawn="1"/>
        </p:nvCxnSpPr>
        <p:spPr>
          <a:xfrm>
            <a:off x="1343347" y="3943501"/>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299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928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F56DC9-536A-4CEF-A462-5D7224DC43D5}"/>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a:t>Bullet Points</a:t>
            </a:r>
          </a:p>
        </p:txBody>
      </p:sp>
      <p:cxnSp>
        <p:nvCxnSpPr>
          <p:cNvPr id="4" name="Straight Connector 3">
            <a:extLst>
              <a:ext uri="{FF2B5EF4-FFF2-40B4-BE49-F238E27FC236}">
                <a16:creationId xmlns:a16="http://schemas.microsoft.com/office/drawing/2014/main" id="{1C42954D-B4E5-42A4-BBA7-0F88ECEB53A2}"/>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787B8663-6C1E-4055-AE36-BFF273EBB877}"/>
              </a:ext>
            </a:extLst>
          </p:cNvPr>
          <p:cNvSpPr>
            <a:spLocks noGrp="1"/>
          </p:cNvSpPr>
          <p:nvPr>
            <p:ph type="body" sz="quarter" idx="10"/>
          </p:nvPr>
        </p:nvSpPr>
        <p:spPr>
          <a:xfrm>
            <a:off x="1790700" y="1184634"/>
            <a:ext cx="8610600" cy="5143977"/>
          </a:xfrm>
          <a:prstGeom prst="rect">
            <a:avLst/>
          </a:prstGeom>
        </p:spPr>
        <p:txBody>
          <a:bodyPr/>
          <a:lstStyle>
            <a:lvl1pPr marL="228600" indent="-228600">
              <a:buFont typeface="Wingdings" panose="05000000000000000000" pitchFamily="2" charset="2"/>
              <a:buChar char="§"/>
              <a:defRPr sz="2400"/>
            </a:lvl1pPr>
            <a:lvl2pPr marL="685800" indent="-228600">
              <a:buFont typeface="Wingdings" panose="05000000000000000000" pitchFamily="2" charset="2"/>
              <a:buChar char="§"/>
              <a:defRPr sz="20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9603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 Referenc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F56DC9-536A-4CEF-A462-5D7224DC43D5}"/>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a:t>Bullet Points With References</a:t>
            </a:r>
          </a:p>
        </p:txBody>
      </p:sp>
      <p:cxnSp>
        <p:nvCxnSpPr>
          <p:cNvPr id="4" name="Straight Connector 3">
            <a:extLst>
              <a:ext uri="{FF2B5EF4-FFF2-40B4-BE49-F238E27FC236}">
                <a16:creationId xmlns:a16="http://schemas.microsoft.com/office/drawing/2014/main" id="{1C42954D-B4E5-42A4-BBA7-0F88ECEB53A2}"/>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787B8663-6C1E-4055-AE36-BFF273EBB877}"/>
              </a:ext>
            </a:extLst>
          </p:cNvPr>
          <p:cNvSpPr>
            <a:spLocks noGrp="1"/>
          </p:cNvSpPr>
          <p:nvPr>
            <p:ph type="body" sz="quarter" idx="10"/>
          </p:nvPr>
        </p:nvSpPr>
        <p:spPr>
          <a:xfrm>
            <a:off x="1486290" y="1184635"/>
            <a:ext cx="6430794" cy="5180070"/>
          </a:xfrm>
          <a:prstGeom prst="rect">
            <a:avLst/>
          </a:prstGeom>
        </p:spPr>
        <p:txBody>
          <a:bodyPr/>
          <a:lstStyle>
            <a:lvl1pPr marL="228600" indent="-228600">
              <a:buFont typeface="Wingdings" panose="05000000000000000000" pitchFamily="2" charset="2"/>
              <a:buChar char="§"/>
              <a:defRPr sz="2400"/>
            </a:lvl1pPr>
            <a:lvl2pPr marL="685800" indent="-228600">
              <a:buFont typeface="Wingdings" panose="05000000000000000000" pitchFamily="2" charset="2"/>
              <a:buChar char="§"/>
              <a:defRPr sz="20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DE08AA19-F28C-43E3-8686-1BCD4D107048}"/>
              </a:ext>
            </a:extLst>
          </p:cNvPr>
          <p:cNvSpPr>
            <a:spLocks noGrp="1"/>
          </p:cNvSpPr>
          <p:nvPr>
            <p:ph type="body" sz="quarter" idx="11"/>
          </p:nvPr>
        </p:nvSpPr>
        <p:spPr>
          <a:xfrm>
            <a:off x="8414864" y="1184634"/>
            <a:ext cx="2674894" cy="5180066"/>
          </a:xfrm>
          <a:prstGeom prst="rect">
            <a:avLst/>
          </a:prstGeom>
        </p:spPr>
        <p:txBody>
          <a:bodyPr/>
          <a:lstStyle>
            <a:lvl1pPr marL="320040" indent="-320040">
              <a:buFont typeface="+mj-lt"/>
              <a:buAutoNum type="arabicPeriod"/>
              <a:defRPr sz="1600">
                <a:solidFill>
                  <a:schemeClr val="tx2"/>
                </a:solidFill>
                <a:latin typeface="Roboto Condensed" panose="02000000000000000000" pitchFamily="2" charset="0"/>
                <a:ea typeface="Roboto Condensed" panose="02000000000000000000" pitchFamily="2" charset="0"/>
              </a:defRPr>
            </a:lvl1pPr>
            <a:lvl2pPr marL="914400" indent="-457200">
              <a:buFont typeface="+mj-lt"/>
              <a:buAutoNum type="arabicPeriod"/>
              <a:defRPr>
                <a:solidFill>
                  <a:schemeClr val="tx2"/>
                </a:solidFill>
                <a:latin typeface="Roboto Condensed" panose="02000000000000000000" pitchFamily="2" charset="0"/>
                <a:ea typeface="Roboto Condensed" panose="02000000000000000000" pitchFamily="2" charset="0"/>
              </a:defRPr>
            </a:lvl2pPr>
            <a:lvl3pPr marL="1371600" indent="-457200">
              <a:buFont typeface="+mj-lt"/>
              <a:buAutoNum type="arabicPeriod"/>
              <a:defRPr>
                <a:solidFill>
                  <a:schemeClr val="tx2"/>
                </a:solidFill>
                <a:latin typeface="Roboto Condensed" panose="02000000000000000000" pitchFamily="2" charset="0"/>
                <a:ea typeface="Roboto Condensed" panose="02000000000000000000" pitchFamily="2" charset="0"/>
              </a:defRPr>
            </a:lvl3pPr>
            <a:lvl4pPr marL="1714500" indent="-342900">
              <a:buFont typeface="+mj-lt"/>
              <a:buAutoNum type="arabicPeriod"/>
              <a:defRPr>
                <a:solidFill>
                  <a:schemeClr val="tx2"/>
                </a:solidFill>
                <a:latin typeface="Roboto Condensed" panose="02000000000000000000" pitchFamily="2" charset="0"/>
                <a:ea typeface="Roboto Condensed" panose="02000000000000000000" pitchFamily="2" charset="0"/>
              </a:defRPr>
            </a:lvl4pPr>
            <a:lvl5pPr marL="2171700" indent="-342900">
              <a:buFont typeface="+mj-lt"/>
              <a:buAutoNum type="arabicPeriod"/>
              <a:defRPr>
                <a:solidFill>
                  <a:schemeClr val="tx2"/>
                </a:solidFill>
                <a:latin typeface="Roboto Condensed" panose="02000000000000000000" pitchFamily="2" charset="0"/>
                <a:ea typeface="Roboto Condensed" panose="02000000000000000000" pitchFamily="2" charset="0"/>
              </a:defRPr>
            </a:lvl5pPr>
          </a:lstStyle>
          <a:p>
            <a:pPr lvl="0"/>
            <a:r>
              <a:rPr lang="en-US"/>
              <a:t>Click to edit Master text styles</a:t>
            </a:r>
          </a:p>
        </p:txBody>
      </p:sp>
    </p:spTree>
    <p:extLst>
      <p:ext uri="{BB962C8B-B14F-4D97-AF65-F5344CB8AC3E}">
        <p14:creationId xmlns:p14="http://schemas.microsoft.com/office/powerpoint/2010/main" val="3790349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F56DC9-536A-4CEF-A462-5D7224DC43D5}"/>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dirty="0"/>
              <a:t>Bullet Points With Image</a:t>
            </a:r>
          </a:p>
        </p:txBody>
      </p:sp>
      <p:cxnSp>
        <p:nvCxnSpPr>
          <p:cNvPr id="4" name="Straight Connector 3">
            <a:extLst>
              <a:ext uri="{FF2B5EF4-FFF2-40B4-BE49-F238E27FC236}">
                <a16:creationId xmlns:a16="http://schemas.microsoft.com/office/drawing/2014/main" id="{1C42954D-B4E5-42A4-BBA7-0F88ECEB53A2}"/>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787B8663-6C1E-4055-AE36-BFF273EBB877}"/>
              </a:ext>
            </a:extLst>
          </p:cNvPr>
          <p:cNvSpPr>
            <a:spLocks noGrp="1"/>
          </p:cNvSpPr>
          <p:nvPr>
            <p:ph type="body" sz="quarter" idx="10"/>
          </p:nvPr>
        </p:nvSpPr>
        <p:spPr>
          <a:xfrm>
            <a:off x="1486290" y="1184635"/>
            <a:ext cx="6430794" cy="5180070"/>
          </a:xfrm>
          <a:prstGeom prst="rect">
            <a:avLst/>
          </a:prstGeom>
        </p:spPr>
        <p:txBody>
          <a:bodyPr/>
          <a:lstStyle>
            <a:lvl1pPr marL="228600" indent="-228600">
              <a:buFont typeface="Wingdings" panose="05000000000000000000" pitchFamily="2" charset="2"/>
              <a:buChar char="§"/>
              <a:defRPr sz="2400"/>
            </a:lvl1pPr>
            <a:lvl2pPr marL="685800" indent="-228600">
              <a:buFont typeface="Wingdings" panose="05000000000000000000" pitchFamily="2" charset="2"/>
              <a:buChar char="§"/>
              <a:defRPr sz="20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3">
            <a:extLst>
              <a:ext uri="{FF2B5EF4-FFF2-40B4-BE49-F238E27FC236}">
                <a16:creationId xmlns:a16="http://schemas.microsoft.com/office/drawing/2014/main" id="{A77E5F9F-4193-DFA6-3D74-53E1A981DB01}"/>
              </a:ext>
            </a:extLst>
          </p:cNvPr>
          <p:cNvSpPr>
            <a:spLocks noGrp="1"/>
          </p:cNvSpPr>
          <p:nvPr>
            <p:ph type="pic" sz="quarter" idx="16" hasCustomPrompt="1"/>
          </p:nvPr>
        </p:nvSpPr>
        <p:spPr>
          <a:xfrm>
            <a:off x="8239538" y="1184634"/>
            <a:ext cx="3952461" cy="5180070"/>
          </a:xfrm>
          <a:prstGeom prst="rect">
            <a:avLst/>
          </a:prstGeom>
          <a:pattFill prst="pct10">
            <a:fgClr>
              <a:schemeClr val="tx1"/>
            </a:fgClr>
            <a:bgClr>
              <a:schemeClr val="bg1"/>
            </a:bgClr>
          </a:pattFill>
        </p:spPr>
        <p:txBody>
          <a:bodyPr wrap="square" anchor="ctr">
            <a:noAutofit/>
          </a:bodyPr>
          <a:lstStyle>
            <a:lvl1pPr algn="ctr">
              <a:defRPr sz="1600" b="0" i="0">
                <a:latin typeface="Roboto" panose="02000000000000000000" pitchFamily="2" charset="0"/>
                <a:ea typeface="Roboto" panose="02000000000000000000" pitchFamily="2" charset="0"/>
                <a:cs typeface="Roboto" panose="02000000000000000000" pitchFamily="2" charset="0"/>
              </a:defRPr>
            </a:lvl1pPr>
          </a:lstStyle>
          <a:p>
            <a:r>
              <a:rPr lang="en-US" dirty="0"/>
              <a:t>Insert Image</a:t>
            </a:r>
          </a:p>
        </p:txBody>
      </p:sp>
    </p:spTree>
    <p:extLst>
      <p:ext uri="{BB962C8B-B14F-4D97-AF65-F5344CB8AC3E}">
        <p14:creationId xmlns:p14="http://schemas.microsoft.com/office/powerpoint/2010/main" val="202683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9" name="Content Placeholder 68">
            <a:extLst>
              <a:ext uri="{FF2B5EF4-FFF2-40B4-BE49-F238E27FC236}">
                <a16:creationId xmlns:a16="http://schemas.microsoft.com/office/drawing/2014/main" id="{D2FC1E81-18D7-4061-980E-C3AEE7717626}"/>
              </a:ext>
            </a:extLst>
          </p:cNvPr>
          <p:cNvSpPr>
            <a:spLocks noGrp="1"/>
          </p:cNvSpPr>
          <p:nvPr>
            <p:ph sz="quarter" idx="10"/>
          </p:nvPr>
        </p:nvSpPr>
        <p:spPr>
          <a:xfrm flipH="1">
            <a:off x="1343347" y="1104900"/>
            <a:ext cx="9505307" cy="5286375"/>
          </a:xfrm>
          <a:prstGeom prst="rect">
            <a:avLst/>
          </a:prstGeom>
        </p:spPr>
        <p:txBody>
          <a:bodyPr/>
          <a:lstStyle>
            <a:lvl1pPr marL="0" indent="0">
              <a:buNone/>
              <a:defRPr/>
            </a:lvl1pPr>
          </a:lstStyle>
          <a:p>
            <a:pPr lvl="0"/>
            <a:endParaRPr lang="en-US"/>
          </a:p>
        </p:txBody>
      </p:sp>
      <p:sp>
        <p:nvSpPr>
          <p:cNvPr id="3" name="Title 1">
            <a:extLst>
              <a:ext uri="{FF2B5EF4-FFF2-40B4-BE49-F238E27FC236}">
                <a16:creationId xmlns:a16="http://schemas.microsoft.com/office/drawing/2014/main" id="{62FCB7E0-D8A4-4C81-946B-75F030D13AC6}"/>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a:t>Chart</a:t>
            </a:r>
          </a:p>
        </p:txBody>
      </p:sp>
      <p:cxnSp>
        <p:nvCxnSpPr>
          <p:cNvPr id="4" name="Straight Connector 3">
            <a:extLst>
              <a:ext uri="{FF2B5EF4-FFF2-40B4-BE49-F238E27FC236}">
                <a16:creationId xmlns:a16="http://schemas.microsoft.com/office/drawing/2014/main" id="{57F23187-AB6B-40B5-A652-21B077E30020}"/>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19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With Bullets">
    <p:spTree>
      <p:nvGrpSpPr>
        <p:cNvPr id="1" name=""/>
        <p:cNvGrpSpPr/>
        <p:nvPr/>
      </p:nvGrpSpPr>
      <p:grpSpPr>
        <a:xfrm>
          <a:off x="0" y="0"/>
          <a:ext cx="0" cy="0"/>
          <a:chOff x="0" y="0"/>
          <a:chExt cx="0" cy="0"/>
        </a:xfrm>
      </p:grpSpPr>
      <p:sp>
        <p:nvSpPr>
          <p:cNvPr id="69" name="Content Placeholder 68">
            <a:extLst>
              <a:ext uri="{FF2B5EF4-FFF2-40B4-BE49-F238E27FC236}">
                <a16:creationId xmlns:a16="http://schemas.microsoft.com/office/drawing/2014/main" id="{D2FC1E81-18D7-4061-980E-C3AEE7717626}"/>
              </a:ext>
            </a:extLst>
          </p:cNvPr>
          <p:cNvSpPr>
            <a:spLocks noGrp="1"/>
          </p:cNvSpPr>
          <p:nvPr>
            <p:ph sz="quarter" idx="10"/>
          </p:nvPr>
        </p:nvSpPr>
        <p:spPr>
          <a:xfrm flipH="1">
            <a:off x="5329988" y="1104900"/>
            <a:ext cx="6276653" cy="5286375"/>
          </a:xfrm>
          <a:prstGeom prst="rect">
            <a:avLst/>
          </a:prstGeom>
        </p:spPr>
        <p:txBody>
          <a:bodyPr/>
          <a:lstStyle>
            <a:lvl1pPr marL="0" indent="0">
              <a:buNone/>
              <a:defRPr/>
            </a:lvl1pPr>
          </a:lstStyle>
          <a:p>
            <a:pPr lvl="0"/>
            <a:endParaRPr lang="en-US"/>
          </a:p>
        </p:txBody>
      </p:sp>
      <p:sp>
        <p:nvSpPr>
          <p:cNvPr id="3" name="Title 1">
            <a:extLst>
              <a:ext uri="{FF2B5EF4-FFF2-40B4-BE49-F238E27FC236}">
                <a16:creationId xmlns:a16="http://schemas.microsoft.com/office/drawing/2014/main" id="{62FCB7E0-D8A4-4C81-946B-75F030D13AC6}"/>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a:t>Chart With Bullet Points</a:t>
            </a:r>
          </a:p>
        </p:txBody>
      </p:sp>
      <p:cxnSp>
        <p:nvCxnSpPr>
          <p:cNvPr id="4" name="Straight Connector 3">
            <a:extLst>
              <a:ext uri="{FF2B5EF4-FFF2-40B4-BE49-F238E27FC236}">
                <a16:creationId xmlns:a16="http://schemas.microsoft.com/office/drawing/2014/main" id="{57F23187-AB6B-40B5-A652-21B077E30020}"/>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
        <p:nvSpPr>
          <p:cNvPr id="5" name="Text Placeholder 6">
            <a:extLst>
              <a:ext uri="{FF2B5EF4-FFF2-40B4-BE49-F238E27FC236}">
                <a16:creationId xmlns:a16="http://schemas.microsoft.com/office/drawing/2014/main" id="{309D3487-9B55-48FE-AA0B-B0A602FE37E3}"/>
              </a:ext>
            </a:extLst>
          </p:cNvPr>
          <p:cNvSpPr>
            <a:spLocks noGrp="1"/>
          </p:cNvSpPr>
          <p:nvPr>
            <p:ph type="body" sz="quarter" idx="11"/>
          </p:nvPr>
        </p:nvSpPr>
        <p:spPr>
          <a:xfrm>
            <a:off x="697832" y="1184635"/>
            <a:ext cx="3910263" cy="5180070"/>
          </a:xfrm>
          <a:prstGeom prst="rect">
            <a:avLst/>
          </a:prstGeom>
        </p:spPr>
        <p:txBody>
          <a:bodyPr/>
          <a:lstStyle>
            <a:lvl1pPr marL="228600" indent="-228600">
              <a:buFont typeface="Wingdings" panose="05000000000000000000" pitchFamily="2" charset="2"/>
              <a:buChar char="§"/>
              <a:defRPr sz="2400"/>
            </a:lvl1pPr>
            <a:lvl2pPr marL="685800" indent="-228600">
              <a:buFont typeface="Wingdings" panose="05000000000000000000" pitchFamily="2" charset="2"/>
              <a:buChar char="§"/>
              <a:defRPr sz="20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1738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6A1D58-EF57-4FC9-A2C3-9165883F3DDD}"/>
              </a:ext>
            </a:extLst>
          </p:cNvPr>
          <p:cNvSpPr/>
          <p:nvPr userDrawn="1"/>
        </p:nvSpPr>
        <p:spPr bwMode="auto">
          <a:xfrm>
            <a:off x="0" y="6729580"/>
            <a:ext cx="12192000" cy="139571"/>
          </a:xfrm>
          <a:prstGeom prst="rect">
            <a:avLst/>
          </a:prstGeom>
          <a:solidFill>
            <a:srgbClr val="6C8F98"/>
          </a:solidFill>
          <a:ln>
            <a:noFill/>
          </a:ln>
        </p:spPr>
        <p:txBody>
          <a:bodyPr lIns="0" tIns="0" rIns="0" bIns="0" rtlCol="0" anchor="ctr"/>
          <a:lstStyle/>
          <a:p>
            <a:pPr algn="ctr"/>
            <a:endParaRPr lang="en-US"/>
          </a:p>
        </p:txBody>
      </p:sp>
      <p:pic>
        <p:nvPicPr>
          <p:cNvPr id="9" name="Picture 8">
            <a:extLst>
              <a:ext uri="{FF2B5EF4-FFF2-40B4-BE49-F238E27FC236}">
                <a16:creationId xmlns:a16="http://schemas.microsoft.com/office/drawing/2014/main" id="{DA7A89B6-E6F4-43C9-995A-9A091C2EA8BC}"/>
              </a:ext>
            </a:extLst>
          </p:cNvPr>
          <p:cNvPicPr>
            <a:picLocks noChangeAspect="1"/>
          </p:cNvPicPr>
          <p:nvPr userDrawn="1"/>
        </p:nvPicPr>
        <p:blipFill>
          <a:blip r:embed="rId15"/>
          <a:srcRect/>
          <a:stretch/>
        </p:blipFill>
        <p:spPr>
          <a:xfrm>
            <a:off x="9652504" y="6526260"/>
            <a:ext cx="2384335" cy="139571"/>
          </a:xfrm>
          <a:prstGeom prst="rect">
            <a:avLst/>
          </a:prstGeom>
        </p:spPr>
      </p:pic>
      <p:sp>
        <p:nvSpPr>
          <p:cNvPr id="10" name="TextBox 9">
            <a:extLst>
              <a:ext uri="{FF2B5EF4-FFF2-40B4-BE49-F238E27FC236}">
                <a16:creationId xmlns:a16="http://schemas.microsoft.com/office/drawing/2014/main" id="{13080163-E024-4C1F-8398-E54D74068161}"/>
              </a:ext>
            </a:extLst>
          </p:cNvPr>
          <p:cNvSpPr txBox="1"/>
          <p:nvPr userDrawn="1"/>
        </p:nvSpPr>
        <p:spPr>
          <a:xfrm>
            <a:off x="155161" y="6439710"/>
            <a:ext cx="429926" cy="369332"/>
          </a:xfrm>
          <a:prstGeom prst="rect">
            <a:avLst/>
          </a:prstGeom>
          <a:noFill/>
        </p:spPr>
        <p:txBody>
          <a:bodyPr wrap="none" rtlCol="0">
            <a:spAutoFit/>
          </a:bodyPr>
          <a:lstStyle/>
          <a:p>
            <a:pPr algn="l"/>
            <a:fld id="{260E2A6B-A809-4840-BF14-8648BC0BDF87}" type="slidenum">
              <a:rPr lang="id-ID" sz="1800" b="0" i="1">
                <a:solidFill>
                  <a:schemeClr val="tx1"/>
                </a:solidFill>
                <a:latin typeface="Amiri" panose="00000500000000000000" pitchFamily="2" charset="-78"/>
                <a:ea typeface="Amiri" panose="00000500000000000000" pitchFamily="2" charset="-78"/>
                <a:cs typeface="Amiri" panose="00000500000000000000" pitchFamily="2" charset="-78"/>
              </a:rPr>
              <a:pPr algn="l"/>
              <a:t>‹#›</a:t>
            </a:fld>
            <a:endParaRPr lang="en-MY" sz="1800" b="0" i="1" dirty="0">
              <a:solidFill>
                <a:schemeClr val="tx1"/>
              </a:solidFill>
              <a:latin typeface="Amiri" panose="00000500000000000000" pitchFamily="2" charset="-78"/>
              <a:ea typeface="Amiri" panose="00000500000000000000" pitchFamily="2" charset="-78"/>
              <a:cs typeface="Amiri" panose="00000500000000000000" pitchFamily="2" charset="-78"/>
            </a:endParaRPr>
          </a:p>
        </p:txBody>
      </p:sp>
      <p:sp>
        <p:nvSpPr>
          <p:cNvPr id="11" name="TextBox 10">
            <a:extLst>
              <a:ext uri="{FF2B5EF4-FFF2-40B4-BE49-F238E27FC236}">
                <a16:creationId xmlns:a16="http://schemas.microsoft.com/office/drawing/2014/main" id="{D52A3EED-93BD-4007-A1A7-A29025F249D1}"/>
              </a:ext>
            </a:extLst>
          </p:cNvPr>
          <p:cNvSpPr txBox="1"/>
          <p:nvPr userDrawn="1"/>
        </p:nvSpPr>
        <p:spPr>
          <a:xfrm>
            <a:off x="587186" y="6491531"/>
            <a:ext cx="2189702" cy="230832"/>
          </a:xfrm>
          <a:prstGeom prst="rect">
            <a:avLst/>
          </a:prstGeom>
          <a:noFill/>
        </p:spPr>
        <p:txBody>
          <a:bodyPr wrap="none" lIns="0" rIns="0" rtlCol="0">
            <a:spAutoFit/>
          </a:bodyPr>
          <a:lstStyle/>
          <a:p>
            <a:r>
              <a:rPr lang="en-US" sz="900" b="0" i="0" spc="0" baseline="0" dirty="0">
                <a:solidFill>
                  <a:schemeClr val="tx1"/>
                </a:solidFill>
                <a:latin typeface="+mn-lt"/>
                <a:ea typeface="Titillium Bd" charset="0"/>
                <a:cs typeface="Gill Sans Light" panose="020B0302020104020203" pitchFamily="34" charset="-79"/>
              </a:rPr>
              <a:t>Inflation Reduction Act Webinar, April 2023</a:t>
            </a:r>
          </a:p>
        </p:txBody>
      </p:sp>
      <p:sp>
        <p:nvSpPr>
          <p:cNvPr id="2" name="MSIPCMContentMarking" descr="{&quot;HashCode&quot;:320688167,&quot;Placement&quot;:&quot;Header&quot;,&quot;Top&quot;:0.0,&quot;Left&quot;:0.0,&quot;SlideWidth&quot;:960,&quot;SlideHeight&quot;:540}">
            <a:extLst>
              <a:ext uri="{FF2B5EF4-FFF2-40B4-BE49-F238E27FC236}">
                <a16:creationId xmlns:a16="http://schemas.microsoft.com/office/drawing/2014/main" id="{0EE81B53-39EC-43ED-AC25-301745E0B300}"/>
              </a:ext>
            </a:extLst>
          </p:cNvPr>
          <p:cNvSpPr txBox="1"/>
          <p:nvPr userDrawn="1"/>
        </p:nvSpPr>
        <p:spPr>
          <a:xfrm>
            <a:off x="0" y="0"/>
            <a:ext cx="2204311" cy="279435"/>
          </a:xfrm>
          <a:prstGeom prst="rect">
            <a:avLst/>
          </a:prstGeom>
          <a:noFill/>
        </p:spPr>
        <p:txBody>
          <a:bodyPr vert="horz" wrap="square" lIns="0" tIns="0" rIns="0" bIns="0" rtlCol="0" anchor="ctr" anchorCtr="1">
            <a:spAutoFit/>
          </a:bodyPr>
          <a:lstStyle/>
          <a:p>
            <a:pPr algn="l">
              <a:spcBef>
                <a:spcPts val="0"/>
              </a:spcBef>
              <a:spcAft>
                <a:spcPts val="0"/>
              </a:spcAft>
            </a:pPr>
            <a:r>
              <a:rPr lang="en-US" sz="1100">
                <a:solidFill>
                  <a:srgbClr val="000000"/>
                </a:solidFill>
                <a:latin typeface="Calibri" panose="020F0502020204030204" pitchFamily="34" charset="0"/>
              </a:rPr>
              <a:t>NONCONFIDENTIAL // EXTERNAL</a:t>
            </a:r>
            <a:endParaRPr lang="en-US" sz="11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504925780"/>
      </p:ext>
    </p:extLst>
  </p:cSld>
  <p:clrMap bg1="lt1" tx1="dk1" bg2="lt2" tx2="dk2" accent1="accent1" accent2="accent2" accent3="accent3" accent4="accent4" accent5="accent5" accent6="accent6" hlink="hlink" folHlink="folHlink"/>
  <p:sldLayoutIdLst>
    <p:sldLayoutId id="2147483648" r:id="rId1"/>
    <p:sldLayoutId id="2147483670" r:id="rId2"/>
    <p:sldLayoutId id="2147483667" r:id="rId3"/>
    <p:sldLayoutId id="2147483668" r:id="rId4"/>
    <p:sldLayoutId id="2147483649" r:id="rId5"/>
    <p:sldLayoutId id="2147483661" r:id="rId6"/>
    <p:sldLayoutId id="2147483671" r:id="rId7"/>
    <p:sldLayoutId id="2147483662" r:id="rId8"/>
    <p:sldLayoutId id="2147483665" r:id="rId9"/>
    <p:sldLayoutId id="2147483666" r:id="rId10"/>
    <p:sldLayoutId id="2147483663" r:id="rId11"/>
    <p:sldLayoutId id="2147483664" r:id="rId12"/>
    <p:sldLayoutId id="214748366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6A1D58-EF57-4FC9-A2C3-9165883F3DDD}"/>
              </a:ext>
            </a:extLst>
          </p:cNvPr>
          <p:cNvSpPr/>
          <p:nvPr userDrawn="1"/>
        </p:nvSpPr>
        <p:spPr bwMode="auto">
          <a:xfrm>
            <a:off x="0" y="6729580"/>
            <a:ext cx="12192000" cy="139571"/>
          </a:xfrm>
          <a:prstGeom prst="rect">
            <a:avLst/>
          </a:prstGeom>
          <a:solidFill>
            <a:srgbClr val="6C8F98"/>
          </a:solidFill>
          <a:ln>
            <a:noFill/>
          </a:ln>
        </p:spPr>
        <p:txBody>
          <a:bodyPr lIns="0" tIns="0" rIns="0" bIns="0" rtlCol="0" anchor="ctr"/>
          <a:lstStyle/>
          <a:p>
            <a:pPr algn="ctr"/>
            <a:endParaRPr lang="en-US"/>
          </a:p>
        </p:txBody>
      </p:sp>
      <p:pic>
        <p:nvPicPr>
          <p:cNvPr id="9" name="Picture 8">
            <a:extLst>
              <a:ext uri="{FF2B5EF4-FFF2-40B4-BE49-F238E27FC236}">
                <a16:creationId xmlns:a16="http://schemas.microsoft.com/office/drawing/2014/main" id="{DA7A89B6-E6F4-43C9-995A-9A091C2EA8BC}"/>
              </a:ext>
            </a:extLst>
          </p:cNvPr>
          <p:cNvPicPr>
            <a:picLocks noChangeAspect="1"/>
          </p:cNvPicPr>
          <p:nvPr userDrawn="1"/>
        </p:nvPicPr>
        <p:blipFill>
          <a:blip r:embed="rId15"/>
          <a:srcRect/>
          <a:stretch/>
        </p:blipFill>
        <p:spPr>
          <a:xfrm>
            <a:off x="9652504" y="6526260"/>
            <a:ext cx="2384335" cy="139571"/>
          </a:xfrm>
          <a:prstGeom prst="rect">
            <a:avLst/>
          </a:prstGeom>
        </p:spPr>
      </p:pic>
      <p:sp>
        <p:nvSpPr>
          <p:cNvPr id="10" name="TextBox 9">
            <a:extLst>
              <a:ext uri="{FF2B5EF4-FFF2-40B4-BE49-F238E27FC236}">
                <a16:creationId xmlns:a16="http://schemas.microsoft.com/office/drawing/2014/main" id="{13080163-E024-4C1F-8398-E54D74068161}"/>
              </a:ext>
            </a:extLst>
          </p:cNvPr>
          <p:cNvSpPr txBox="1"/>
          <p:nvPr userDrawn="1"/>
        </p:nvSpPr>
        <p:spPr>
          <a:xfrm>
            <a:off x="155161" y="6439710"/>
            <a:ext cx="429926" cy="369332"/>
          </a:xfrm>
          <a:prstGeom prst="rect">
            <a:avLst/>
          </a:prstGeom>
          <a:noFill/>
        </p:spPr>
        <p:txBody>
          <a:bodyPr wrap="none" rtlCol="0">
            <a:spAutoFit/>
          </a:bodyPr>
          <a:lstStyle/>
          <a:p>
            <a:pPr algn="l"/>
            <a:fld id="{260E2A6B-A809-4840-BF14-8648BC0BDF87}" type="slidenum">
              <a:rPr lang="id-ID" sz="1800" b="0" i="1">
                <a:solidFill>
                  <a:schemeClr val="tx1"/>
                </a:solidFill>
                <a:latin typeface="Amiri" panose="00000500000000000000" pitchFamily="2" charset="-78"/>
                <a:ea typeface="Amiri" panose="00000500000000000000" pitchFamily="2" charset="-78"/>
                <a:cs typeface="Amiri" panose="00000500000000000000" pitchFamily="2" charset="-78"/>
              </a:rPr>
              <a:pPr algn="l"/>
              <a:t>‹#›</a:t>
            </a:fld>
            <a:endParaRPr lang="en-MY" sz="1800" b="0" i="1" dirty="0">
              <a:solidFill>
                <a:schemeClr val="tx1"/>
              </a:solidFill>
              <a:latin typeface="Amiri" panose="00000500000000000000" pitchFamily="2" charset="-78"/>
              <a:ea typeface="Amiri" panose="00000500000000000000" pitchFamily="2" charset="-78"/>
              <a:cs typeface="Amiri" panose="00000500000000000000" pitchFamily="2" charset="-78"/>
            </a:endParaRPr>
          </a:p>
        </p:txBody>
      </p:sp>
      <p:sp>
        <p:nvSpPr>
          <p:cNvPr id="11" name="TextBox 10">
            <a:extLst>
              <a:ext uri="{FF2B5EF4-FFF2-40B4-BE49-F238E27FC236}">
                <a16:creationId xmlns:a16="http://schemas.microsoft.com/office/drawing/2014/main" id="{D52A3EED-93BD-4007-A1A7-A29025F249D1}"/>
              </a:ext>
            </a:extLst>
          </p:cNvPr>
          <p:cNvSpPr txBox="1"/>
          <p:nvPr userDrawn="1"/>
        </p:nvSpPr>
        <p:spPr>
          <a:xfrm>
            <a:off x="587186" y="6491531"/>
            <a:ext cx="2276264" cy="230832"/>
          </a:xfrm>
          <a:prstGeom prst="rect">
            <a:avLst/>
          </a:prstGeom>
          <a:noFill/>
        </p:spPr>
        <p:txBody>
          <a:bodyPr wrap="none" lIns="0" rIns="0" rtlCol="0">
            <a:spAutoFit/>
          </a:bodyPr>
          <a:lstStyle/>
          <a:p>
            <a:r>
              <a:rPr lang="en-US" sz="900" b="0" i="0" spc="0" baseline="0" dirty="0">
                <a:solidFill>
                  <a:schemeClr val="tx1"/>
                </a:solidFill>
                <a:latin typeface="+mn-lt"/>
                <a:ea typeface="Titillium Bd" charset="0"/>
                <a:cs typeface="Gill Sans Light" panose="020B0302020104020203" pitchFamily="34" charset="-79"/>
              </a:rPr>
              <a:t>29</a:t>
            </a:r>
            <a:r>
              <a:rPr lang="en-US" sz="900" b="0" i="0" spc="0" baseline="30000" dirty="0">
                <a:solidFill>
                  <a:schemeClr val="tx1"/>
                </a:solidFill>
                <a:latin typeface="+mn-lt"/>
                <a:ea typeface="Titillium Bd" charset="0"/>
                <a:cs typeface="Gill Sans Light" panose="020B0302020104020203" pitchFamily="34" charset="-79"/>
              </a:rPr>
              <a:t>th</a:t>
            </a:r>
            <a:r>
              <a:rPr lang="en-US" sz="900" b="0" i="0" spc="0" baseline="0" dirty="0">
                <a:solidFill>
                  <a:schemeClr val="tx1"/>
                </a:solidFill>
                <a:latin typeface="+mn-lt"/>
                <a:ea typeface="Titillium Bd" charset="0"/>
                <a:cs typeface="Gill Sans Light" panose="020B0302020104020203" pitchFamily="34" charset="-79"/>
              </a:rPr>
              <a:t> Annual Automotive Insights Symposium</a:t>
            </a:r>
          </a:p>
        </p:txBody>
      </p:sp>
      <p:sp>
        <p:nvSpPr>
          <p:cNvPr id="2" name="MSIPCMContentMarking" descr="{&quot;HashCode&quot;:320688167,&quot;Placement&quot;:&quot;Header&quot;,&quot;Top&quot;:0.0,&quot;Left&quot;:0.0,&quot;SlideWidth&quot;:960,&quot;SlideHeight&quot;:540}">
            <a:extLst>
              <a:ext uri="{FF2B5EF4-FFF2-40B4-BE49-F238E27FC236}">
                <a16:creationId xmlns:a16="http://schemas.microsoft.com/office/drawing/2014/main" id="{0EE81B53-39EC-43ED-AC25-301745E0B300}"/>
              </a:ext>
            </a:extLst>
          </p:cNvPr>
          <p:cNvSpPr txBox="1"/>
          <p:nvPr userDrawn="1"/>
        </p:nvSpPr>
        <p:spPr>
          <a:xfrm>
            <a:off x="0" y="0"/>
            <a:ext cx="2204311" cy="279435"/>
          </a:xfrm>
          <a:prstGeom prst="rect">
            <a:avLst/>
          </a:prstGeom>
          <a:noFill/>
        </p:spPr>
        <p:txBody>
          <a:bodyPr vert="horz" wrap="square" lIns="0" tIns="0" rIns="0" bIns="0" rtlCol="0" anchor="ctr" anchorCtr="1">
            <a:spAutoFit/>
          </a:bodyPr>
          <a:lstStyle/>
          <a:p>
            <a:pPr algn="l">
              <a:spcBef>
                <a:spcPts val="0"/>
              </a:spcBef>
              <a:spcAft>
                <a:spcPts val="0"/>
              </a:spcAft>
            </a:pPr>
            <a:r>
              <a:rPr lang="en-US" sz="1100">
                <a:solidFill>
                  <a:srgbClr val="000000"/>
                </a:solidFill>
                <a:latin typeface="Calibri" panose="020F0502020204030204" pitchFamily="34" charset="0"/>
              </a:rPr>
              <a:t>NONCONFIDENTIAL // EXTERNAL</a:t>
            </a:r>
            <a:endParaRPr lang="en-US" sz="11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651524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hyperlink" Target="https://www.govinfo.gov/content/pkg/USCODE-2020-title10/pdf/USCODE-2020-title10-subtitleA-partIV-chap148-subchapV-sec2533c.pdf" TargetMode="External"/><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hyperlink" Target="https://www.congress.gov/117/plaws/publ58/PLAW-117publ58.pdf" TargetMode="External"/><Relationship Id="rId2" Type="http://schemas.openxmlformats.org/officeDocument/2006/relationships/notesSlide" Target="../notesSlides/notesSlide10.xml"/><Relationship Id="rId16"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hyperlink" Target="https://www.state.gov/countries-of-particular-concern-special-watch-list-countries-entities-of-particular-concern/" TargetMode="External"/><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hyperlink" Target="https://www.irs.gov/newsroom/treasury-and-irs-set-out-procedures-for-manufacturers-sellers-of-clean-vehicles" TargetMode="External"/><Relationship Id="rId3" Type="http://schemas.openxmlformats.org/officeDocument/2006/relationships/image" Target="../media/image6.png"/><Relationship Id="rId7" Type="http://schemas.openxmlformats.org/officeDocument/2006/relationships/hyperlink" Target="https://home.treasury.gov/news/press-releases/jy0923" TargetMode="External"/><Relationship Id="rId12" Type="http://schemas.openxmlformats.org/officeDocument/2006/relationships/hyperlink" Target="https://www.federalregister.gov/public-inspection/2023-06822/section-30d-new-clean-vehicle-credi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www.congress.gov/117/plaws/publ169/PLAW-117publ169.pdf" TargetMode="External"/><Relationship Id="rId11" Type="http://schemas.openxmlformats.org/officeDocument/2006/relationships/hyperlink" Target="https://home.treasury.gov/news/press-releases/jy1245" TargetMode="External"/><Relationship Id="rId5" Type="http://schemas.openxmlformats.org/officeDocument/2006/relationships/hyperlink" Target="https://www.irs.gov/credits-deductions/credits-for-new-clean-vehicles-purchased-in-2023-or-after" TargetMode="External"/><Relationship Id="rId10" Type="http://schemas.openxmlformats.org/officeDocument/2006/relationships/hyperlink" Target="https://home.treasury.gov/system/files/136/30DWhite-Paper.pdf" TargetMode="External"/><Relationship Id="rId4" Type="http://schemas.openxmlformats.org/officeDocument/2006/relationships/image" Target="../media/image7.jpeg"/><Relationship Id="rId9" Type="http://schemas.openxmlformats.org/officeDocument/2006/relationships/hyperlink" Target="https://home.treasury.gov/news/press-releases/jy117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84D7CC-6CFA-461D-B095-B7E947800A59}"/>
              </a:ext>
            </a:extLst>
          </p:cNvPr>
          <p:cNvSpPr>
            <a:spLocks noGrp="1"/>
          </p:cNvSpPr>
          <p:nvPr>
            <p:ph type="body" sz="quarter" idx="11"/>
          </p:nvPr>
        </p:nvSpPr>
        <p:spPr/>
        <p:txBody>
          <a:bodyPr/>
          <a:lstStyle/>
          <a:p>
            <a:r>
              <a:rPr lang="en-US" dirty="0"/>
              <a:t>Inflation Reduction Act's Clean Vehicle Credits</a:t>
            </a:r>
          </a:p>
        </p:txBody>
      </p:sp>
      <p:sp>
        <p:nvSpPr>
          <p:cNvPr id="4" name="Text Placeholder 3">
            <a:extLst>
              <a:ext uri="{FF2B5EF4-FFF2-40B4-BE49-F238E27FC236}">
                <a16:creationId xmlns:a16="http://schemas.microsoft.com/office/drawing/2014/main" id="{0A1983F5-93B0-4700-AD29-61FD00886D3C}"/>
              </a:ext>
            </a:extLst>
          </p:cNvPr>
          <p:cNvSpPr>
            <a:spLocks noGrp="1"/>
          </p:cNvSpPr>
          <p:nvPr>
            <p:ph type="body" sz="quarter" idx="12"/>
          </p:nvPr>
        </p:nvSpPr>
        <p:spPr/>
        <p:txBody>
          <a:bodyPr/>
          <a:lstStyle/>
          <a:p>
            <a:r>
              <a:rPr lang="en-US" dirty="0"/>
              <a:t>An In-Depth View</a:t>
            </a:r>
          </a:p>
        </p:txBody>
      </p:sp>
      <p:sp>
        <p:nvSpPr>
          <p:cNvPr id="5" name="Text Placeholder 4">
            <a:extLst>
              <a:ext uri="{FF2B5EF4-FFF2-40B4-BE49-F238E27FC236}">
                <a16:creationId xmlns:a16="http://schemas.microsoft.com/office/drawing/2014/main" id="{B3B0CFA2-3FB8-48DB-97F5-C9B8A35AC36C}"/>
              </a:ext>
            </a:extLst>
          </p:cNvPr>
          <p:cNvSpPr>
            <a:spLocks noGrp="1"/>
          </p:cNvSpPr>
          <p:nvPr>
            <p:ph type="body" sz="quarter" idx="13"/>
          </p:nvPr>
        </p:nvSpPr>
        <p:spPr/>
        <p:txBody>
          <a:bodyPr/>
          <a:lstStyle/>
          <a:p>
            <a:r>
              <a:rPr lang="en-US" dirty="0"/>
              <a:t>Kristin Dziczek</a:t>
            </a:r>
          </a:p>
        </p:txBody>
      </p:sp>
      <p:sp>
        <p:nvSpPr>
          <p:cNvPr id="6" name="Text Placeholder 5">
            <a:extLst>
              <a:ext uri="{FF2B5EF4-FFF2-40B4-BE49-F238E27FC236}">
                <a16:creationId xmlns:a16="http://schemas.microsoft.com/office/drawing/2014/main" id="{8ADEAC5F-EABC-4909-9AF9-193351DD327F}"/>
              </a:ext>
            </a:extLst>
          </p:cNvPr>
          <p:cNvSpPr>
            <a:spLocks noGrp="1"/>
          </p:cNvSpPr>
          <p:nvPr>
            <p:ph type="body" sz="quarter" idx="14"/>
          </p:nvPr>
        </p:nvSpPr>
        <p:spPr/>
        <p:txBody>
          <a:bodyPr/>
          <a:lstStyle/>
          <a:p>
            <a:r>
              <a:rPr lang="en-US" dirty="0"/>
              <a:t>Policy Advisor</a:t>
            </a:r>
          </a:p>
        </p:txBody>
      </p:sp>
      <p:sp>
        <p:nvSpPr>
          <p:cNvPr id="7" name="Text Placeholder 6">
            <a:extLst>
              <a:ext uri="{FF2B5EF4-FFF2-40B4-BE49-F238E27FC236}">
                <a16:creationId xmlns:a16="http://schemas.microsoft.com/office/drawing/2014/main" id="{01032176-C522-4995-B0D6-32A8B0870D8F}"/>
              </a:ext>
            </a:extLst>
          </p:cNvPr>
          <p:cNvSpPr>
            <a:spLocks noGrp="1"/>
          </p:cNvSpPr>
          <p:nvPr>
            <p:ph type="body" sz="quarter" idx="15"/>
          </p:nvPr>
        </p:nvSpPr>
        <p:spPr/>
        <p:txBody>
          <a:bodyPr/>
          <a:lstStyle/>
          <a:p>
            <a:r>
              <a:rPr lang="en-US" dirty="0"/>
              <a:t>Policy webinar</a:t>
            </a:r>
          </a:p>
        </p:txBody>
      </p:sp>
      <p:sp>
        <p:nvSpPr>
          <p:cNvPr id="8" name="Text Placeholder 7">
            <a:extLst>
              <a:ext uri="{FF2B5EF4-FFF2-40B4-BE49-F238E27FC236}">
                <a16:creationId xmlns:a16="http://schemas.microsoft.com/office/drawing/2014/main" id="{F6C0D97C-D58C-49F5-AB1A-C48F5AB36683}"/>
              </a:ext>
            </a:extLst>
          </p:cNvPr>
          <p:cNvSpPr>
            <a:spLocks noGrp="1"/>
          </p:cNvSpPr>
          <p:nvPr>
            <p:ph type="body" sz="quarter" idx="16"/>
          </p:nvPr>
        </p:nvSpPr>
        <p:spPr/>
        <p:txBody>
          <a:bodyPr/>
          <a:lstStyle/>
          <a:p>
            <a:r>
              <a:rPr lang="en-US" dirty="0"/>
              <a:t>6 April 2023</a:t>
            </a:r>
          </a:p>
        </p:txBody>
      </p:sp>
      <p:sp>
        <p:nvSpPr>
          <p:cNvPr id="9" name="Rectangle 8">
            <a:extLst>
              <a:ext uri="{FF2B5EF4-FFF2-40B4-BE49-F238E27FC236}">
                <a16:creationId xmlns:a16="http://schemas.microsoft.com/office/drawing/2014/main" id="{C80D6CD2-79D9-4AE7-8813-0B13E69EDAD5}"/>
              </a:ext>
            </a:extLst>
          </p:cNvPr>
          <p:cNvSpPr/>
          <p:nvPr/>
        </p:nvSpPr>
        <p:spPr>
          <a:xfrm>
            <a:off x="2337847" y="6419654"/>
            <a:ext cx="763572" cy="245097"/>
          </a:xfrm>
          <a:prstGeom prst="rect">
            <a:avLst/>
          </a:prstGeom>
          <a:solidFill>
            <a:srgbClr val="042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6250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9B927A-1A6F-95C3-1527-395B889A88FD}"/>
              </a:ext>
            </a:extLst>
          </p:cNvPr>
          <p:cNvSpPr/>
          <p:nvPr/>
        </p:nvSpPr>
        <p:spPr>
          <a:xfrm>
            <a:off x="-13061" y="0"/>
            <a:ext cx="8445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33FA108-216D-8EAD-406D-A56BE64B5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97"/>
            <a:ext cx="233172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14EFECD-158A-513E-E9F8-C177E5573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564" y="-2052"/>
            <a:ext cx="2331721"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9C6C3D0-E199-60D4-FDFF-9E4022B054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3129" y="6297"/>
            <a:ext cx="310896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DC806D2-DE3B-7454-522E-0E295C3FA3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4483" y="1764373"/>
            <a:ext cx="310896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40ED9B3-BBDE-632D-2DCD-3F3F4F5792E1}"/>
              </a:ext>
            </a:extLst>
          </p:cNvPr>
          <p:cNvPicPr>
            <a:picLocks noChangeAspect="1"/>
          </p:cNvPicPr>
          <p:nvPr/>
        </p:nvPicPr>
        <p:blipFill>
          <a:blip r:embed="rId7"/>
          <a:stretch>
            <a:fillRect/>
          </a:stretch>
        </p:blipFill>
        <p:spPr>
          <a:xfrm>
            <a:off x="5716840" y="1782938"/>
            <a:ext cx="2715249" cy="1554480"/>
          </a:xfrm>
          <a:prstGeom prst="rect">
            <a:avLst/>
          </a:prstGeom>
        </p:spPr>
      </p:pic>
      <p:pic>
        <p:nvPicPr>
          <p:cNvPr id="5" name="Picture 4">
            <a:extLst>
              <a:ext uri="{FF2B5EF4-FFF2-40B4-BE49-F238E27FC236}">
                <a16:creationId xmlns:a16="http://schemas.microsoft.com/office/drawing/2014/main" id="{96E278F3-7A5D-F69B-4942-6FED5EC79969}"/>
              </a:ext>
            </a:extLst>
          </p:cNvPr>
          <p:cNvPicPr>
            <a:picLocks noChangeAspect="1"/>
          </p:cNvPicPr>
          <p:nvPr/>
        </p:nvPicPr>
        <p:blipFill>
          <a:blip r:embed="rId8"/>
          <a:stretch>
            <a:fillRect/>
          </a:stretch>
        </p:blipFill>
        <p:spPr>
          <a:xfrm>
            <a:off x="-13061" y="3522449"/>
            <a:ext cx="3108959" cy="1554480"/>
          </a:xfrm>
          <a:prstGeom prst="rect">
            <a:avLst/>
          </a:prstGeom>
        </p:spPr>
      </p:pic>
      <p:pic>
        <p:nvPicPr>
          <p:cNvPr id="6" name="Picture 5">
            <a:extLst>
              <a:ext uri="{FF2B5EF4-FFF2-40B4-BE49-F238E27FC236}">
                <a16:creationId xmlns:a16="http://schemas.microsoft.com/office/drawing/2014/main" id="{360EE9CD-AA0B-5A7C-5085-53940C2DE9B3}"/>
              </a:ext>
            </a:extLst>
          </p:cNvPr>
          <p:cNvPicPr>
            <a:picLocks noChangeAspect="1"/>
          </p:cNvPicPr>
          <p:nvPr/>
        </p:nvPicPr>
        <p:blipFill>
          <a:blip r:embed="rId9"/>
          <a:stretch>
            <a:fillRect/>
          </a:stretch>
        </p:blipFill>
        <p:spPr>
          <a:xfrm>
            <a:off x="3300549" y="3520582"/>
            <a:ext cx="2590800" cy="1554480"/>
          </a:xfrm>
          <a:prstGeom prst="rect">
            <a:avLst/>
          </a:prstGeom>
        </p:spPr>
      </p:pic>
      <p:pic>
        <p:nvPicPr>
          <p:cNvPr id="7" name="Picture 6">
            <a:extLst>
              <a:ext uri="{FF2B5EF4-FFF2-40B4-BE49-F238E27FC236}">
                <a16:creationId xmlns:a16="http://schemas.microsoft.com/office/drawing/2014/main" id="{AA2DA202-83B7-FFDD-DCA1-BE1D370D0190}"/>
              </a:ext>
            </a:extLst>
          </p:cNvPr>
          <p:cNvPicPr>
            <a:picLocks noChangeAspect="1"/>
          </p:cNvPicPr>
          <p:nvPr/>
        </p:nvPicPr>
        <p:blipFill>
          <a:blip r:embed="rId10"/>
          <a:stretch>
            <a:fillRect/>
          </a:stretch>
        </p:blipFill>
        <p:spPr>
          <a:xfrm>
            <a:off x="1" y="1764373"/>
            <a:ext cx="2341085" cy="1554480"/>
          </a:xfrm>
          <a:prstGeom prst="rect">
            <a:avLst/>
          </a:prstGeom>
          <a:ln>
            <a:solidFill>
              <a:schemeClr val="tx1"/>
            </a:solidFill>
          </a:ln>
        </p:spPr>
      </p:pic>
      <p:pic>
        <p:nvPicPr>
          <p:cNvPr id="8" name="Picture 7">
            <a:extLst>
              <a:ext uri="{FF2B5EF4-FFF2-40B4-BE49-F238E27FC236}">
                <a16:creationId xmlns:a16="http://schemas.microsoft.com/office/drawing/2014/main" id="{4A7EC9FA-210E-2156-FDD1-E495C26C8018}"/>
              </a:ext>
            </a:extLst>
          </p:cNvPr>
          <p:cNvPicPr>
            <a:picLocks noChangeAspect="1"/>
          </p:cNvPicPr>
          <p:nvPr/>
        </p:nvPicPr>
        <p:blipFill>
          <a:blip r:embed="rId11"/>
          <a:stretch>
            <a:fillRect/>
          </a:stretch>
        </p:blipFill>
        <p:spPr>
          <a:xfrm>
            <a:off x="6073422" y="3520582"/>
            <a:ext cx="2341085" cy="1554480"/>
          </a:xfrm>
          <a:prstGeom prst="rect">
            <a:avLst/>
          </a:prstGeom>
          <a:ln>
            <a:solidFill>
              <a:schemeClr val="tx1"/>
            </a:solidFill>
          </a:ln>
        </p:spPr>
      </p:pic>
      <p:pic>
        <p:nvPicPr>
          <p:cNvPr id="9" name="Picture 8">
            <a:extLst>
              <a:ext uri="{FF2B5EF4-FFF2-40B4-BE49-F238E27FC236}">
                <a16:creationId xmlns:a16="http://schemas.microsoft.com/office/drawing/2014/main" id="{26375A62-214C-FD8C-6AFE-1D9C48A1AB06}"/>
              </a:ext>
            </a:extLst>
          </p:cNvPr>
          <p:cNvPicPr>
            <a:picLocks noChangeAspect="1"/>
          </p:cNvPicPr>
          <p:nvPr/>
        </p:nvPicPr>
        <p:blipFill>
          <a:blip r:embed="rId12"/>
          <a:stretch>
            <a:fillRect/>
          </a:stretch>
        </p:blipFill>
        <p:spPr>
          <a:xfrm>
            <a:off x="227" y="5280525"/>
            <a:ext cx="2341085" cy="1554480"/>
          </a:xfrm>
          <a:prstGeom prst="rect">
            <a:avLst/>
          </a:prstGeom>
        </p:spPr>
      </p:pic>
      <p:pic>
        <p:nvPicPr>
          <p:cNvPr id="10" name="Picture 9">
            <a:extLst>
              <a:ext uri="{FF2B5EF4-FFF2-40B4-BE49-F238E27FC236}">
                <a16:creationId xmlns:a16="http://schemas.microsoft.com/office/drawing/2014/main" id="{C44D715C-F604-8E88-C657-0403BA6E6DFC}"/>
              </a:ext>
            </a:extLst>
          </p:cNvPr>
          <p:cNvPicPr>
            <a:picLocks noChangeAspect="1"/>
          </p:cNvPicPr>
          <p:nvPr/>
        </p:nvPicPr>
        <p:blipFill>
          <a:blip r:embed="rId13"/>
          <a:stretch>
            <a:fillRect/>
          </a:stretch>
        </p:blipFill>
        <p:spPr>
          <a:xfrm>
            <a:off x="2661564" y="5280525"/>
            <a:ext cx="3084285" cy="1554480"/>
          </a:xfrm>
          <a:prstGeom prst="rect">
            <a:avLst/>
          </a:prstGeom>
        </p:spPr>
      </p:pic>
      <p:pic>
        <p:nvPicPr>
          <p:cNvPr id="11" name="Picture 10">
            <a:extLst>
              <a:ext uri="{FF2B5EF4-FFF2-40B4-BE49-F238E27FC236}">
                <a16:creationId xmlns:a16="http://schemas.microsoft.com/office/drawing/2014/main" id="{C19DF0D6-723C-6EE0-034D-FDC6DD80B34D}"/>
              </a:ext>
            </a:extLst>
          </p:cNvPr>
          <p:cNvPicPr>
            <a:picLocks noChangeAspect="1"/>
          </p:cNvPicPr>
          <p:nvPr/>
        </p:nvPicPr>
        <p:blipFill>
          <a:blip r:embed="rId14"/>
          <a:stretch>
            <a:fillRect/>
          </a:stretch>
        </p:blipFill>
        <p:spPr>
          <a:xfrm>
            <a:off x="6077782" y="5258226"/>
            <a:ext cx="2342370" cy="1554480"/>
          </a:xfrm>
          <a:prstGeom prst="rect">
            <a:avLst/>
          </a:prstGeom>
        </p:spPr>
      </p:pic>
      <p:sp>
        <p:nvSpPr>
          <p:cNvPr id="14" name="TextBox 13">
            <a:extLst>
              <a:ext uri="{FF2B5EF4-FFF2-40B4-BE49-F238E27FC236}">
                <a16:creationId xmlns:a16="http://schemas.microsoft.com/office/drawing/2014/main" id="{4FCEBC5F-F099-9FD1-EB95-D70F2E34359B}"/>
              </a:ext>
            </a:extLst>
          </p:cNvPr>
          <p:cNvSpPr txBox="1"/>
          <p:nvPr/>
        </p:nvSpPr>
        <p:spPr>
          <a:xfrm>
            <a:off x="8471666" y="1383037"/>
            <a:ext cx="3519180" cy="3908762"/>
          </a:xfrm>
          <a:prstGeom prst="rect">
            <a:avLst/>
          </a:prstGeom>
          <a:noFill/>
        </p:spPr>
        <p:txBody>
          <a:bodyPr wrap="square">
            <a:spAutoFit/>
          </a:bodyPr>
          <a:lstStyle/>
          <a:p>
            <a:pPr algn="l" fontAlgn="base">
              <a:spcAft>
                <a:spcPts val="1200"/>
              </a:spcAft>
            </a:pPr>
            <a:r>
              <a:rPr lang="en-US" sz="3200" b="0" i="0" dirty="0">
                <a:solidFill>
                  <a:srgbClr val="333333"/>
                </a:solidFill>
                <a:effectLst/>
                <a:latin typeface="EB Garamond" panose="00000500000000000000" pitchFamily="2" charset="0"/>
              </a:rPr>
              <a:t>Countries of Particular Concern</a:t>
            </a:r>
          </a:p>
          <a:p>
            <a:pPr algn="l" fontAlgn="base">
              <a:spcAft>
                <a:spcPts val="1200"/>
              </a:spcAft>
            </a:pPr>
            <a:r>
              <a:rPr lang="en-US" sz="1400" b="0" i="0" dirty="0">
                <a:solidFill>
                  <a:srgbClr val="333333"/>
                </a:solidFill>
                <a:effectLst/>
                <a:latin typeface="Open Sans" panose="020B0606030504020204" pitchFamily="34" charset="0"/>
              </a:rPr>
              <a:t>The most recent Countries of Particular Concern designations were made by the Secretary of State on November 30, 2022:</a:t>
            </a:r>
          </a:p>
          <a:p>
            <a:pPr algn="l" fontAlgn="base"/>
            <a:r>
              <a:rPr lang="en-US" b="1" i="0" dirty="0">
                <a:solidFill>
                  <a:srgbClr val="333333"/>
                </a:solidFill>
                <a:effectLst/>
                <a:latin typeface="inherit"/>
              </a:rPr>
              <a:t>Burma, People’s Republic of China, Cuba, Eritrea, Iran, the Democratic People’s Republic of Korea, Nicaragua, Pakistan, Russia, Saudi Arabia, Tajikistan, and Turkmenistan.</a:t>
            </a:r>
            <a:endParaRPr lang="en-US" b="0" i="0" dirty="0">
              <a:solidFill>
                <a:srgbClr val="333333"/>
              </a:solidFill>
              <a:effectLst/>
              <a:latin typeface="Open Sans" panose="020B0606030504020204" pitchFamily="34" charset="0"/>
            </a:endParaRPr>
          </a:p>
        </p:txBody>
      </p:sp>
      <p:sp>
        <p:nvSpPr>
          <p:cNvPr id="16" name="TextBox 15">
            <a:extLst>
              <a:ext uri="{FF2B5EF4-FFF2-40B4-BE49-F238E27FC236}">
                <a16:creationId xmlns:a16="http://schemas.microsoft.com/office/drawing/2014/main" id="{85D62B33-DB7B-EF30-92C9-F642A53FB152}"/>
              </a:ext>
            </a:extLst>
          </p:cNvPr>
          <p:cNvSpPr txBox="1"/>
          <p:nvPr/>
        </p:nvSpPr>
        <p:spPr>
          <a:xfrm>
            <a:off x="8471666" y="5291843"/>
            <a:ext cx="3519180" cy="507831"/>
          </a:xfrm>
          <a:prstGeom prst="rect">
            <a:avLst/>
          </a:prstGeom>
          <a:noFill/>
        </p:spPr>
        <p:txBody>
          <a:bodyPr wrap="square">
            <a:spAutoFit/>
          </a:bodyPr>
          <a:lstStyle/>
          <a:p>
            <a:r>
              <a:rPr lang="en-US" sz="900" i="1" dirty="0">
                <a:hlinkClick r:id="rId15"/>
              </a:rPr>
              <a:t>Source: Countries of Particular Concern, Special Watch List Countries, Entities of Particular Concern - United States Department of State</a:t>
            </a:r>
            <a:endParaRPr lang="en-US" sz="900" i="1" dirty="0"/>
          </a:p>
        </p:txBody>
      </p:sp>
      <p:sp>
        <p:nvSpPr>
          <p:cNvPr id="18" name="TextBox 17">
            <a:extLst>
              <a:ext uri="{FF2B5EF4-FFF2-40B4-BE49-F238E27FC236}">
                <a16:creationId xmlns:a16="http://schemas.microsoft.com/office/drawing/2014/main" id="{59FDA353-F1C5-60F1-E72F-97E5FE359A79}"/>
              </a:ext>
            </a:extLst>
          </p:cNvPr>
          <p:cNvSpPr txBox="1"/>
          <p:nvPr/>
        </p:nvSpPr>
        <p:spPr>
          <a:xfrm>
            <a:off x="9022736" y="298409"/>
            <a:ext cx="2257509" cy="953557"/>
          </a:xfrm>
          <a:prstGeom prst="rect">
            <a:avLst/>
          </a:prstGeom>
          <a:noFill/>
        </p:spPr>
        <p:txBody>
          <a:bodyPr wrap="square">
            <a:spAutoFit/>
          </a:bodyPr>
          <a:lstStyle/>
          <a:p>
            <a:r>
              <a:rPr lang="en-US" dirty="0"/>
              <a:t>“These rules will be addressed in future guidance.” </a:t>
            </a:r>
          </a:p>
        </p:txBody>
      </p:sp>
      <p:sp>
        <p:nvSpPr>
          <p:cNvPr id="19" name="TextBox 18">
            <a:extLst>
              <a:ext uri="{FF2B5EF4-FFF2-40B4-BE49-F238E27FC236}">
                <a16:creationId xmlns:a16="http://schemas.microsoft.com/office/drawing/2014/main" id="{1769FAAB-665A-C576-A129-08D8CAD1A5CE}"/>
              </a:ext>
            </a:extLst>
          </p:cNvPr>
          <p:cNvSpPr txBox="1"/>
          <p:nvPr/>
        </p:nvSpPr>
        <p:spPr>
          <a:xfrm>
            <a:off x="8420152" y="6704984"/>
            <a:ext cx="1760418" cy="215444"/>
          </a:xfrm>
          <a:prstGeom prst="rect">
            <a:avLst/>
          </a:prstGeom>
          <a:noFill/>
        </p:spPr>
        <p:txBody>
          <a:bodyPr wrap="none" rtlCol="0">
            <a:spAutoFit/>
          </a:bodyPr>
          <a:lstStyle/>
          <a:p>
            <a:r>
              <a:rPr lang="en-US" sz="800" i="1" dirty="0">
                <a:solidFill>
                  <a:schemeClr val="bg1"/>
                </a:solidFill>
              </a:rPr>
              <a:t>Flag sources: Wikimedia Commons</a:t>
            </a:r>
          </a:p>
        </p:txBody>
      </p:sp>
      <p:grpSp>
        <p:nvGrpSpPr>
          <p:cNvPr id="13" name="Group 12">
            <a:extLst>
              <a:ext uri="{FF2B5EF4-FFF2-40B4-BE49-F238E27FC236}">
                <a16:creationId xmlns:a16="http://schemas.microsoft.com/office/drawing/2014/main" id="{6EBD43A8-5176-99A0-5358-7D43D555DD06}"/>
              </a:ext>
            </a:extLst>
          </p:cNvPr>
          <p:cNvGrpSpPr/>
          <p:nvPr/>
        </p:nvGrpSpPr>
        <p:grpSpPr>
          <a:xfrm>
            <a:off x="-26202" y="-2052"/>
            <a:ext cx="8484793" cy="6853755"/>
            <a:chOff x="-26202" y="-2052"/>
            <a:chExt cx="8484793" cy="6853755"/>
          </a:xfrm>
        </p:grpSpPr>
        <p:sp>
          <p:nvSpPr>
            <p:cNvPr id="21" name="Rectangle 20">
              <a:extLst>
                <a:ext uri="{FF2B5EF4-FFF2-40B4-BE49-F238E27FC236}">
                  <a16:creationId xmlns:a16="http://schemas.microsoft.com/office/drawing/2014/main" id="{5C016BD8-C80C-D60D-F12B-33301F423C0F}"/>
                </a:ext>
              </a:extLst>
            </p:cNvPr>
            <p:cNvSpPr/>
            <p:nvPr/>
          </p:nvSpPr>
          <p:spPr>
            <a:xfrm>
              <a:off x="-26202" y="-2052"/>
              <a:ext cx="8484793" cy="6853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2565AF2-F7F1-DF19-B328-309F717C8F7D}"/>
                </a:ext>
              </a:extLst>
            </p:cNvPr>
            <p:cNvPicPr>
              <a:picLocks noChangeAspect="1"/>
            </p:cNvPicPr>
            <p:nvPr/>
          </p:nvPicPr>
          <p:blipFill>
            <a:blip r:embed="rId16"/>
            <a:stretch>
              <a:fillRect/>
            </a:stretch>
          </p:blipFill>
          <p:spPr>
            <a:xfrm>
              <a:off x="203292" y="910977"/>
              <a:ext cx="7996845" cy="5015690"/>
            </a:xfrm>
            <a:prstGeom prst="rect">
              <a:avLst/>
            </a:prstGeom>
          </p:spPr>
        </p:pic>
      </p:grpSp>
      <p:sp>
        <p:nvSpPr>
          <p:cNvPr id="2" name="TextBox 1">
            <a:extLst>
              <a:ext uri="{FF2B5EF4-FFF2-40B4-BE49-F238E27FC236}">
                <a16:creationId xmlns:a16="http://schemas.microsoft.com/office/drawing/2014/main" id="{D26DFCF4-39A8-F670-09D7-9A773A06AB76}"/>
              </a:ext>
            </a:extLst>
          </p:cNvPr>
          <p:cNvSpPr txBox="1"/>
          <p:nvPr/>
        </p:nvSpPr>
        <p:spPr>
          <a:xfrm>
            <a:off x="1379818" y="2742921"/>
            <a:ext cx="6184900" cy="1477328"/>
          </a:xfrm>
          <a:prstGeom prst="rect">
            <a:avLst/>
          </a:prstGeom>
          <a:solidFill>
            <a:schemeClr val="bg1"/>
          </a:solidFill>
          <a:ln w="28575">
            <a:solidFill>
              <a:srgbClr val="00B0F0"/>
            </a:solidFill>
          </a:ln>
        </p:spPr>
        <p:txBody>
          <a:bodyPr wrap="square" rtlCol="0">
            <a:spAutoFit/>
          </a:bodyPr>
          <a:lstStyle/>
          <a:p>
            <a:pPr algn="l"/>
            <a:r>
              <a:rPr lang="en-US" b="1" u="sng" dirty="0">
                <a:latin typeface="DeVinne"/>
              </a:rPr>
              <a:t>Foreign Entity of Concern Definition</a:t>
            </a:r>
            <a:r>
              <a:rPr lang="en-US" dirty="0">
                <a:latin typeface="DeVinne"/>
              </a:rPr>
              <a:t>: S</a:t>
            </a:r>
            <a:r>
              <a:rPr lang="en-US" b="0" i="0" u="none" strike="noStrike" baseline="0" dirty="0">
                <a:latin typeface="DeVinne"/>
              </a:rPr>
              <a:t>ection 40207(a)(5) of the </a:t>
            </a:r>
            <a:r>
              <a:rPr lang="en-US" b="0" i="0" u="none" strike="noStrike" baseline="0" dirty="0">
                <a:latin typeface="DeVinne"/>
                <a:hlinkClick r:id="rId17"/>
              </a:rPr>
              <a:t>Infrastructure Investment and Jobs Act</a:t>
            </a:r>
            <a:r>
              <a:rPr lang="en-US" b="0" i="0" u="none" strike="noStrike" baseline="0" dirty="0">
                <a:latin typeface="DeVinne"/>
              </a:rPr>
              <a:t>, “</a:t>
            </a:r>
            <a:r>
              <a:rPr lang="en-US" b="0" i="0" dirty="0">
                <a:solidFill>
                  <a:srgbClr val="333333"/>
                </a:solidFill>
                <a:effectLst/>
                <a:latin typeface="DeVinne"/>
              </a:rPr>
              <a:t>owned by, controlled by, or subject to the jurisdiction or direction of a government of a foreign country that is a </a:t>
            </a:r>
            <a:r>
              <a:rPr lang="en-US" b="0" i="0" u="none" strike="noStrike" baseline="0" dirty="0">
                <a:latin typeface="DeVinne"/>
              </a:rPr>
              <a:t>“covered nation” (defined in </a:t>
            </a:r>
            <a:r>
              <a:rPr lang="en-US" b="0" i="0" u="none" strike="noStrike" baseline="0" dirty="0">
                <a:latin typeface="DeVinne"/>
                <a:hlinkClick r:id="rId18"/>
              </a:rPr>
              <a:t>10 U.S.C. 2533c(d)(2)</a:t>
            </a:r>
            <a:r>
              <a:rPr lang="en-US" b="0" i="0" u="none" strike="noStrike" baseline="0" dirty="0">
                <a:latin typeface="DeVinne"/>
              </a:rPr>
              <a:t>)</a:t>
            </a:r>
            <a:endParaRPr lang="en-US" dirty="0">
              <a:latin typeface="DeVinne"/>
            </a:endParaRPr>
          </a:p>
        </p:txBody>
      </p:sp>
    </p:spTree>
    <p:extLst>
      <p:ext uri="{BB962C8B-B14F-4D97-AF65-F5344CB8AC3E}">
        <p14:creationId xmlns:p14="http://schemas.microsoft.com/office/powerpoint/2010/main" val="92496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C33F207-FA3C-ED72-76FD-77C35262EF4A}"/>
              </a:ext>
            </a:extLst>
          </p:cNvPr>
          <p:cNvPicPr>
            <a:picLocks noChangeAspect="1"/>
          </p:cNvPicPr>
          <p:nvPr/>
        </p:nvPicPr>
        <p:blipFill rotWithShape="1">
          <a:blip r:embed="rId3">
            <a:alphaModFix amt="16000"/>
          </a:blip>
          <a:srcRect t="24986"/>
          <a:stretch/>
        </p:blipFill>
        <p:spPr>
          <a:xfrm>
            <a:off x="0" y="0"/>
            <a:ext cx="12192000" cy="6852182"/>
          </a:xfrm>
          <a:prstGeom prst="rect">
            <a:avLst/>
          </a:prstGeom>
        </p:spPr>
      </p:pic>
      <p:sp>
        <p:nvSpPr>
          <p:cNvPr id="5" name="TextBox 4">
            <a:extLst>
              <a:ext uri="{FF2B5EF4-FFF2-40B4-BE49-F238E27FC236}">
                <a16:creationId xmlns:a16="http://schemas.microsoft.com/office/drawing/2014/main" id="{BF5B38DF-770F-44DF-A27B-4628E4E71B12}"/>
              </a:ext>
            </a:extLst>
          </p:cNvPr>
          <p:cNvSpPr txBox="1"/>
          <p:nvPr/>
        </p:nvSpPr>
        <p:spPr>
          <a:xfrm>
            <a:off x="429767" y="667512"/>
            <a:ext cx="4977611" cy="954107"/>
          </a:xfrm>
          <a:prstGeom prst="rect">
            <a:avLst/>
          </a:prstGeom>
          <a:noFill/>
        </p:spPr>
        <p:txBody>
          <a:bodyPr wrap="square" rtlCol="0">
            <a:spAutoFit/>
          </a:bodyPr>
          <a:lstStyle/>
          <a:p>
            <a:pPr>
              <a:defRPr/>
            </a:pPr>
            <a:r>
              <a:rPr lang="en-US" sz="2800" dirty="0">
                <a:latin typeface="Times New Roman PS" pitchFamily="2" charset="0"/>
                <a:cs typeface="Times New Roman" panose="02020603050405020304" pitchFamily="18" charset="0"/>
              </a:rPr>
              <a:t>Review of Major Manufacturing Incentive Provisions</a:t>
            </a:r>
          </a:p>
        </p:txBody>
      </p:sp>
      <p:sp>
        <p:nvSpPr>
          <p:cNvPr id="6" name="TextBox 5">
            <a:extLst>
              <a:ext uri="{FF2B5EF4-FFF2-40B4-BE49-F238E27FC236}">
                <a16:creationId xmlns:a16="http://schemas.microsoft.com/office/drawing/2014/main" id="{49C4DDB8-2309-4906-8E2F-2A04CC63320E}"/>
              </a:ext>
            </a:extLst>
          </p:cNvPr>
          <p:cNvSpPr txBox="1"/>
          <p:nvPr/>
        </p:nvSpPr>
        <p:spPr>
          <a:xfrm>
            <a:off x="539496" y="475488"/>
            <a:ext cx="3684814" cy="176651"/>
          </a:xfrm>
          <a:prstGeom prst="rect">
            <a:avLst/>
          </a:prstGeom>
          <a:noFill/>
        </p:spPr>
        <p:txBody>
          <a:bodyPr wrap="square" lIns="0" tIns="0" rIns="0" bIns="0" rtlCol="0">
            <a:spAutoFit/>
          </a:bodyPr>
          <a:lstStyle/>
          <a:p>
            <a:pPr>
              <a:lnSpc>
                <a:spcPct val="80000"/>
              </a:lnSpc>
              <a:defRPr/>
            </a:pPr>
            <a:r>
              <a:rPr lang="en-US" sz="1400" b="1" cap="all" spc="200" dirty="0">
                <a:solidFill>
                  <a:srgbClr val="2FD4FF"/>
                </a:solidFill>
                <a:ea typeface="Titillium" charset="0"/>
                <a:cs typeface="Calibri" panose="020F0502020204030204" pitchFamily="34" charset="0"/>
              </a:rPr>
              <a:t>Inflation Reduction Act</a:t>
            </a:r>
          </a:p>
        </p:txBody>
      </p:sp>
      <p:cxnSp>
        <p:nvCxnSpPr>
          <p:cNvPr id="7" name="Straight Connector 6">
            <a:extLst>
              <a:ext uri="{FF2B5EF4-FFF2-40B4-BE49-F238E27FC236}">
                <a16:creationId xmlns:a16="http://schemas.microsoft.com/office/drawing/2014/main" id="{D6E3F72B-B6FB-49BC-87D3-2DB8C5B92489}"/>
              </a:ext>
            </a:extLst>
          </p:cNvPr>
          <p:cNvCxnSpPr>
            <a:cxnSpLocks/>
          </p:cNvCxnSpPr>
          <p:nvPr/>
        </p:nvCxnSpPr>
        <p:spPr>
          <a:xfrm>
            <a:off x="539496" y="1728216"/>
            <a:ext cx="691243" cy="0"/>
          </a:xfrm>
          <a:prstGeom prst="line">
            <a:avLst/>
          </a:prstGeom>
          <a:noFill/>
          <a:ln w="25400" cap="flat" cmpd="sng" algn="ctr">
            <a:gradFill>
              <a:gsLst>
                <a:gs pos="0">
                  <a:srgbClr val="2FD4FF"/>
                </a:gs>
                <a:gs pos="100000">
                  <a:srgbClr val="2BF3AE"/>
                </a:gs>
              </a:gsLst>
              <a:lin ang="2700000" scaled="0"/>
            </a:gradFill>
            <a:prstDash val="solid"/>
            <a:miter lim="800000"/>
          </a:ln>
          <a:effectLst/>
        </p:spPr>
      </p:cxnSp>
      <p:sp>
        <p:nvSpPr>
          <p:cNvPr id="12" name="TextBox 11">
            <a:extLst>
              <a:ext uri="{FF2B5EF4-FFF2-40B4-BE49-F238E27FC236}">
                <a16:creationId xmlns:a16="http://schemas.microsoft.com/office/drawing/2014/main" id="{FE14D466-2D05-4EA1-7F32-973890F4760C}"/>
              </a:ext>
            </a:extLst>
          </p:cNvPr>
          <p:cNvSpPr txBox="1"/>
          <p:nvPr/>
        </p:nvSpPr>
        <p:spPr>
          <a:xfrm>
            <a:off x="539496" y="3274142"/>
            <a:ext cx="2099532" cy="3077766"/>
          </a:xfrm>
          <a:prstGeom prst="rect">
            <a:avLst/>
          </a:prstGeom>
          <a:noFill/>
        </p:spPr>
        <p:txBody>
          <a:bodyPr wrap="square" rtlCol="0">
            <a:spAutoFit/>
          </a:bodyPr>
          <a:lstStyle/>
          <a:p>
            <a:pPr marL="285750" indent="-285750">
              <a:buFont typeface="Arial" panose="020B0604020202020204" pitchFamily="34" charset="0"/>
              <a:buChar char="•"/>
            </a:pPr>
            <a:r>
              <a:rPr lang="en-US" sz="1400" dirty="0"/>
              <a:t>Production credits for solar, wind, batteries, minerals etc.</a:t>
            </a:r>
          </a:p>
          <a:p>
            <a:pPr marL="285750" indent="-285750">
              <a:buFont typeface="Arial" panose="020B0604020202020204" pitchFamily="34" charset="0"/>
              <a:buChar char="•"/>
            </a:pPr>
            <a:r>
              <a:rPr lang="en-US" sz="1400" dirty="0"/>
              <a:t>Electrode active materials</a:t>
            </a:r>
          </a:p>
          <a:p>
            <a:pPr marL="285750" indent="-285750">
              <a:buFont typeface="Arial" panose="020B0604020202020204" pitchFamily="34" charset="0"/>
              <a:buChar char="•"/>
            </a:pPr>
            <a:r>
              <a:rPr lang="en-US" sz="1400" dirty="0"/>
              <a:t>Battery cells </a:t>
            </a:r>
            <a:r>
              <a:rPr lang="en-US" sz="1200" dirty="0"/>
              <a:t>($35/kWh)</a:t>
            </a:r>
          </a:p>
          <a:p>
            <a:pPr marL="285750" indent="-285750">
              <a:buFont typeface="Arial" panose="020B0604020202020204" pitchFamily="34" charset="0"/>
              <a:buChar char="•"/>
            </a:pPr>
            <a:r>
              <a:rPr lang="en-US" sz="1400" dirty="0"/>
              <a:t>Battery modules </a:t>
            </a:r>
            <a:r>
              <a:rPr lang="en-US" sz="1200" dirty="0"/>
              <a:t>($10-45/kWh)</a:t>
            </a:r>
          </a:p>
          <a:p>
            <a:pPr marL="285750" indent="-285750">
              <a:buFont typeface="Arial" panose="020B0604020202020204" pitchFamily="34" charset="0"/>
              <a:buChar char="•"/>
            </a:pPr>
            <a:r>
              <a:rPr lang="en-US" sz="1400" dirty="0"/>
              <a:t>Applicable critical minerals</a:t>
            </a:r>
            <a:br>
              <a:rPr lang="en-US" sz="1400" dirty="0"/>
            </a:br>
            <a:r>
              <a:rPr lang="en-US" sz="1200" dirty="0"/>
              <a:t>(10% costs incurred)</a:t>
            </a:r>
          </a:p>
          <a:p>
            <a:r>
              <a:rPr lang="en-US" sz="1600" dirty="0"/>
              <a:t> </a:t>
            </a:r>
          </a:p>
        </p:txBody>
      </p:sp>
      <p:pic>
        <p:nvPicPr>
          <p:cNvPr id="8" name="Graphic 7" descr="Factory with solid fill">
            <a:extLst>
              <a:ext uri="{FF2B5EF4-FFF2-40B4-BE49-F238E27FC236}">
                <a16:creationId xmlns:a16="http://schemas.microsoft.com/office/drawing/2014/main" id="{6C1B3D5B-A402-DB0A-DB8D-1FD19B13A1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76688" y="256032"/>
            <a:ext cx="1472184" cy="1472184"/>
          </a:xfrm>
          <a:prstGeom prst="rect">
            <a:avLst/>
          </a:prstGeom>
        </p:spPr>
      </p:pic>
      <p:sp>
        <p:nvSpPr>
          <p:cNvPr id="10" name="TextBox 9">
            <a:extLst>
              <a:ext uri="{FF2B5EF4-FFF2-40B4-BE49-F238E27FC236}">
                <a16:creationId xmlns:a16="http://schemas.microsoft.com/office/drawing/2014/main" id="{EC29E1BA-B76B-8170-2BE0-AEBCAD565AF1}"/>
              </a:ext>
            </a:extLst>
          </p:cNvPr>
          <p:cNvSpPr txBox="1"/>
          <p:nvPr/>
        </p:nvSpPr>
        <p:spPr>
          <a:xfrm>
            <a:off x="539496" y="1728214"/>
            <a:ext cx="2596896" cy="1384995"/>
          </a:xfrm>
          <a:prstGeom prst="rect">
            <a:avLst/>
          </a:prstGeom>
          <a:noFill/>
        </p:spPr>
        <p:txBody>
          <a:bodyPr wrap="square" rtlCol="0">
            <a:spAutoFit/>
          </a:bodyPr>
          <a:lstStyle/>
          <a:p>
            <a:r>
              <a:rPr lang="en-US" sz="4800" b="1" dirty="0"/>
              <a:t>45X</a:t>
            </a:r>
            <a:br>
              <a:rPr lang="en-US" dirty="0"/>
            </a:br>
            <a:r>
              <a:rPr lang="en-US" dirty="0"/>
              <a:t>Manufacturing </a:t>
            </a:r>
            <a:br>
              <a:rPr lang="en-US" dirty="0"/>
            </a:br>
            <a:r>
              <a:rPr lang="en-US" dirty="0"/>
              <a:t>Tax Credits</a:t>
            </a:r>
          </a:p>
        </p:txBody>
      </p:sp>
      <p:sp>
        <p:nvSpPr>
          <p:cNvPr id="11" name="TextBox 10">
            <a:extLst>
              <a:ext uri="{FF2B5EF4-FFF2-40B4-BE49-F238E27FC236}">
                <a16:creationId xmlns:a16="http://schemas.microsoft.com/office/drawing/2014/main" id="{224DC6C1-D289-FB78-57FF-436D9424CEA6}"/>
              </a:ext>
            </a:extLst>
          </p:cNvPr>
          <p:cNvSpPr txBox="1"/>
          <p:nvPr/>
        </p:nvSpPr>
        <p:spPr>
          <a:xfrm>
            <a:off x="3003479" y="1728214"/>
            <a:ext cx="2596896" cy="1384995"/>
          </a:xfrm>
          <a:prstGeom prst="rect">
            <a:avLst/>
          </a:prstGeom>
          <a:noFill/>
        </p:spPr>
        <p:txBody>
          <a:bodyPr wrap="square" rtlCol="0">
            <a:spAutoFit/>
          </a:bodyPr>
          <a:lstStyle/>
          <a:p>
            <a:r>
              <a:rPr lang="en-US" sz="4800" b="1" dirty="0"/>
              <a:t>48C</a:t>
            </a:r>
            <a:br>
              <a:rPr lang="en-US" dirty="0"/>
            </a:br>
            <a:r>
              <a:rPr lang="en-US" dirty="0"/>
              <a:t>Advanced Energy </a:t>
            </a:r>
            <a:br>
              <a:rPr lang="en-US" dirty="0"/>
            </a:br>
            <a:r>
              <a:rPr lang="en-US" dirty="0"/>
              <a:t>Project Credit</a:t>
            </a:r>
          </a:p>
        </p:txBody>
      </p:sp>
      <p:sp>
        <p:nvSpPr>
          <p:cNvPr id="16" name="TextBox 15">
            <a:extLst>
              <a:ext uri="{FF2B5EF4-FFF2-40B4-BE49-F238E27FC236}">
                <a16:creationId xmlns:a16="http://schemas.microsoft.com/office/drawing/2014/main" id="{9DFEDF7E-F3CA-EE23-5678-369A608C2340}"/>
              </a:ext>
            </a:extLst>
          </p:cNvPr>
          <p:cNvSpPr txBox="1"/>
          <p:nvPr/>
        </p:nvSpPr>
        <p:spPr>
          <a:xfrm>
            <a:off x="5761584" y="1728214"/>
            <a:ext cx="2596896" cy="1384995"/>
          </a:xfrm>
          <a:prstGeom prst="rect">
            <a:avLst/>
          </a:prstGeom>
          <a:noFill/>
        </p:spPr>
        <p:txBody>
          <a:bodyPr wrap="square" rtlCol="0">
            <a:spAutoFit/>
          </a:bodyPr>
          <a:lstStyle/>
          <a:p>
            <a:r>
              <a:rPr lang="en-US" sz="4800" b="1" dirty="0"/>
              <a:t>ATVM</a:t>
            </a:r>
            <a:br>
              <a:rPr lang="en-US" dirty="0"/>
            </a:br>
            <a:r>
              <a:rPr lang="en-US" dirty="0"/>
              <a:t>Advanced Vehicle Technology Program</a:t>
            </a:r>
          </a:p>
        </p:txBody>
      </p:sp>
      <p:sp>
        <p:nvSpPr>
          <p:cNvPr id="17" name="TextBox 16">
            <a:extLst>
              <a:ext uri="{FF2B5EF4-FFF2-40B4-BE49-F238E27FC236}">
                <a16:creationId xmlns:a16="http://schemas.microsoft.com/office/drawing/2014/main" id="{C013B001-235D-A403-6B31-047699B4C1A1}"/>
              </a:ext>
            </a:extLst>
          </p:cNvPr>
          <p:cNvSpPr txBox="1"/>
          <p:nvPr/>
        </p:nvSpPr>
        <p:spPr>
          <a:xfrm>
            <a:off x="8590723" y="1728214"/>
            <a:ext cx="2732318" cy="1384995"/>
          </a:xfrm>
          <a:prstGeom prst="rect">
            <a:avLst/>
          </a:prstGeom>
          <a:noFill/>
        </p:spPr>
        <p:txBody>
          <a:bodyPr wrap="square" rtlCol="0">
            <a:spAutoFit/>
          </a:bodyPr>
          <a:lstStyle/>
          <a:p>
            <a:r>
              <a:rPr lang="en-US" sz="4800" b="1" dirty="0"/>
              <a:t>DMCG</a:t>
            </a:r>
            <a:br>
              <a:rPr lang="en-US" dirty="0"/>
            </a:br>
            <a:r>
              <a:rPr lang="en-US" dirty="0"/>
              <a:t>Domestic Manufacturing Conversion Grants</a:t>
            </a:r>
          </a:p>
        </p:txBody>
      </p:sp>
      <p:sp>
        <p:nvSpPr>
          <p:cNvPr id="20" name="TextBox 19">
            <a:extLst>
              <a:ext uri="{FF2B5EF4-FFF2-40B4-BE49-F238E27FC236}">
                <a16:creationId xmlns:a16="http://schemas.microsoft.com/office/drawing/2014/main" id="{9CC444FD-0C73-63B7-0918-4FB102567BC5}"/>
              </a:ext>
            </a:extLst>
          </p:cNvPr>
          <p:cNvSpPr txBox="1"/>
          <p:nvPr/>
        </p:nvSpPr>
        <p:spPr>
          <a:xfrm>
            <a:off x="3003479" y="3274142"/>
            <a:ext cx="2099532" cy="2800767"/>
          </a:xfrm>
          <a:prstGeom prst="rect">
            <a:avLst/>
          </a:prstGeom>
          <a:noFill/>
        </p:spPr>
        <p:txBody>
          <a:bodyPr wrap="square" rtlCol="0">
            <a:spAutoFit/>
          </a:bodyPr>
          <a:lstStyle/>
          <a:p>
            <a:pPr marL="285750" indent="-285750">
              <a:buFont typeface="Arial" panose="020B0604020202020204" pitchFamily="34" charset="0"/>
              <a:buChar char="•"/>
            </a:pPr>
            <a:r>
              <a:rPr lang="en-US" sz="1400" dirty="0"/>
              <a:t>$10B in tax credits for qualifying projects</a:t>
            </a:r>
          </a:p>
          <a:p>
            <a:pPr marL="285750" indent="-285750">
              <a:buFont typeface="Arial" panose="020B0604020202020204" pitchFamily="34" charset="0"/>
              <a:buChar char="•"/>
            </a:pPr>
            <a:r>
              <a:rPr lang="en-US" sz="1400" dirty="0"/>
              <a:t>Establish, expand, or re-equip facilities to produce a wide variety of clean energy products:</a:t>
            </a:r>
          </a:p>
          <a:p>
            <a:pPr marL="625475" lvl="1" indent="-285750">
              <a:buFont typeface="Arial" panose="020B0604020202020204" pitchFamily="34" charset="0"/>
              <a:buChar char="•"/>
            </a:pPr>
            <a:r>
              <a:rPr lang="en-US" sz="1200" dirty="0"/>
              <a:t>BEV/PHEV/FCEVs</a:t>
            </a:r>
          </a:p>
          <a:p>
            <a:pPr marL="625475" lvl="1" indent="-285750">
              <a:buFont typeface="Arial" panose="020B0604020202020204" pitchFamily="34" charset="0"/>
              <a:buChar char="•"/>
            </a:pPr>
            <a:r>
              <a:rPr lang="en-US" sz="1200" dirty="0"/>
              <a:t>Energy storage</a:t>
            </a:r>
          </a:p>
          <a:p>
            <a:pPr marL="625475" lvl="1" indent="-285750">
              <a:buFont typeface="Arial" panose="020B0604020202020204" pitchFamily="34" charset="0"/>
              <a:buChar char="•"/>
            </a:pPr>
            <a:r>
              <a:rPr lang="en-US" sz="1200" dirty="0"/>
              <a:t>Fuel cell equipment</a:t>
            </a:r>
          </a:p>
          <a:p>
            <a:r>
              <a:rPr lang="en-US" sz="1600" dirty="0"/>
              <a:t> </a:t>
            </a:r>
          </a:p>
        </p:txBody>
      </p:sp>
      <p:sp>
        <p:nvSpPr>
          <p:cNvPr id="21" name="TextBox 20">
            <a:extLst>
              <a:ext uri="{FF2B5EF4-FFF2-40B4-BE49-F238E27FC236}">
                <a16:creationId xmlns:a16="http://schemas.microsoft.com/office/drawing/2014/main" id="{060AC85F-7E35-4527-1B40-86D17AAC6E2A}"/>
              </a:ext>
            </a:extLst>
          </p:cNvPr>
          <p:cNvSpPr txBox="1"/>
          <p:nvPr/>
        </p:nvSpPr>
        <p:spPr>
          <a:xfrm>
            <a:off x="5761584" y="3274142"/>
            <a:ext cx="2099532" cy="2554545"/>
          </a:xfrm>
          <a:prstGeom prst="rect">
            <a:avLst/>
          </a:prstGeom>
          <a:noFill/>
        </p:spPr>
        <p:txBody>
          <a:bodyPr wrap="square" rtlCol="0">
            <a:spAutoFit/>
          </a:bodyPr>
          <a:lstStyle/>
          <a:p>
            <a:pPr marL="285750" indent="-285750">
              <a:buFont typeface="Arial" panose="020B0604020202020204" pitchFamily="34" charset="0"/>
              <a:buChar char="•"/>
            </a:pPr>
            <a:r>
              <a:rPr lang="en-US" sz="1400" dirty="0"/>
              <a:t>+$3B to an existing direct loan program</a:t>
            </a:r>
          </a:p>
          <a:p>
            <a:pPr marL="285750" indent="-285750">
              <a:buFont typeface="Arial" panose="020B0604020202020204" pitchFamily="34" charset="0"/>
              <a:buChar char="•"/>
            </a:pPr>
            <a:r>
              <a:rPr lang="en-US" sz="1400" dirty="0"/>
              <a:t>No longer capped at $25B</a:t>
            </a:r>
          </a:p>
          <a:p>
            <a:pPr marL="285750" indent="-285750">
              <a:buFont typeface="Arial" panose="020B0604020202020204" pitchFamily="34" charset="0"/>
              <a:buChar char="•"/>
            </a:pPr>
            <a:r>
              <a:rPr lang="en-US" sz="1400" dirty="0"/>
              <a:t>Establish or expand facilities to produce: </a:t>
            </a:r>
          </a:p>
          <a:p>
            <a:pPr marL="625475" lvl="1" indent="-285750">
              <a:buFont typeface="Arial" panose="020B0604020202020204" pitchFamily="34" charset="0"/>
              <a:buChar char="•"/>
            </a:pPr>
            <a:r>
              <a:rPr lang="en-US" sz="1200" dirty="0"/>
              <a:t>Advanced technology vehicles</a:t>
            </a:r>
          </a:p>
          <a:p>
            <a:pPr marL="625475" lvl="1" indent="-285750">
              <a:buFont typeface="Arial" panose="020B0604020202020204" pitchFamily="34" charset="0"/>
              <a:buChar char="•"/>
            </a:pPr>
            <a:r>
              <a:rPr lang="en-US" sz="1200" dirty="0"/>
              <a:t>Components with low or zero emissions</a:t>
            </a:r>
            <a:r>
              <a:rPr lang="en-US" sz="1600" dirty="0"/>
              <a:t> </a:t>
            </a:r>
          </a:p>
        </p:txBody>
      </p:sp>
      <p:sp>
        <p:nvSpPr>
          <p:cNvPr id="22" name="TextBox 21">
            <a:extLst>
              <a:ext uri="{FF2B5EF4-FFF2-40B4-BE49-F238E27FC236}">
                <a16:creationId xmlns:a16="http://schemas.microsoft.com/office/drawing/2014/main" id="{262DE9DB-5010-13B7-1074-34E3A6254682}"/>
              </a:ext>
            </a:extLst>
          </p:cNvPr>
          <p:cNvSpPr txBox="1"/>
          <p:nvPr/>
        </p:nvSpPr>
        <p:spPr>
          <a:xfrm>
            <a:off x="8590723" y="3274142"/>
            <a:ext cx="2099532" cy="2400657"/>
          </a:xfrm>
          <a:prstGeom prst="rect">
            <a:avLst/>
          </a:prstGeom>
          <a:noFill/>
        </p:spPr>
        <p:txBody>
          <a:bodyPr wrap="square" rtlCol="0">
            <a:spAutoFit/>
          </a:bodyPr>
          <a:lstStyle/>
          <a:p>
            <a:pPr marL="285750" indent="-285750">
              <a:buFont typeface="Arial" panose="020B0604020202020204" pitchFamily="34" charset="0"/>
              <a:buChar char="•"/>
            </a:pPr>
            <a:r>
              <a:rPr lang="en-US" sz="1400" dirty="0"/>
              <a:t>Grants for re-equipping, expanding, or establishing a manufacturing facility in the U.S. to produce: </a:t>
            </a:r>
          </a:p>
          <a:p>
            <a:pPr marL="625475" lvl="1" indent="-285750">
              <a:buFont typeface="Arial" panose="020B0604020202020204" pitchFamily="34" charset="0"/>
              <a:buChar char="•"/>
            </a:pPr>
            <a:r>
              <a:rPr lang="en-US" sz="1200" dirty="0"/>
              <a:t>HEV</a:t>
            </a:r>
          </a:p>
          <a:p>
            <a:pPr marL="625475" lvl="1" indent="-285750">
              <a:buFont typeface="Arial" panose="020B0604020202020204" pitchFamily="34" charset="0"/>
              <a:buChar char="•"/>
            </a:pPr>
            <a:r>
              <a:rPr lang="en-US" sz="1200" dirty="0"/>
              <a:t>PHEV</a:t>
            </a:r>
          </a:p>
          <a:p>
            <a:pPr marL="625475" lvl="1" indent="-285750">
              <a:buFont typeface="Arial" panose="020B0604020202020204" pitchFamily="34" charset="0"/>
              <a:buChar char="•"/>
            </a:pPr>
            <a:r>
              <a:rPr lang="en-US" sz="1200" dirty="0"/>
              <a:t>BEV</a:t>
            </a:r>
          </a:p>
          <a:p>
            <a:pPr marL="625475" lvl="1" indent="-285750">
              <a:buFont typeface="Arial" panose="020B0604020202020204" pitchFamily="34" charset="0"/>
              <a:buChar char="•"/>
            </a:pPr>
            <a:r>
              <a:rPr lang="en-US" sz="1200" dirty="0"/>
              <a:t>FCEV</a:t>
            </a:r>
            <a:endParaRPr lang="en-US" sz="1600" dirty="0"/>
          </a:p>
        </p:txBody>
      </p:sp>
    </p:spTree>
    <p:extLst>
      <p:ext uri="{BB962C8B-B14F-4D97-AF65-F5344CB8AC3E}">
        <p14:creationId xmlns:p14="http://schemas.microsoft.com/office/powerpoint/2010/main" val="371766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BE3370C-53FF-4C39-ADFF-F06CADEAAD2A}"/>
              </a:ext>
            </a:extLst>
          </p:cNvPr>
          <p:cNvSpPr txBox="1"/>
          <p:nvPr/>
        </p:nvSpPr>
        <p:spPr>
          <a:xfrm>
            <a:off x="521208" y="667512"/>
            <a:ext cx="4126451" cy="689420"/>
          </a:xfrm>
          <a:prstGeom prst="rect">
            <a:avLst/>
          </a:prstGeom>
          <a:noFill/>
        </p:spPr>
        <p:txBody>
          <a:bodyPr wrap="square" lIns="0" tIns="0" rIns="0" bIns="0" rtlCol="0">
            <a:spAutoFit/>
          </a:bodyPr>
          <a:lstStyle/>
          <a:p>
            <a:pPr>
              <a:lnSpc>
                <a:spcPct val="80000"/>
              </a:lnSpc>
              <a:defRPr/>
            </a:pPr>
            <a:r>
              <a:rPr lang="en-US" sz="2800" dirty="0">
                <a:latin typeface="Times New Roman PS" pitchFamily="2" charset="0"/>
                <a:cs typeface="Times New Roman" panose="02020603050405020304" pitchFamily="18" charset="0"/>
              </a:rPr>
              <a:t>Timeline &amp;</a:t>
            </a:r>
            <a:br>
              <a:rPr lang="en-US" sz="2800" dirty="0">
                <a:latin typeface="Times New Roman PS" pitchFamily="2" charset="0"/>
                <a:cs typeface="Times New Roman" panose="02020603050405020304" pitchFamily="18" charset="0"/>
              </a:rPr>
            </a:br>
            <a:r>
              <a:rPr lang="en-US" sz="2800" dirty="0">
                <a:latin typeface="Times New Roman PS" pitchFamily="2" charset="0"/>
                <a:cs typeface="Times New Roman" panose="02020603050405020304" pitchFamily="18" charset="0"/>
              </a:rPr>
              <a:t>Process</a:t>
            </a:r>
          </a:p>
        </p:txBody>
      </p:sp>
      <p:sp>
        <p:nvSpPr>
          <p:cNvPr id="9" name="TextBox 8">
            <a:extLst>
              <a:ext uri="{FF2B5EF4-FFF2-40B4-BE49-F238E27FC236}">
                <a16:creationId xmlns:a16="http://schemas.microsoft.com/office/drawing/2014/main" id="{F5FD78F4-A6EB-47A0-868F-C13F7F50EE14}"/>
              </a:ext>
            </a:extLst>
          </p:cNvPr>
          <p:cNvSpPr txBox="1"/>
          <p:nvPr/>
        </p:nvSpPr>
        <p:spPr>
          <a:xfrm>
            <a:off x="539496" y="475488"/>
            <a:ext cx="3684814" cy="176651"/>
          </a:xfrm>
          <a:prstGeom prst="rect">
            <a:avLst/>
          </a:prstGeom>
          <a:noFill/>
        </p:spPr>
        <p:txBody>
          <a:bodyPr wrap="square" lIns="0" tIns="0" rIns="0" bIns="0" rtlCol="0">
            <a:spAutoFit/>
          </a:bodyPr>
          <a:lstStyle/>
          <a:p>
            <a:pPr>
              <a:lnSpc>
                <a:spcPct val="80000"/>
              </a:lnSpc>
              <a:defRPr/>
            </a:pPr>
            <a:r>
              <a:rPr lang="en-US" sz="1400" b="1" cap="all" spc="200" dirty="0">
                <a:solidFill>
                  <a:srgbClr val="2FD4FF"/>
                </a:solidFill>
                <a:ea typeface="Titillium" charset="0"/>
                <a:cs typeface="Calibri" panose="020F0502020204030204" pitchFamily="34" charset="0"/>
              </a:rPr>
              <a:t>Inflation Reduction Act</a:t>
            </a:r>
          </a:p>
        </p:txBody>
      </p:sp>
      <p:cxnSp>
        <p:nvCxnSpPr>
          <p:cNvPr id="10" name="Straight Connector 9">
            <a:extLst>
              <a:ext uri="{FF2B5EF4-FFF2-40B4-BE49-F238E27FC236}">
                <a16:creationId xmlns:a16="http://schemas.microsoft.com/office/drawing/2014/main" id="{7A36FA86-636A-4BA0-8377-DEF29C87DDD0}"/>
              </a:ext>
            </a:extLst>
          </p:cNvPr>
          <p:cNvCxnSpPr/>
          <p:nvPr/>
        </p:nvCxnSpPr>
        <p:spPr>
          <a:xfrm>
            <a:off x="539496" y="1491149"/>
            <a:ext cx="691243" cy="0"/>
          </a:xfrm>
          <a:prstGeom prst="line">
            <a:avLst/>
          </a:prstGeom>
          <a:noFill/>
          <a:ln w="25400" cap="flat" cmpd="sng" algn="ctr">
            <a:gradFill>
              <a:gsLst>
                <a:gs pos="0">
                  <a:srgbClr val="2FD4FF"/>
                </a:gs>
                <a:gs pos="100000">
                  <a:srgbClr val="2BF3AE"/>
                </a:gs>
              </a:gsLst>
              <a:lin ang="2700000" scaled="0"/>
            </a:gradFill>
            <a:prstDash val="solid"/>
            <a:miter lim="800000"/>
          </a:ln>
          <a:effectLst/>
        </p:spPr>
      </p:cxnSp>
      <p:sp>
        <p:nvSpPr>
          <p:cNvPr id="2" name="Oval 1">
            <a:extLst>
              <a:ext uri="{FF2B5EF4-FFF2-40B4-BE49-F238E27FC236}">
                <a16:creationId xmlns:a16="http://schemas.microsoft.com/office/drawing/2014/main" id="{C1159925-0034-DF22-9521-FCE3EEDF7449}"/>
              </a:ext>
            </a:extLst>
          </p:cNvPr>
          <p:cNvSpPr/>
          <p:nvPr/>
        </p:nvSpPr>
        <p:spPr>
          <a:xfrm>
            <a:off x="366977" y="3329696"/>
            <a:ext cx="1770345" cy="17703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400" dirty="0"/>
              <a:t>Bill Signed</a:t>
            </a:r>
            <a:br>
              <a:rPr lang="en-US" dirty="0"/>
            </a:br>
            <a:r>
              <a:rPr lang="en-US" dirty="0"/>
              <a:t>16 </a:t>
            </a:r>
            <a:r>
              <a:rPr lang="en-US" sz="1600" dirty="0"/>
              <a:t>August 2022</a:t>
            </a:r>
            <a:endParaRPr lang="en-US" sz="2000" dirty="0"/>
          </a:p>
        </p:txBody>
      </p:sp>
      <p:sp>
        <p:nvSpPr>
          <p:cNvPr id="3" name="Oval 2">
            <a:extLst>
              <a:ext uri="{FF2B5EF4-FFF2-40B4-BE49-F238E27FC236}">
                <a16:creationId xmlns:a16="http://schemas.microsoft.com/office/drawing/2014/main" id="{EDE88D9E-D7BB-75BC-3D98-F6B0AFAA8312}"/>
              </a:ext>
            </a:extLst>
          </p:cNvPr>
          <p:cNvSpPr/>
          <p:nvPr/>
        </p:nvSpPr>
        <p:spPr>
          <a:xfrm>
            <a:off x="1987616" y="2140705"/>
            <a:ext cx="1770345" cy="17703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Treasury Guidance</a:t>
            </a:r>
          </a:p>
          <a:p>
            <a:pPr algn="ctr"/>
            <a:r>
              <a:rPr lang="en-US" dirty="0"/>
              <a:t>12 &amp; 29 December 2022</a:t>
            </a:r>
          </a:p>
        </p:txBody>
      </p:sp>
      <p:sp>
        <p:nvSpPr>
          <p:cNvPr id="4" name="Oval 3">
            <a:extLst>
              <a:ext uri="{FF2B5EF4-FFF2-40B4-BE49-F238E27FC236}">
                <a16:creationId xmlns:a16="http://schemas.microsoft.com/office/drawing/2014/main" id="{648C6E58-EC97-8496-5D47-113655DF348C}"/>
              </a:ext>
            </a:extLst>
          </p:cNvPr>
          <p:cNvSpPr/>
          <p:nvPr/>
        </p:nvSpPr>
        <p:spPr>
          <a:xfrm>
            <a:off x="3608254" y="3329695"/>
            <a:ext cx="1770345" cy="17703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Program Start Date</a:t>
            </a:r>
          </a:p>
          <a:p>
            <a:pPr algn="ctr"/>
            <a:r>
              <a:rPr lang="en-US" dirty="0"/>
              <a:t>1 January 2023</a:t>
            </a:r>
          </a:p>
        </p:txBody>
      </p:sp>
      <p:sp>
        <p:nvSpPr>
          <p:cNvPr id="6" name="Oval 5">
            <a:extLst>
              <a:ext uri="{FF2B5EF4-FFF2-40B4-BE49-F238E27FC236}">
                <a16:creationId xmlns:a16="http://schemas.microsoft.com/office/drawing/2014/main" id="{5D5657EB-C7F2-3BE7-735E-19AB3C3CA8BA}"/>
              </a:ext>
            </a:extLst>
          </p:cNvPr>
          <p:cNvSpPr/>
          <p:nvPr/>
        </p:nvSpPr>
        <p:spPr>
          <a:xfrm>
            <a:off x="5228892" y="2140705"/>
            <a:ext cx="1770345" cy="17703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NPRM Announced</a:t>
            </a:r>
          </a:p>
          <a:p>
            <a:pPr algn="ctr"/>
            <a:r>
              <a:rPr lang="en-US" dirty="0"/>
              <a:t>31 March 2023</a:t>
            </a:r>
          </a:p>
        </p:txBody>
      </p:sp>
      <p:sp>
        <p:nvSpPr>
          <p:cNvPr id="7" name="Oval 6">
            <a:extLst>
              <a:ext uri="{FF2B5EF4-FFF2-40B4-BE49-F238E27FC236}">
                <a16:creationId xmlns:a16="http://schemas.microsoft.com/office/drawing/2014/main" id="{A73E4F32-A532-C75A-7146-2365F9C602D1}"/>
              </a:ext>
            </a:extLst>
          </p:cNvPr>
          <p:cNvSpPr/>
          <p:nvPr/>
        </p:nvSpPr>
        <p:spPr>
          <a:xfrm>
            <a:off x="8435655" y="2140705"/>
            <a:ext cx="1770345" cy="17703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Critical Mineral &amp; Component Content Into Effect</a:t>
            </a:r>
          </a:p>
          <a:p>
            <a:pPr algn="ctr"/>
            <a:r>
              <a:rPr lang="en-US" dirty="0"/>
              <a:t>18 April 2023</a:t>
            </a:r>
          </a:p>
        </p:txBody>
      </p:sp>
      <p:sp>
        <p:nvSpPr>
          <p:cNvPr id="11" name="Oval 10">
            <a:extLst>
              <a:ext uri="{FF2B5EF4-FFF2-40B4-BE49-F238E27FC236}">
                <a16:creationId xmlns:a16="http://schemas.microsoft.com/office/drawing/2014/main" id="{70ED0986-DD07-7928-B059-E29340FF32AC}"/>
              </a:ext>
            </a:extLst>
          </p:cNvPr>
          <p:cNvSpPr/>
          <p:nvPr/>
        </p:nvSpPr>
        <p:spPr>
          <a:xfrm>
            <a:off x="6849531" y="3329694"/>
            <a:ext cx="1770345" cy="17703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NPRM Published</a:t>
            </a:r>
          </a:p>
          <a:p>
            <a:pPr algn="ctr"/>
            <a:r>
              <a:rPr lang="en-US" dirty="0"/>
              <a:t>17 April 2023</a:t>
            </a:r>
          </a:p>
        </p:txBody>
      </p:sp>
      <p:sp>
        <p:nvSpPr>
          <p:cNvPr id="14" name="Oval 13">
            <a:extLst>
              <a:ext uri="{FF2B5EF4-FFF2-40B4-BE49-F238E27FC236}">
                <a16:creationId xmlns:a16="http://schemas.microsoft.com/office/drawing/2014/main" id="{DE419BA2-8BF8-4533-EB4D-79035D4FF1DC}"/>
              </a:ext>
            </a:extLst>
          </p:cNvPr>
          <p:cNvSpPr/>
          <p:nvPr/>
        </p:nvSpPr>
        <p:spPr>
          <a:xfrm>
            <a:off x="10056294" y="3329693"/>
            <a:ext cx="1770345" cy="17703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Comments Due</a:t>
            </a:r>
          </a:p>
          <a:p>
            <a:pPr algn="ctr"/>
            <a:r>
              <a:rPr lang="en-US" dirty="0"/>
              <a:t>~16 June 2023</a:t>
            </a:r>
          </a:p>
        </p:txBody>
      </p:sp>
      <p:sp>
        <p:nvSpPr>
          <p:cNvPr id="19" name="TextBox 18">
            <a:extLst>
              <a:ext uri="{FF2B5EF4-FFF2-40B4-BE49-F238E27FC236}">
                <a16:creationId xmlns:a16="http://schemas.microsoft.com/office/drawing/2014/main" id="{CFFCD328-FEC6-A4D0-ABCD-322996C893A5}"/>
              </a:ext>
            </a:extLst>
          </p:cNvPr>
          <p:cNvSpPr txBox="1"/>
          <p:nvPr/>
        </p:nvSpPr>
        <p:spPr>
          <a:xfrm>
            <a:off x="3179874" y="5126656"/>
            <a:ext cx="2627105" cy="584775"/>
          </a:xfrm>
          <a:prstGeom prst="rect">
            <a:avLst/>
          </a:prstGeom>
          <a:noFill/>
        </p:spPr>
        <p:txBody>
          <a:bodyPr wrap="square" rtlCol="0">
            <a:spAutoFit/>
          </a:bodyPr>
          <a:lstStyle/>
          <a:p>
            <a:pPr algn="ctr"/>
            <a:r>
              <a:rPr lang="en-US" sz="1600" dirty="0">
                <a:solidFill>
                  <a:srgbClr val="042336">
                    <a:alpha val="60000"/>
                  </a:srgbClr>
                </a:solidFill>
                <a:latin typeface="Calibri Light" panose="020F0302020204030204" pitchFamily="34" charset="0"/>
                <a:cs typeface="Calibri Light" panose="020F0302020204030204" pitchFamily="34" charset="0"/>
              </a:rPr>
              <a:t>NEW: MSRP &amp; MAGI caps</a:t>
            </a:r>
          </a:p>
          <a:p>
            <a:pPr algn="ctr"/>
            <a:r>
              <a:rPr lang="en-US" sz="1600" dirty="0">
                <a:solidFill>
                  <a:srgbClr val="042336">
                    <a:alpha val="60000"/>
                  </a:srgbClr>
                </a:solidFill>
                <a:latin typeface="Calibri Light" panose="020F0302020204030204" pitchFamily="34" charset="0"/>
                <a:cs typeface="Calibri Light" panose="020F0302020204030204" pitchFamily="34" charset="0"/>
              </a:rPr>
              <a:t>Lifting 200K/company cap</a:t>
            </a:r>
          </a:p>
        </p:txBody>
      </p:sp>
      <p:sp>
        <p:nvSpPr>
          <p:cNvPr id="20" name="TextBox 19">
            <a:extLst>
              <a:ext uri="{FF2B5EF4-FFF2-40B4-BE49-F238E27FC236}">
                <a16:creationId xmlns:a16="http://schemas.microsoft.com/office/drawing/2014/main" id="{EEFC65C0-DCD0-5F76-9F73-733BA990452B}"/>
              </a:ext>
            </a:extLst>
          </p:cNvPr>
          <p:cNvSpPr txBox="1"/>
          <p:nvPr/>
        </p:nvSpPr>
        <p:spPr>
          <a:xfrm>
            <a:off x="8099361" y="1491149"/>
            <a:ext cx="2442932" cy="584775"/>
          </a:xfrm>
          <a:prstGeom prst="rect">
            <a:avLst/>
          </a:prstGeom>
          <a:noFill/>
        </p:spPr>
        <p:txBody>
          <a:bodyPr wrap="square" rtlCol="0">
            <a:spAutoFit/>
          </a:bodyPr>
          <a:lstStyle/>
          <a:p>
            <a:pPr algn="ctr"/>
            <a:r>
              <a:rPr lang="en-US" sz="1600" dirty="0">
                <a:solidFill>
                  <a:srgbClr val="042336">
                    <a:alpha val="60000"/>
                  </a:srgbClr>
                </a:solidFill>
                <a:latin typeface="Calibri Light" panose="020F0302020204030204" pitchFamily="34" charset="0"/>
                <a:cs typeface="Calibri Light" panose="020F0302020204030204" pitchFamily="34" charset="0"/>
              </a:rPr>
              <a:t>ADD: Minerals &amp; battery components content rules</a:t>
            </a:r>
          </a:p>
        </p:txBody>
      </p:sp>
      <p:sp>
        <p:nvSpPr>
          <p:cNvPr id="5" name="TextBox 4">
            <a:extLst>
              <a:ext uri="{FF2B5EF4-FFF2-40B4-BE49-F238E27FC236}">
                <a16:creationId xmlns:a16="http://schemas.microsoft.com/office/drawing/2014/main" id="{026ACA0C-541E-FEEF-D143-B80AF9E1B581}"/>
              </a:ext>
            </a:extLst>
          </p:cNvPr>
          <p:cNvSpPr txBox="1"/>
          <p:nvPr/>
        </p:nvSpPr>
        <p:spPr>
          <a:xfrm>
            <a:off x="-42672" y="5087876"/>
            <a:ext cx="2627105" cy="1077218"/>
          </a:xfrm>
          <a:prstGeom prst="rect">
            <a:avLst/>
          </a:prstGeom>
          <a:noFill/>
        </p:spPr>
        <p:txBody>
          <a:bodyPr wrap="square" rtlCol="0">
            <a:spAutoFit/>
          </a:bodyPr>
          <a:lstStyle/>
          <a:p>
            <a:pPr algn="ctr"/>
            <a:r>
              <a:rPr lang="en-US" sz="1600" dirty="0">
                <a:solidFill>
                  <a:srgbClr val="042336">
                    <a:alpha val="60000"/>
                  </a:srgbClr>
                </a:solidFill>
                <a:latin typeface="Calibri Light" panose="020F0302020204030204" pitchFamily="34" charset="0"/>
                <a:cs typeface="Calibri Light" panose="020F0302020204030204" pitchFamily="34" charset="0"/>
              </a:rPr>
              <a:t>NEW: North American assembly (8/16/2022)</a:t>
            </a:r>
          </a:p>
          <a:p>
            <a:pPr algn="ctr"/>
            <a:r>
              <a:rPr lang="en-US" sz="1600" dirty="0">
                <a:solidFill>
                  <a:srgbClr val="042336">
                    <a:alpha val="60000"/>
                  </a:srgbClr>
                </a:solidFill>
                <a:latin typeface="Calibri Light" panose="020F0302020204030204" pitchFamily="34" charset="0"/>
                <a:cs typeface="Calibri Light" panose="020F0302020204030204" pitchFamily="34" charset="0"/>
              </a:rPr>
              <a:t>OLD: Up to $7,500 based on previous 30D battery capacity</a:t>
            </a:r>
          </a:p>
        </p:txBody>
      </p:sp>
    </p:spTree>
    <p:extLst>
      <p:ext uri="{BB962C8B-B14F-4D97-AF65-F5344CB8AC3E}">
        <p14:creationId xmlns:p14="http://schemas.microsoft.com/office/powerpoint/2010/main" val="2982208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F70FB8-3F7B-678B-8EAE-175051D013E5}"/>
              </a:ext>
            </a:extLst>
          </p:cNvPr>
          <p:cNvSpPr txBox="1"/>
          <p:nvPr/>
        </p:nvSpPr>
        <p:spPr>
          <a:xfrm>
            <a:off x="1806493" y="4524759"/>
            <a:ext cx="3364992" cy="1015663"/>
          </a:xfrm>
          <a:prstGeom prst="rect">
            <a:avLst/>
          </a:prstGeom>
          <a:noFill/>
        </p:spPr>
        <p:txBody>
          <a:bodyPr wrap="square">
            <a:spAutoFit/>
          </a:bodyPr>
          <a:lstStyle/>
          <a:p>
            <a:pPr algn="l"/>
            <a:r>
              <a:rPr lang="en-US" sz="2800" b="1" dirty="0">
                <a:solidFill>
                  <a:srgbClr val="0E0D0C"/>
                </a:solidFill>
                <a:latin typeface="Times New Roman PS"/>
                <a:cs typeface="Amiri" panose="020B0604020202020204" charset="-78"/>
              </a:rPr>
              <a:t>David </a:t>
            </a:r>
            <a:r>
              <a:rPr lang="en-US" sz="2800" b="1" dirty="0" err="1">
                <a:solidFill>
                  <a:srgbClr val="0E0D0C"/>
                </a:solidFill>
                <a:latin typeface="Times New Roman PS"/>
                <a:cs typeface="Amiri" panose="020B0604020202020204" charset="-78"/>
              </a:rPr>
              <a:t>Schwietert</a:t>
            </a:r>
            <a:br>
              <a:rPr lang="en-US" b="0" i="0" dirty="0">
                <a:solidFill>
                  <a:srgbClr val="0E0D0C"/>
                </a:solidFill>
                <a:effectLst/>
                <a:latin typeface="Amiri" panose="020B0604020202020204" charset="-78"/>
                <a:cs typeface="Amiri" panose="020B0604020202020204" charset="-78"/>
              </a:rPr>
            </a:br>
            <a:r>
              <a:rPr lang="en-US" sz="1600" dirty="0">
                <a:solidFill>
                  <a:srgbClr val="042336">
                    <a:alpha val="60000"/>
                  </a:srgbClr>
                </a:solidFill>
                <a:latin typeface="Calibri Light" panose="020F0302020204030204" pitchFamily="34" charset="0"/>
                <a:cs typeface="Calibri Light" panose="020F0302020204030204" pitchFamily="34" charset="0"/>
              </a:rPr>
              <a:t>Chief Policy Officer</a:t>
            </a:r>
            <a:br>
              <a:rPr lang="en-US" sz="1600" dirty="0">
                <a:solidFill>
                  <a:srgbClr val="042336">
                    <a:alpha val="60000"/>
                  </a:srgbClr>
                </a:solidFill>
                <a:latin typeface="Calibri Light" panose="020F0302020204030204" pitchFamily="34" charset="0"/>
                <a:cs typeface="Calibri Light" panose="020F0302020204030204" pitchFamily="34" charset="0"/>
              </a:rPr>
            </a:br>
            <a:r>
              <a:rPr lang="en-US" sz="1600" dirty="0">
                <a:solidFill>
                  <a:srgbClr val="042336">
                    <a:alpha val="60000"/>
                  </a:srgbClr>
                </a:solidFill>
                <a:latin typeface="Calibri Light" panose="020F0302020204030204" pitchFamily="34" charset="0"/>
                <a:cs typeface="Calibri Light" panose="020F0302020204030204" pitchFamily="34" charset="0"/>
              </a:rPr>
              <a:t>Alliance for Automotive Innovation</a:t>
            </a:r>
          </a:p>
        </p:txBody>
      </p:sp>
      <p:pic>
        <p:nvPicPr>
          <p:cNvPr id="6" name="Picture 5">
            <a:extLst>
              <a:ext uri="{FF2B5EF4-FFF2-40B4-BE49-F238E27FC236}">
                <a16:creationId xmlns:a16="http://schemas.microsoft.com/office/drawing/2014/main" id="{393A3C47-5E20-0C47-3421-973FEC487618}"/>
              </a:ext>
            </a:extLst>
          </p:cNvPr>
          <p:cNvPicPr>
            <a:picLocks noChangeAspect="1"/>
          </p:cNvPicPr>
          <p:nvPr/>
        </p:nvPicPr>
        <p:blipFill>
          <a:blip r:embed="rId3"/>
          <a:stretch>
            <a:fillRect/>
          </a:stretch>
        </p:blipFill>
        <p:spPr>
          <a:xfrm>
            <a:off x="7020517" y="958470"/>
            <a:ext cx="3368123" cy="33681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73FECBC6-64A5-B04E-C77B-07843C599B07}"/>
              </a:ext>
            </a:extLst>
          </p:cNvPr>
          <p:cNvPicPr>
            <a:picLocks noChangeAspect="1"/>
          </p:cNvPicPr>
          <p:nvPr/>
        </p:nvPicPr>
        <p:blipFill>
          <a:blip r:embed="rId4"/>
          <a:stretch>
            <a:fillRect/>
          </a:stretch>
        </p:blipFill>
        <p:spPr>
          <a:xfrm>
            <a:off x="1806493" y="958470"/>
            <a:ext cx="3396207" cy="33962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TextBox 14">
            <a:extLst>
              <a:ext uri="{FF2B5EF4-FFF2-40B4-BE49-F238E27FC236}">
                <a16:creationId xmlns:a16="http://schemas.microsoft.com/office/drawing/2014/main" id="{349A3C78-ABA5-50DC-6CD0-32607C88B593}"/>
              </a:ext>
            </a:extLst>
          </p:cNvPr>
          <p:cNvSpPr txBox="1"/>
          <p:nvPr/>
        </p:nvSpPr>
        <p:spPr>
          <a:xfrm>
            <a:off x="7051735" y="4524759"/>
            <a:ext cx="3364992" cy="1261884"/>
          </a:xfrm>
          <a:prstGeom prst="rect">
            <a:avLst/>
          </a:prstGeom>
          <a:noFill/>
        </p:spPr>
        <p:txBody>
          <a:bodyPr wrap="square">
            <a:spAutoFit/>
          </a:bodyPr>
          <a:lstStyle/>
          <a:p>
            <a:r>
              <a:rPr lang="en-US" sz="2800" b="1" dirty="0">
                <a:solidFill>
                  <a:srgbClr val="0E0D0C"/>
                </a:solidFill>
                <a:latin typeface="Times New Roman PS"/>
                <a:cs typeface="Amiri" panose="020B0604020202020204" charset="-78"/>
              </a:rPr>
              <a:t>Andrew Koblenz</a:t>
            </a:r>
            <a:br>
              <a:rPr lang="en-US" sz="1600" dirty="0">
                <a:solidFill>
                  <a:srgbClr val="042336">
                    <a:alpha val="60000"/>
                  </a:srgbClr>
                </a:solidFill>
                <a:latin typeface="Calibri Light" panose="020F0302020204030204" pitchFamily="34" charset="0"/>
                <a:cs typeface="Calibri Light" panose="020F0302020204030204" pitchFamily="34" charset="0"/>
              </a:rPr>
            </a:br>
            <a:r>
              <a:rPr lang="en-US" sz="1600" dirty="0">
                <a:solidFill>
                  <a:srgbClr val="042336">
                    <a:alpha val="60000"/>
                  </a:srgbClr>
                </a:solidFill>
                <a:latin typeface="Calibri Light" panose="020F0302020204030204" pitchFamily="34" charset="0"/>
                <a:cs typeface="Calibri Light" panose="020F0302020204030204" pitchFamily="34" charset="0"/>
              </a:rPr>
              <a:t>Executive Vice President, Legal &amp; Regulatory Affairs and General Counsel</a:t>
            </a:r>
            <a:br>
              <a:rPr lang="en-US" sz="1600" dirty="0">
                <a:solidFill>
                  <a:srgbClr val="042336">
                    <a:alpha val="60000"/>
                  </a:srgbClr>
                </a:solidFill>
                <a:latin typeface="Calibri Light" panose="020F0302020204030204" pitchFamily="34" charset="0"/>
                <a:cs typeface="Calibri Light" panose="020F0302020204030204" pitchFamily="34" charset="0"/>
              </a:rPr>
            </a:br>
            <a:r>
              <a:rPr lang="en-US" sz="1600" dirty="0">
                <a:solidFill>
                  <a:srgbClr val="042336">
                    <a:alpha val="60000"/>
                  </a:srgbClr>
                </a:solidFill>
                <a:latin typeface="Calibri Light" panose="020F0302020204030204" pitchFamily="34" charset="0"/>
                <a:cs typeface="Calibri Light" panose="020F0302020204030204" pitchFamily="34" charset="0"/>
              </a:rPr>
              <a:t>NADA</a:t>
            </a:r>
          </a:p>
        </p:txBody>
      </p:sp>
    </p:spTree>
    <p:extLst>
      <p:ext uri="{BB962C8B-B14F-4D97-AF65-F5344CB8AC3E}">
        <p14:creationId xmlns:p14="http://schemas.microsoft.com/office/powerpoint/2010/main" val="1576426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72BE76-1936-4309-8B86-F25BCC0D2E1A}"/>
              </a:ext>
            </a:extLst>
          </p:cNvPr>
          <p:cNvSpPr>
            <a:spLocks noGrp="1"/>
          </p:cNvSpPr>
          <p:nvPr>
            <p:ph type="body" sz="quarter" idx="11"/>
          </p:nvPr>
        </p:nvSpPr>
        <p:spPr/>
        <p:txBody>
          <a:bodyPr/>
          <a:lstStyle/>
          <a:p>
            <a:r>
              <a:rPr lang="en-US" dirty="0"/>
              <a:t>Discussion</a:t>
            </a:r>
          </a:p>
        </p:txBody>
      </p:sp>
      <p:sp>
        <p:nvSpPr>
          <p:cNvPr id="3" name="Text Placeholder 2">
            <a:extLst>
              <a:ext uri="{FF2B5EF4-FFF2-40B4-BE49-F238E27FC236}">
                <a16:creationId xmlns:a16="http://schemas.microsoft.com/office/drawing/2014/main" id="{26AECECC-30D5-431F-AC7A-347A5578465E}"/>
              </a:ext>
            </a:extLst>
          </p:cNvPr>
          <p:cNvSpPr>
            <a:spLocks noGrp="1"/>
          </p:cNvSpPr>
          <p:nvPr>
            <p:ph type="body" sz="quarter" idx="12"/>
          </p:nvPr>
        </p:nvSpPr>
        <p:spPr>
          <a:xfrm>
            <a:off x="1500962" y="3140676"/>
            <a:ext cx="9393179" cy="523970"/>
          </a:xfrm>
        </p:spPr>
        <p:txBody>
          <a:bodyPr/>
          <a:lstStyle/>
          <a:p>
            <a:r>
              <a:rPr lang="en-US" dirty="0"/>
              <a:t>Inflation Reduction Act's Clean Vehicle Credits</a:t>
            </a:r>
          </a:p>
        </p:txBody>
      </p:sp>
      <p:sp>
        <p:nvSpPr>
          <p:cNvPr id="4" name="Rectangle 3">
            <a:extLst>
              <a:ext uri="{FF2B5EF4-FFF2-40B4-BE49-F238E27FC236}">
                <a16:creationId xmlns:a16="http://schemas.microsoft.com/office/drawing/2014/main" id="{3C923835-52C3-4611-8106-4C33B164E5A1}"/>
              </a:ext>
            </a:extLst>
          </p:cNvPr>
          <p:cNvSpPr/>
          <p:nvPr/>
        </p:nvSpPr>
        <p:spPr>
          <a:xfrm>
            <a:off x="2253006" y="6372520"/>
            <a:ext cx="820132" cy="320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BDC227E-3334-2C7C-48CF-7616AA9CEA6E}"/>
              </a:ext>
            </a:extLst>
          </p:cNvPr>
          <p:cNvSpPr txBox="1"/>
          <p:nvPr/>
        </p:nvSpPr>
        <p:spPr>
          <a:xfrm>
            <a:off x="1297859" y="4173129"/>
            <a:ext cx="2596896" cy="1077218"/>
          </a:xfrm>
          <a:prstGeom prst="rect">
            <a:avLst/>
          </a:prstGeom>
          <a:noFill/>
        </p:spPr>
        <p:txBody>
          <a:bodyPr wrap="square" rtlCol="0">
            <a:spAutoFit/>
          </a:bodyPr>
          <a:lstStyle/>
          <a:p>
            <a:r>
              <a:rPr lang="en-US" sz="3600" b="1" dirty="0">
                <a:solidFill>
                  <a:schemeClr val="tx2"/>
                </a:solidFill>
              </a:rPr>
              <a:t>30D</a:t>
            </a:r>
            <a:br>
              <a:rPr lang="en-US" dirty="0">
                <a:solidFill>
                  <a:schemeClr val="tx2"/>
                </a:solidFill>
              </a:rPr>
            </a:br>
            <a:r>
              <a:rPr lang="en-US" sz="1400" dirty="0">
                <a:solidFill>
                  <a:schemeClr val="tx2"/>
                </a:solidFill>
              </a:rPr>
              <a:t>New Retail Clean </a:t>
            </a:r>
            <a:br>
              <a:rPr lang="en-US" sz="1400" dirty="0">
                <a:solidFill>
                  <a:schemeClr val="tx2"/>
                </a:solidFill>
              </a:rPr>
            </a:br>
            <a:r>
              <a:rPr lang="en-US" sz="1400" dirty="0">
                <a:solidFill>
                  <a:schemeClr val="tx2"/>
                </a:solidFill>
              </a:rPr>
              <a:t>Vehicle Tax Credits</a:t>
            </a:r>
          </a:p>
        </p:txBody>
      </p:sp>
      <p:sp>
        <p:nvSpPr>
          <p:cNvPr id="8" name="TextBox 7">
            <a:extLst>
              <a:ext uri="{FF2B5EF4-FFF2-40B4-BE49-F238E27FC236}">
                <a16:creationId xmlns:a16="http://schemas.microsoft.com/office/drawing/2014/main" id="{ED9DA77E-B8B0-91EA-F219-073784427549}"/>
              </a:ext>
            </a:extLst>
          </p:cNvPr>
          <p:cNvSpPr txBox="1"/>
          <p:nvPr/>
        </p:nvSpPr>
        <p:spPr>
          <a:xfrm>
            <a:off x="3477389" y="4173129"/>
            <a:ext cx="2596896" cy="1077218"/>
          </a:xfrm>
          <a:prstGeom prst="rect">
            <a:avLst/>
          </a:prstGeom>
          <a:noFill/>
        </p:spPr>
        <p:txBody>
          <a:bodyPr wrap="square" rtlCol="0">
            <a:spAutoFit/>
          </a:bodyPr>
          <a:lstStyle/>
          <a:p>
            <a:r>
              <a:rPr lang="en-US" sz="3600" b="1" dirty="0">
                <a:solidFill>
                  <a:schemeClr val="tx2"/>
                </a:solidFill>
              </a:rPr>
              <a:t>25E</a:t>
            </a:r>
            <a:br>
              <a:rPr lang="en-US" dirty="0">
                <a:solidFill>
                  <a:schemeClr val="tx2"/>
                </a:solidFill>
              </a:rPr>
            </a:br>
            <a:r>
              <a:rPr lang="en-US" sz="1400" dirty="0">
                <a:solidFill>
                  <a:schemeClr val="tx2"/>
                </a:solidFill>
              </a:rPr>
              <a:t>Used Retail Clean</a:t>
            </a:r>
            <a:br>
              <a:rPr lang="en-US" sz="1400" dirty="0">
                <a:solidFill>
                  <a:schemeClr val="tx2"/>
                </a:solidFill>
              </a:rPr>
            </a:br>
            <a:r>
              <a:rPr lang="en-US" sz="1400" dirty="0">
                <a:solidFill>
                  <a:schemeClr val="tx2"/>
                </a:solidFill>
              </a:rPr>
              <a:t>Vehicle Tax Credits</a:t>
            </a:r>
          </a:p>
        </p:txBody>
      </p:sp>
      <p:sp>
        <p:nvSpPr>
          <p:cNvPr id="9" name="TextBox 8">
            <a:extLst>
              <a:ext uri="{FF2B5EF4-FFF2-40B4-BE49-F238E27FC236}">
                <a16:creationId xmlns:a16="http://schemas.microsoft.com/office/drawing/2014/main" id="{8CC06DF2-23CB-C9CE-1B3A-53CCC08D5274}"/>
              </a:ext>
            </a:extLst>
          </p:cNvPr>
          <p:cNvSpPr txBox="1"/>
          <p:nvPr/>
        </p:nvSpPr>
        <p:spPr>
          <a:xfrm>
            <a:off x="5807231" y="4174473"/>
            <a:ext cx="2594532" cy="1077218"/>
          </a:xfrm>
          <a:prstGeom prst="rect">
            <a:avLst/>
          </a:prstGeom>
          <a:noFill/>
        </p:spPr>
        <p:txBody>
          <a:bodyPr wrap="square" rtlCol="0">
            <a:spAutoFit/>
          </a:bodyPr>
          <a:lstStyle/>
          <a:p>
            <a:r>
              <a:rPr lang="en-US" sz="3600" b="1" dirty="0">
                <a:solidFill>
                  <a:schemeClr val="tx2"/>
                </a:solidFill>
              </a:rPr>
              <a:t>45W</a:t>
            </a:r>
            <a:br>
              <a:rPr lang="en-US" dirty="0">
                <a:solidFill>
                  <a:schemeClr val="tx2"/>
                </a:solidFill>
              </a:rPr>
            </a:br>
            <a:r>
              <a:rPr lang="en-US" sz="1400" dirty="0">
                <a:solidFill>
                  <a:schemeClr val="tx2"/>
                </a:solidFill>
              </a:rPr>
              <a:t>Commercial Clean </a:t>
            </a:r>
            <a:br>
              <a:rPr lang="en-US" sz="1400" dirty="0">
                <a:solidFill>
                  <a:schemeClr val="tx2"/>
                </a:solidFill>
              </a:rPr>
            </a:br>
            <a:r>
              <a:rPr lang="en-US" sz="1400" dirty="0">
                <a:solidFill>
                  <a:schemeClr val="tx2"/>
                </a:solidFill>
              </a:rPr>
              <a:t>Vehicle Tax Credits</a:t>
            </a:r>
          </a:p>
        </p:txBody>
      </p:sp>
      <p:pic>
        <p:nvPicPr>
          <p:cNvPr id="10" name="Graphic 9" descr="Electric car with solid fill">
            <a:extLst>
              <a:ext uri="{FF2B5EF4-FFF2-40B4-BE49-F238E27FC236}">
                <a16:creationId xmlns:a16="http://schemas.microsoft.com/office/drawing/2014/main" id="{AEA44CD2-1F10-BE72-E76D-6D5827CAE4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80479" y="4243138"/>
            <a:ext cx="1090728" cy="1090728"/>
          </a:xfrm>
          <a:prstGeom prst="rect">
            <a:avLst/>
          </a:prstGeom>
        </p:spPr>
      </p:pic>
      <p:sp>
        <p:nvSpPr>
          <p:cNvPr id="12" name="TextBox 11">
            <a:extLst>
              <a:ext uri="{FF2B5EF4-FFF2-40B4-BE49-F238E27FC236}">
                <a16:creationId xmlns:a16="http://schemas.microsoft.com/office/drawing/2014/main" id="{54F01DA3-4735-B5F8-8301-A3F31F7875B6}"/>
              </a:ext>
            </a:extLst>
          </p:cNvPr>
          <p:cNvSpPr txBox="1"/>
          <p:nvPr/>
        </p:nvSpPr>
        <p:spPr>
          <a:xfrm>
            <a:off x="1297859" y="5416040"/>
            <a:ext cx="2596896" cy="1077218"/>
          </a:xfrm>
          <a:prstGeom prst="rect">
            <a:avLst/>
          </a:prstGeom>
          <a:noFill/>
        </p:spPr>
        <p:txBody>
          <a:bodyPr wrap="square" rtlCol="0">
            <a:spAutoFit/>
          </a:bodyPr>
          <a:lstStyle/>
          <a:p>
            <a:r>
              <a:rPr lang="en-US" sz="3600" b="1" dirty="0">
                <a:solidFill>
                  <a:schemeClr val="tx2"/>
                </a:solidFill>
              </a:rPr>
              <a:t>45X</a:t>
            </a:r>
            <a:br>
              <a:rPr lang="en-US" dirty="0">
                <a:solidFill>
                  <a:schemeClr val="tx2"/>
                </a:solidFill>
              </a:rPr>
            </a:br>
            <a:r>
              <a:rPr lang="en-US" sz="1400" dirty="0">
                <a:solidFill>
                  <a:schemeClr val="tx2"/>
                </a:solidFill>
              </a:rPr>
              <a:t>Manufacturing </a:t>
            </a:r>
            <a:br>
              <a:rPr lang="en-US" sz="1400" dirty="0">
                <a:solidFill>
                  <a:schemeClr val="tx2"/>
                </a:solidFill>
              </a:rPr>
            </a:br>
            <a:r>
              <a:rPr lang="en-US" sz="1400" dirty="0">
                <a:solidFill>
                  <a:schemeClr val="tx2"/>
                </a:solidFill>
              </a:rPr>
              <a:t>Tax Credits</a:t>
            </a:r>
          </a:p>
        </p:txBody>
      </p:sp>
      <p:sp>
        <p:nvSpPr>
          <p:cNvPr id="13" name="TextBox 12">
            <a:extLst>
              <a:ext uri="{FF2B5EF4-FFF2-40B4-BE49-F238E27FC236}">
                <a16:creationId xmlns:a16="http://schemas.microsoft.com/office/drawing/2014/main" id="{414792E2-CB2E-C9CD-6CF0-073F64BC8B1B}"/>
              </a:ext>
            </a:extLst>
          </p:cNvPr>
          <p:cNvSpPr txBox="1"/>
          <p:nvPr/>
        </p:nvSpPr>
        <p:spPr>
          <a:xfrm>
            <a:off x="3477389" y="5416040"/>
            <a:ext cx="2596896" cy="1077218"/>
          </a:xfrm>
          <a:prstGeom prst="rect">
            <a:avLst/>
          </a:prstGeom>
          <a:noFill/>
        </p:spPr>
        <p:txBody>
          <a:bodyPr wrap="square" rtlCol="0">
            <a:spAutoFit/>
          </a:bodyPr>
          <a:lstStyle/>
          <a:p>
            <a:r>
              <a:rPr lang="en-US" sz="3600" b="1" dirty="0">
                <a:solidFill>
                  <a:schemeClr val="tx2"/>
                </a:solidFill>
              </a:rPr>
              <a:t>48C</a:t>
            </a:r>
            <a:br>
              <a:rPr lang="en-US" dirty="0">
                <a:solidFill>
                  <a:schemeClr val="tx2"/>
                </a:solidFill>
              </a:rPr>
            </a:br>
            <a:r>
              <a:rPr lang="en-US" sz="1400" dirty="0">
                <a:solidFill>
                  <a:schemeClr val="tx2"/>
                </a:solidFill>
              </a:rPr>
              <a:t>Advanced Energy </a:t>
            </a:r>
            <a:br>
              <a:rPr lang="en-US" sz="1400" dirty="0">
                <a:solidFill>
                  <a:schemeClr val="tx2"/>
                </a:solidFill>
              </a:rPr>
            </a:br>
            <a:r>
              <a:rPr lang="en-US" sz="1400" dirty="0">
                <a:solidFill>
                  <a:schemeClr val="tx2"/>
                </a:solidFill>
              </a:rPr>
              <a:t>Project Credit</a:t>
            </a:r>
          </a:p>
        </p:txBody>
      </p:sp>
      <p:sp>
        <p:nvSpPr>
          <p:cNvPr id="14" name="TextBox 13">
            <a:extLst>
              <a:ext uri="{FF2B5EF4-FFF2-40B4-BE49-F238E27FC236}">
                <a16:creationId xmlns:a16="http://schemas.microsoft.com/office/drawing/2014/main" id="{D4478DC4-0E30-5AA9-4169-141CF8E73E02}"/>
              </a:ext>
            </a:extLst>
          </p:cNvPr>
          <p:cNvSpPr txBox="1"/>
          <p:nvPr/>
        </p:nvSpPr>
        <p:spPr>
          <a:xfrm>
            <a:off x="5807231" y="5416040"/>
            <a:ext cx="2596896" cy="1077218"/>
          </a:xfrm>
          <a:prstGeom prst="rect">
            <a:avLst/>
          </a:prstGeom>
          <a:noFill/>
        </p:spPr>
        <p:txBody>
          <a:bodyPr wrap="square" rtlCol="0">
            <a:spAutoFit/>
          </a:bodyPr>
          <a:lstStyle/>
          <a:p>
            <a:r>
              <a:rPr lang="en-US" sz="3600" b="1" dirty="0">
                <a:solidFill>
                  <a:schemeClr val="tx2"/>
                </a:solidFill>
              </a:rPr>
              <a:t>ATVM</a:t>
            </a:r>
            <a:br>
              <a:rPr lang="en-US" dirty="0">
                <a:solidFill>
                  <a:schemeClr val="tx2"/>
                </a:solidFill>
              </a:rPr>
            </a:br>
            <a:r>
              <a:rPr lang="en-US" sz="1400" dirty="0">
                <a:solidFill>
                  <a:schemeClr val="tx2"/>
                </a:solidFill>
              </a:rPr>
              <a:t>Advanced Vehicle </a:t>
            </a:r>
            <a:br>
              <a:rPr lang="en-US" sz="1400" dirty="0">
                <a:solidFill>
                  <a:schemeClr val="tx2"/>
                </a:solidFill>
              </a:rPr>
            </a:br>
            <a:r>
              <a:rPr lang="en-US" sz="1400" dirty="0">
                <a:solidFill>
                  <a:schemeClr val="tx2"/>
                </a:solidFill>
              </a:rPr>
              <a:t>Technology Program</a:t>
            </a:r>
          </a:p>
        </p:txBody>
      </p:sp>
      <p:sp>
        <p:nvSpPr>
          <p:cNvPr id="15" name="TextBox 14">
            <a:extLst>
              <a:ext uri="{FF2B5EF4-FFF2-40B4-BE49-F238E27FC236}">
                <a16:creationId xmlns:a16="http://schemas.microsoft.com/office/drawing/2014/main" id="{181A472E-D9C7-4522-CF81-C9A2402C5F7F}"/>
              </a:ext>
            </a:extLst>
          </p:cNvPr>
          <p:cNvSpPr txBox="1"/>
          <p:nvPr/>
        </p:nvSpPr>
        <p:spPr>
          <a:xfrm>
            <a:off x="8462749" y="5416040"/>
            <a:ext cx="2732318" cy="1077218"/>
          </a:xfrm>
          <a:prstGeom prst="rect">
            <a:avLst/>
          </a:prstGeom>
          <a:noFill/>
        </p:spPr>
        <p:txBody>
          <a:bodyPr wrap="square" rtlCol="0">
            <a:spAutoFit/>
          </a:bodyPr>
          <a:lstStyle/>
          <a:p>
            <a:r>
              <a:rPr lang="en-US" sz="3600" b="1" dirty="0">
                <a:solidFill>
                  <a:schemeClr val="tx2"/>
                </a:solidFill>
              </a:rPr>
              <a:t>DMCG</a:t>
            </a:r>
            <a:br>
              <a:rPr lang="en-US" dirty="0">
                <a:solidFill>
                  <a:schemeClr val="tx2"/>
                </a:solidFill>
              </a:rPr>
            </a:br>
            <a:r>
              <a:rPr lang="en-US" sz="1400" dirty="0">
                <a:solidFill>
                  <a:schemeClr val="tx2"/>
                </a:solidFill>
              </a:rPr>
              <a:t>Domestic Manufacturing Conversion Grants</a:t>
            </a:r>
          </a:p>
        </p:txBody>
      </p:sp>
      <p:pic>
        <p:nvPicPr>
          <p:cNvPr id="16" name="Graphic 15" descr="Factory with solid fill">
            <a:extLst>
              <a:ext uri="{FF2B5EF4-FFF2-40B4-BE49-F238E27FC236}">
                <a16:creationId xmlns:a16="http://schemas.microsoft.com/office/drawing/2014/main" id="{D024B54E-7641-5B48-CBD4-B9C8F9321D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17910" y="5439576"/>
            <a:ext cx="1093199" cy="1093199"/>
          </a:xfrm>
          <a:prstGeom prst="rect">
            <a:avLst/>
          </a:prstGeom>
        </p:spPr>
      </p:pic>
    </p:spTree>
    <p:extLst>
      <p:ext uri="{BB962C8B-B14F-4D97-AF65-F5344CB8AC3E}">
        <p14:creationId xmlns:p14="http://schemas.microsoft.com/office/powerpoint/2010/main" val="3844002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Woman signing contract">
            <a:extLst>
              <a:ext uri="{FF2B5EF4-FFF2-40B4-BE49-F238E27FC236}">
                <a16:creationId xmlns:a16="http://schemas.microsoft.com/office/drawing/2014/main" id="{7F374F2D-0313-36AF-62E5-6478D93AD1F0}"/>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4094" t="10842" r="35887" b="9732"/>
          <a:stretch/>
        </p:blipFill>
        <p:spPr>
          <a:xfrm>
            <a:off x="539496" y="1411111"/>
            <a:ext cx="4111530" cy="5446889"/>
          </a:xfrm>
          <a:prstGeom prst="rect">
            <a:avLst/>
          </a:prstGeom>
          <a:effectLst/>
        </p:spPr>
      </p:pic>
      <p:sp>
        <p:nvSpPr>
          <p:cNvPr id="8" name="TextBox 7">
            <a:extLst>
              <a:ext uri="{FF2B5EF4-FFF2-40B4-BE49-F238E27FC236}">
                <a16:creationId xmlns:a16="http://schemas.microsoft.com/office/drawing/2014/main" id="{BE7C0DBB-5974-834A-4558-A52D36DA1D98}"/>
              </a:ext>
            </a:extLst>
          </p:cNvPr>
          <p:cNvSpPr txBox="1"/>
          <p:nvPr/>
        </p:nvSpPr>
        <p:spPr>
          <a:xfrm>
            <a:off x="539496" y="475488"/>
            <a:ext cx="3684814" cy="176651"/>
          </a:xfrm>
          <a:prstGeom prst="rect">
            <a:avLst/>
          </a:prstGeom>
          <a:noFill/>
        </p:spPr>
        <p:txBody>
          <a:bodyPr wrap="square" lIns="0" tIns="0" rIns="0" bIns="0" rtlCol="0">
            <a:spAutoFit/>
          </a:bodyPr>
          <a:lstStyle/>
          <a:p>
            <a:pPr>
              <a:lnSpc>
                <a:spcPct val="80000"/>
              </a:lnSpc>
              <a:defRPr/>
            </a:pPr>
            <a:r>
              <a:rPr lang="en-US" sz="1400" b="1" cap="all" spc="200" dirty="0">
                <a:solidFill>
                  <a:srgbClr val="2FD4FF"/>
                </a:solidFill>
                <a:ea typeface="Titillium" charset="0"/>
                <a:cs typeface="Calibri" panose="020F0502020204030204" pitchFamily="34" charset="0"/>
              </a:rPr>
              <a:t>Inflation Reduction Act</a:t>
            </a:r>
          </a:p>
        </p:txBody>
      </p:sp>
      <p:cxnSp>
        <p:nvCxnSpPr>
          <p:cNvPr id="9" name="Straight Connector 8">
            <a:extLst>
              <a:ext uri="{FF2B5EF4-FFF2-40B4-BE49-F238E27FC236}">
                <a16:creationId xmlns:a16="http://schemas.microsoft.com/office/drawing/2014/main" id="{D1337C3E-C31A-2BB0-80A6-272DD845F2D4}"/>
              </a:ext>
            </a:extLst>
          </p:cNvPr>
          <p:cNvCxnSpPr>
            <a:cxnSpLocks/>
          </p:cNvCxnSpPr>
          <p:nvPr/>
        </p:nvCxnSpPr>
        <p:spPr>
          <a:xfrm>
            <a:off x="539496" y="1253507"/>
            <a:ext cx="691243" cy="0"/>
          </a:xfrm>
          <a:prstGeom prst="line">
            <a:avLst/>
          </a:prstGeom>
          <a:noFill/>
          <a:ln w="25400" cap="flat" cmpd="sng" algn="ctr">
            <a:gradFill>
              <a:gsLst>
                <a:gs pos="0">
                  <a:srgbClr val="2FD4FF"/>
                </a:gs>
                <a:gs pos="100000">
                  <a:srgbClr val="2BF3AE"/>
                </a:gs>
              </a:gsLst>
              <a:lin ang="2700000" scaled="0"/>
            </a:gradFill>
            <a:prstDash val="solid"/>
            <a:miter lim="800000"/>
          </a:ln>
          <a:effectLst/>
        </p:spPr>
      </p:cxnSp>
      <p:sp>
        <p:nvSpPr>
          <p:cNvPr id="10" name="TextBox 9">
            <a:extLst>
              <a:ext uri="{FF2B5EF4-FFF2-40B4-BE49-F238E27FC236}">
                <a16:creationId xmlns:a16="http://schemas.microsoft.com/office/drawing/2014/main" id="{26D72413-17BB-AAC6-1953-DD7CCD10299F}"/>
              </a:ext>
            </a:extLst>
          </p:cNvPr>
          <p:cNvSpPr txBox="1"/>
          <p:nvPr/>
        </p:nvSpPr>
        <p:spPr>
          <a:xfrm>
            <a:off x="429766" y="667512"/>
            <a:ext cx="4443175" cy="461665"/>
          </a:xfrm>
          <a:prstGeom prst="rect">
            <a:avLst/>
          </a:prstGeom>
          <a:noFill/>
        </p:spPr>
        <p:txBody>
          <a:bodyPr wrap="square" rtlCol="0">
            <a:spAutoFit/>
          </a:bodyPr>
          <a:lstStyle/>
          <a:p>
            <a:pPr>
              <a:defRPr/>
            </a:pPr>
            <a:r>
              <a:rPr lang="en-US" sz="2400" dirty="0">
                <a:latin typeface="Times New Roman PS" pitchFamily="2" charset="0"/>
                <a:cs typeface="Times New Roman" panose="02020603050405020304" pitchFamily="18" charset="0"/>
              </a:rPr>
              <a:t>Comparing 30D, 45W, &amp; 25E</a:t>
            </a:r>
          </a:p>
        </p:txBody>
      </p:sp>
      <p:graphicFrame>
        <p:nvGraphicFramePr>
          <p:cNvPr id="11" name="Table 12">
            <a:extLst>
              <a:ext uri="{FF2B5EF4-FFF2-40B4-BE49-F238E27FC236}">
                <a16:creationId xmlns:a16="http://schemas.microsoft.com/office/drawing/2014/main" id="{E7C165E1-BD5A-1BC7-D60A-9C72EC4114C5}"/>
              </a:ext>
            </a:extLst>
          </p:cNvPr>
          <p:cNvGraphicFramePr>
            <a:graphicFrameLocks noGrp="1"/>
          </p:cNvGraphicFramePr>
          <p:nvPr>
            <p:extLst>
              <p:ext uri="{D42A27DB-BD31-4B8C-83A1-F6EECF244321}">
                <p14:modId xmlns:p14="http://schemas.microsoft.com/office/powerpoint/2010/main" val="3900918077"/>
              </p:ext>
            </p:extLst>
          </p:nvPr>
        </p:nvGraphicFramePr>
        <p:xfrm>
          <a:off x="4763807" y="92287"/>
          <a:ext cx="7302168" cy="6697980"/>
        </p:xfrm>
        <a:graphic>
          <a:graphicData uri="http://schemas.openxmlformats.org/drawingml/2006/table">
            <a:tbl>
              <a:tblPr firstRow="1" bandRow="1">
                <a:tableStyleId>{EB344D84-9AFB-497E-A393-DC336BA19D2E}</a:tableStyleId>
              </a:tblPr>
              <a:tblGrid>
                <a:gridCol w="3401979">
                  <a:extLst>
                    <a:ext uri="{9D8B030D-6E8A-4147-A177-3AD203B41FA5}">
                      <a16:colId xmlns:a16="http://schemas.microsoft.com/office/drawing/2014/main" val="3687041336"/>
                    </a:ext>
                  </a:extLst>
                </a:gridCol>
                <a:gridCol w="1300063">
                  <a:extLst>
                    <a:ext uri="{9D8B030D-6E8A-4147-A177-3AD203B41FA5}">
                      <a16:colId xmlns:a16="http://schemas.microsoft.com/office/drawing/2014/main" val="1353897936"/>
                    </a:ext>
                  </a:extLst>
                </a:gridCol>
                <a:gridCol w="1300063">
                  <a:extLst>
                    <a:ext uri="{9D8B030D-6E8A-4147-A177-3AD203B41FA5}">
                      <a16:colId xmlns:a16="http://schemas.microsoft.com/office/drawing/2014/main" val="3325889001"/>
                    </a:ext>
                  </a:extLst>
                </a:gridCol>
                <a:gridCol w="1300063">
                  <a:extLst>
                    <a:ext uri="{9D8B030D-6E8A-4147-A177-3AD203B41FA5}">
                      <a16:colId xmlns:a16="http://schemas.microsoft.com/office/drawing/2014/main" val="1895329739"/>
                    </a:ext>
                  </a:extLst>
                </a:gridCol>
              </a:tblGrid>
              <a:tr h="370840">
                <a:tc>
                  <a:txBody>
                    <a:bodyPr/>
                    <a:lstStyle/>
                    <a:p>
                      <a:pPr algn="ctr"/>
                      <a:r>
                        <a:rPr lang="en-US" sz="1200" dirty="0"/>
                        <a:t>Requirement</a:t>
                      </a:r>
                    </a:p>
                  </a:txBody>
                  <a:tcPr anchor="b">
                    <a:solidFill>
                      <a:srgbClr val="6C8F98"/>
                    </a:solidFill>
                  </a:tcPr>
                </a:tc>
                <a:tc>
                  <a:txBody>
                    <a:bodyPr/>
                    <a:lstStyle/>
                    <a:p>
                      <a:pPr algn="ctr"/>
                      <a:r>
                        <a:rPr lang="en-US" sz="1200" dirty="0"/>
                        <a:t>30D New Clean Vehicle Credit </a:t>
                      </a:r>
                      <a:br>
                        <a:rPr lang="en-US" sz="1200" dirty="0"/>
                      </a:br>
                      <a:r>
                        <a:rPr lang="en-US" sz="1050" dirty="0"/>
                        <a:t>(up to $7,500)</a:t>
                      </a:r>
                      <a:endParaRPr lang="en-US" sz="1200" dirty="0"/>
                    </a:p>
                  </a:txBody>
                  <a:tcPr anchor="b">
                    <a:solidFill>
                      <a:srgbClr val="6C8F98"/>
                    </a:solidFill>
                  </a:tcPr>
                </a:tc>
                <a:tc>
                  <a:txBody>
                    <a:bodyPr/>
                    <a:lstStyle/>
                    <a:p>
                      <a:pPr algn="ctr"/>
                      <a:r>
                        <a:rPr lang="en-US" sz="1200" dirty="0"/>
                        <a:t>45W Commercial Clean Vehicle Credit  (&lt;14K)</a:t>
                      </a:r>
                      <a:br>
                        <a:rPr lang="en-US" sz="1200" dirty="0"/>
                      </a:br>
                      <a:r>
                        <a:rPr lang="en-US" sz="1050" dirty="0"/>
                        <a:t>(up to $7,500*)</a:t>
                      </a:r>
                      <a:endParaRPr lang="en-US" sz="1200" dirty="0"/>
                    </a:p>
                  </a:txBody>
                  <a:tcPr anchor="b">
                    <a:solidFill>
                      <a:srgbClr val="6C8F98"/>
                    </a:solidFill>
                  </a:tcPr>
                </a:tc>
                <a:tc>
                  <a:txBody>
                    <a:bodyPr/>
                    <a:lstStyle/>
                    <a:p>
                      <a:pPr algn="ctr"/>
                      <a:r>
                        <a:rPr lang="en-US" sz="1200" dirty="0"/>
                        <a:t>25E Used Clean Vehicle Credit </a:t>
                      </a:r>
                      <a:br>
                        <a:rPr lang="en-US" sz="1200" dirty="0"/>
                      </a:br>
                      <a:r>
                        <a:rPr lang="en-US" sz="1050" dirty="0"/>
                        <a:t>(up to $4,000 or 30% price)</a:t>
                      </a:r>
                      <a:endParaRPr lang="en-US" sz="1200" dirty="0"/>
                    </a:p>
                  </a:txBody>
                  <a:tcPr anchor="b">
                    <a:solidFill>
                      <a:srgbClr val="6C8F98"/>
                    </a:solidFill>
                  </a:tcPr>
                </a:tc>
                <a:extLst>
                  <a:ext uri="{0D108BD9-81ED-4DB2-BD59-A6C34878D82A}">
                    <a16:rowId xmlns:a16="http://schemas.microsoft.com/office/drawing/2014/main" val="1081235307"/>
                  </a:ext>
                </a:extLst>
              </a:tr>
              <a:tr h="0">
                <a:tc>
                  <a:txBody>
                    <a:bodyPr/>
                    <a:lstStyle/>
                    <a:p>
                      <a:r>
                        <a:rPr lang="en-US" sz="1100" dirty="0"/>
                        <a:t>Qualified manufacturer</a:t>
                      </a:r>
                    </a:p>
                  </a:txBody>
                  <a:tcPr/>
                </a:tc>
                <a:tc>
                  <a:txBody>
                    <a:bodyPr/>
                    <a:lstStyle/>
                    <a:p>
                      <a:pPr algn="ct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1947706988"/>
                  </a:ext>
                </a:extLst>
              </a:tr>
              <a:tr h="0">
                <a:tc>
                  <a:txBody>
                    <a:bodyPr/>
                    <a:lstStyle/>
                    <a:p>
                      <a:r>
                        <a:rPr lang="en-US" sz="1100" dirty="0"/>
                        <a:t>Clean Air Act compliant vehicle</a:t>
                      </a:r>
                    </a:p>
                  </a:txBody>
                  <a:tcPr/>
                </a:tc>
                <a:tc>
                  <a:txBody>
                    <a:bodyPr/>
                    <a:lstStyle/>
                    <a:p>
                      <a:pPr algn="ct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2758748093"/>
                  </a:ext>
                </a:extLst>
              </a:tr>
              <a:tr h="0">
                <a:tc>
                  <a:txBody>
                    <a:bodyPr/>
                    <a:lstStyle/>
                    <a:p>
                      <a:r>
                        <a:rPr lang="en-US" sz="1100" dirty="0"/>
                        <a:t>GVW &lt; 14K pounds</a:t>
                      </a:r>
                    </a:p>
                  </a:txBody>
                  <a:tcPr/>
                </a:tc>
                <a:tc>
                  <a:txBody>
                    <a:bodyPr/>
                    <a:lstStyle/>
                    <a:p>
                      <a:pPr algn="ct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2981140028"/>
                  </a:ext>
                </a:extLst>
              </a:tr>
              <a:tr h="0">
                <a:tc>
                  <a:txBody>
                    <a:bodyPr/>
                    <a:lstStyle/>
                    <a:p>
                      <a:r>
                        <a:rPr lang="en-US" sz="1100" dirty="0"/>
                        <a:t>Battery &gt;= 7 kWh</a:t>
                      </a:r>
                    </a:p>
                  </a:txBody>
                  <a:tcPr/>
                </a:tc>
                <a:tc>
                  <a:txBody>
                    <a:bodyPr/>
                    <a:lstStyle/>
                    <a:p>
                      <a:pPr algn="ct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2254441521"/>
                  </a:ext>
                </a:extLst>
              </a:tr>
              <a:tr h="0">
                <a:tc>
                  <a:txBody>
                    <a:bodyPr/>
                    <a:lstStyle/>
                    <a:p>
                      <a:r>
                        <a:rPr lang="en-US" sz="1100" dirty="0"/>
                        <a:t>Purchaser must have tax liability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4090080407"/>
                  </a:ext>
                </a:extLst>
              </a:tr>
              <a:tr h="0">
                <a:tc>
                  <a:txBody>
                    <a:bodyPr/>
                    <a:lstStyle/>
                    <a:p>
                      <a:r>
                        <a:rPr lang="en-US" sz="1100" dirty="0"/>
                        <a:t>Vehicle must be sold by a dealer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1058171192"/>
                  </a:ext>
                </a:extLst>
              </a:tr>
              <a:tr h="0">
                <a:tc>
                  <a:txBody>
                    <a:bodyPr/>
                    <a:lstStyle/>
                    <a:p>
                      <a:r>
                        <a:rPr lang="en-US" sz="1100" dirty="0"/>
                        <a:t>Not for resale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3340630625"/>
                  </a:ext>
                </a:extLst>
              </a:tr>
              <a:tr h="0">
                <a:tc>
                  <a:txBody>
                    <a:bodyPr/>
                    <a:lstStyle/>
                    <a:p>
                      <a:r>
                        <a:rPr lang="en-US" sz="1100" dirty="0"/>
                        <a:t>Original use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984631192"/>
                  </a:ext>
                </a:extLst>
              </a:tr>
              <a:tr h="0">
                <a:tc>
                  <a:txBody>
                    <a:bodyPr/>
                    <a:lstStyle/>
                    <a:p>
                      <a:r>
                        <a:rPr lang="en-US" sz="1100" dirty="0"/>
                        <a:t>Assembled in North America</a:t>
                      </a:r>
                    </a:p>
                  </a:txBody>
                  <a:tcPr/>
                </a:tc>
                <a:tc>
                  <a:txBody>
                    <a:bodyPr/>
                    <a:lstStyle/>
                    <a:p>
                      <a:pPr algn="ct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2357356100"/>
                  </a:ext>
                </a:extLst>
              </a:tr>
              <a:tr h="0">
                <a:tc>
                  <a:txBody>
                    <a:bodyPr/>
                    <a:lstStyle/>
                    <a:p>
                      <a:r>
                        <a:rPr lang="en-US" sz="1100" dirty="0"/>
                        <a:t>Price caps (30D: MSRP $55K cars, $80K others; 25E: Transaction price $25K)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algn="ctr"/>
                      <a:endParaRPr lang="en-US"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4123052902"/>
                  </a:ext>
                </a:extLst>
              </a:tr>
              <a:tr h="0">
                <a:tc>
                  <a:txBody>
                    <a:bodyPr/>
                    <a:lstStyle/>
                    <a:p>
                      <a:r>
                        <a:rPr lang="en-US" sz="1100" dirty="0"/>
                        <a:t>Modified Adjusted Gross Income Caps (30D: $300K Married/$225K Head of Household/$150K Single; 25E: half of 30D: $150K/$112.5K/$75K)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algn="ctr"/>
                      <a:endParaRPr lang="en-US"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1887042981"/>
                  </a:ext>
                </a:extLst>
              </a:tr>
              <a:tr h="0">
                <a:tc>
                  <a:txBody>
                    <a:bodyPr/>
                    <a:lstStyle/>
                    <a:p>
                      <a:r>
                        <a:rPr lang="en-US" sz="1100" dirty="0"/>
                        <a:t>$3,750 if meet critical mineral content targets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algn="ctr"/>
                      <a:endParaRPr lang="en-US" sz="1100" dirty="0"/>
                    </a:p>
                  </a:txBody>
                  <a:tcPr/>
                </a:tc>
                <a:tc>
                  <a:txBody>
                    <a:bodyPr/>
                    <a:lstStyle/>
                    <a:p>
                      <a:pPr algn="ctr"/>
                      <a:endParaRPr lang="en-US" sz="1100" dirty="0"/>
                    </a:p>
                  </a:txBody>
                  <a:tcPr/>
                </a:tc>
                <a:extLst>
                  <a:ext uri="{0D108BD9-81ED-4DB2-BD59-A6C34878D82A}">
                    <a16:rowId xmlns:a16="http://schemas.microsoft.com/office/drawing/2014/main" val="3991596219"/>
                  </a:ext>
                </a:extLst>
              </a:tr>
              <a:tr h="0">
                <a:tc>
                  <a:txBody>
                    <a:bodyPr/>
                    <a:lstStyle/>
                    <a:p>
                      <a:r>
                        <a:rPr lang="en-US" sz="1100" dirty="0"/>
                        <a:t>$3,750 if meet battery component content targets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algn="ctr"/>
                      <a:endParaRPr lang="en-US" sz="1100" dirty="0"/>
                    </a:p>
                  </a:txBody>
                  <a:tcPr/>
                </a:tc>
                <a:tc>
                  <a:txBody>
                    <a:bodyPr/>
                    <a:lstStyle/>
                    <a:p>
                      <a:pPr algn="ctr"/>
                      <a:endParaRPr lang="en-US" sz="1100" dirty="0"/>
                    </a:p>
                  </a:txBody>
                  <a:tcPr/>
                </a:tc>
                <a:extLst>
                  <a:ext uri="{0D108BD9-81ED-4DB2-BD59-A6C34878D82A}">
                    <a16:rowId xmlns:a16="http://schemas.microsoft.com/office/drawing/2014/main" val="602225539"/>
                  </a:ext>
                </a:extLst>
              </a:tr>
              <a:tr h="0">
                <a:tc>
                  <a:txBody>
                    <a:bodyPr/>
                    <a:lstStyle/>
                    <a:p>
                      <a:r>
                        <a:rPr lang="en-US" sz="1100" dirty="0"/>
                        <a:t>No critical mineral or battery components source from a foreign entity of concern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algn="ctr"/>
                      <a:endParaRPr lang="en-US" sz="1100" dirty="0"/>
                    </a:p>
                  </a:txBody>
                  <a:tcPr/>
                </a:tc>
                <a:tc>
                  <a:txBody>
                    <a:bodyPr/>
                    <a:lstStyle/>
                    <a:p>
                      <a:pPr algn="ctr"/>
                      <a:endParaRPr lang="en-US" sz="1100" dirty="0"/>
                    </a:p>
                  </a:txBody>
                  <a:tcPr/>
                </a:tc>
                <a:extLst>
                  <a:ext uri="{0D108BD9-81ED-4DB2-BD59-A6C34878D82A}">
                    <a16:rowId xmlns:a16="http://schemas.microsoft.com/office/drawing/2014/main" val="1768100760"/>
                  </a:ext>
                </a:extLst>
              </a:tr>
              <a:tr h="0">
                <a:tc>
                  <a:txBody>
                    <a:bodyPr/>
                    <a:lstStyle/>
                    <a:p>
                      <a:r>
                        <a:rPr lang="en-US" sz="1100" dirty="0"/>
                        <a:t>Must be for business use</a:t>
                      </a:r>
                    </a:p>
                  </a:txBody>
                  <a:tcPr/>
                </a:tc>
                <a:tc>
                  <a:txBody>
                    <a:bodyPr/>
                    <a:lstStyle/>
                    <a:p>
                      <a:pPr algn="ct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3341706777"/>
                  </a:ext>
                </a:extLst>
              </a:tr>
              <a:tr h="0">
                <a:tc>
                  <a:txBody>
                    <a:bodyPr/>
                    <a:lstStyle/>
                    <a:p>
                      <a:r>
                        <a:rPr lang="en-US" sz="1100" dirty="0"/>
                        <a:t>At least 2 years old</a:t>
                      </a:r>
                    </a:p>
                  </a:txBody>
                  <a:tcPr/>
                </a:tc>
                <a:tc>
                  <a:txBody>
                    <a:bodyPr/>
                    <a:lstStyle/>
                    <a:p>
                      <a:pPr algn="ct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4086963652"/>
                  </a:ext>
                </a:extLst>
              </a:tr>
              <a:tr h="0">
                <a:tc>
                  <a:txBody>
                    <a:bodyPr/>
                    <a:lstStyle/>
                    <a:p>
                      <a:r>
                        <a:rPr lang="en-US" sz="1100" dirty="0"/>
                        <a:t>First resale after 16 August 2022</a:t>
                      </a:r>
                    </a:p>
                  </a:txBody>
                  <a:tcPr/>
                </a:tc>
                <a:tc>
                  <a:txBody>
                    <a:bodyPr/>
                    <a:lstStyle/>
                    <a:p>
                      <a:pPr algn="ct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3391569738"/>
                  </a:ext>
                </a:extLst>
              </a:tr>
            </a:tbl>
          </a:graphicData>
        </a:graphic>
      </p:graphicFrame>
      <p:sp>
        <p:nvSpPr>
          <p:cNvPr id="15" name="TextBox 14">
            <a:extLst>
              <a:ext uri="{FF2B5EF4-FFF2-40B4-BE49-F238E27FC236}">
                <a16:creationId xmlns:a16="http://schemas.microsoft.com/office/drawing/2014/main" id="{5DA5EC38-3EE6-B026-4EE0-F0ACA78FA335}"/>
              </a:ext>
            </a:extLst>
          </p:cNvPr>
          <p:cNvSpPr txBox="1"/>
          <p:nvPr/>
        </p:nvSpPr>
        <p:spPr>
          <a:xfrm>
            <a:off x="2260594" y="6294280"/>
            <a:ext cx="2503213" cy="553998"/>
          </a:xfrm>
          <a:prstGeom prst="rect">
            <a:avLst/>
          </a:prstGeom>
          <a:noFill/>
        </p:spPr>
        <p:txBody>
          <a:bodyPr wrap="square" rtlCol="0">
            <a:spAutoFit/>
          </a:bodyPr>
          <a:lstStyle/>
          <a:p>
            <a:r>
              <a:rPr lang="en-US" sz="1000" i="1" dirty="0"/>
              <a:t>* 45W: leased vehicles count; law also contains tax credits up to $40K for vehicles with GVW &gt; 14K pounds</a:t>
            </a:r>
          </a:p>
        </p:txBody>
      </p:sp>
    </p:spTree>
    <p:extLst>
      <p:ext uri="{BB962C8B-B14F-4D97-AF65-F5344CB8AC3E}">
        <p14:creationId xmlns:p14="http://schemas.microsoft.com/office/powerpoint/2010/main" val="3550513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622C5D-F2B5-44BF-9B46-A22EB2E1094A}"/>
              </a:ext>
            </a:extLst>
          </p:cNvPr>
          <p:cNvSpPr>
            <a:spLocks noGrp="1"/>
          </p:cNvSpPr>
          <p:nvPr>
            <p:ph type="body" sz="quarter" idx="10"/>
          </p:nvPr>
        </p:nvSpPr>
        <p:spPr>
          <a:xfrm>
            <a:off x="1519177" y="5864265"/>
            <a:ext cx="9153646" cy="876300"/>
          </a:xfrm>
        </p:spPr>
        <p:txBody>
          <a:bodyPr/>
          <a:lstStyle/>
          <a:p>
            <a:r>
              <a:rPr lang="en-US" sz="1200" i="1" dirty="0">
                <a:solidFill>
                  <a:schemeClr val="tx2"/>
                </a:solidFill>
                <a:effectLst/>
              </a:rPr>
              <a:t>The views expressed here are those of the authors and do not necessarily represent or reflect the views of S&amp;P Global Mobility. S&amp;P Global Mobility makes no representation or warranty of any kind, express or implied, regarding the contents or data herein. The completeness and accuracy of the S&amp;P Global Mobility data or statements thereto are not warranted. Any S&amp;P Global Mobility data or reference is not and shall not constitute or is intended to constitute financial advice in any way whatsoever. S&amp;P Global Mobility data and information shall not be relied upon for any investment activities.</a:t>
            </a:r>
            <a:endParaRPr lang="en-US" sz="1200" dirty="0">
              <a:solidFill>
                <a:schemeClr val="tx2"/>
              </a:solidFill>
              <a:effectLst/>
            </a:endParaRPr>
          </a:p>
          <a:p>
            <a:endParaRPr lang="en-US" sz="1200" dirty="0"/>
          </a:p>
        </p:txBody>
      </p:sp>
    </p:spTree>
    <p:extLst>
      <p:ext uri="{BB962C8B-B14F-4D97-AF65-F5344CB8AC3E}">
        <p14:creationId xmlns:p14="http://schemas.microsoft.com/office/powerpoint/2010/main" val="2799365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A7BEA2-6EE6-2383-BEB8-F4684AA437F2}"/>
              </a:ext>
            </a:extLst>
          </p:cNvPr>
          <p:cNvPicPr>
            <a:picLocks noChangeAspect="1"/>
          </p:cNvPicPr>
          <p:nvPr/>
        </p:nvPicPr>
        <p:blipFill rotWithShape="1">
          <a:blip r:embed="rId3"/>
          <a:srcRect r="7754"/>
          <a:stretch/>
        </p:blipFill>
        <p:spPr>
          <a:xfrm>
            <a:off x="2702642" y="-2"/>
            <a:ext cx="9489358" cy="6858000"/>
          </a:xfrm>
          <a:prstGeom prst="rect">
            <a:avLst/>
          </a:pr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8"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9"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0" name="TextBox 19">
            <a:extLst>
              <a:ext uri="{FF2B5EF4-FFF2-40B4-BE49-F238E27FC236}">
                <a16:creationId xmlns:a16="http://schemas.microsoft.com/office/drawing/2014/main" id="{9F742F7A-8B15-465D-B38B-5CC5163DF47E}"/>
              </a:ext>
            </a:extLst>
          </p:cNvPr>
          <p:cNvSpPr txBox="1"/>
          <p:nvPr/>
        </p:nvSpPr>
        <p:spPr>
          <a:xfrm>
            <a:off x="476697" y="3050730"/>
            <a:ext cx="2995708" cy="954107"/>
          </a:xfrm>
          <a:prstGeom prst="rect">
            <a:avLst/>
          </a:prstGeom>
          <a:noFill/>
        </p:spPr>
        <p:txBody>
          <a:bodyPr wrap="square" rtlCol="0">
            <a:spAutoFit/>
          </a:bodyPr>
          <a:lstStyle/>
          <a:p>
            <a:pPr>
              <a:defRPr/>
            </a:pPr>
            <a:r>
              <a:rPr lang="en-US" sz="2800" dirty="0">
                <a:solidFill>
                  <a:schemeClr val="bg1"/>
                </a:solidFill>
                <a:latin typeface="Times New Roman PS" pitchFamily="2" charset="0"/>
                <a:cs typeface="Times New Roman" panose="02020603050405020304" pitchFamily="18" charset="0"/>
              </a:rPr>
              <a:t>PL 117-169 Signed </a:t>
            </a:r>
            <a:br>
              <a:rPr lang="en-US" sz="2800" dirty="0">
                <a:solidFill>
                  <a:schemeClr val="bg1"/>
                </a:solidFill>
                <a:latin typeface="Times New Roman PS" pitchFamily="2" charset="0"/>
                <a:cs typeface="Times New Roman" panose="02020603050405020304" pitchFamily="18" charset="0"/>
              </a:rPr>
            </a:br>
            <a:r>
              <a:rPr lang="en-US" sz="2800" dirty="0">
                <a:solidFill>
                  <a:schemeClr val="bg1"/>
                </a:solidFill>
                <a:latin typeface="Times New Roman PS" pitchFamily="2" charset="0"/>
                <a:cs typeface="Times New Roman" panose="02020603050405020304" pitchFamily="18" charset="0"/>
              </a:rPr>
              <a:t>16 August 2022</a:t>
            </a:r>
          </a:p>
        </p:txBody>
      </p:sp>
      <p:sp>
        <p:nvSpPr>
          <p:cNvPr id="21" name="TextBox 20">
            <a:extLst>
              <a:ext uri="{FF2B5EF4-FFF2-40B4-BE49-F238E27FC236}">
                <a16:creationId xmlns:a16="http://schemas.microsoft.com/office/drawing/2014/main" id="{C9A315B8-D340-4BE6-80C0-1FED11D36B04}"/>
              </a:ext>
            </a:extLst>
          </p:cNvPr>
          <p:cNvSpPr txBox="1"/>
          <p:nvPr/>
        </p:nvSpPr>
        <p:spPr>
          <a:xfrm>
            <a:off x="584198" y="2857437"/>
            <a:ext cx="3684814" cy="176651"/>
          </a:xfrm>
          <a:prstGeom prst="rect">
            <a:avLst/>
          </a:prstGeom>
          <a:noFill/>
        </p:spPr>
        <p:txBody>
          <a:bodyPr wrap="square" lIns="0" tIns="0" rIns="0" bIns="0" rtlCol="0">
            <a:spAutoFit/>
          </a:bodyPr>
          <a:lstStyle/>
          <a:p>
            <a:pPr>
              <a:lnSpc>
                <a:spcPct val="80000"/>
              </a:lnSpc>
              <a:defRPr/>
            </a:pPr>
            <a:r>
              <a:rPr lang="en-US" sz="1400" b="1" cap="all" spc="200" dirty="0">
                <a:solidFill>
                  <a:srgbClr val="2FD4FF"/>
                </a:solidFill>
                <a:ea typeface="Titillium" charset="0"/>
                <a:cs typeface="Calibri" panose="020F0502020204030204" pitchFamily="34" charset="0"/>
              </a:rPr>
              <a:t>Inflation Reduction ACT</a:t>
            </a:r>
          </a:p>
        </p:txBody>
      </p:sp>
      <p:cxnSp>
        <p:nvCxnSpPr>
          <p:cNvPr id="22" name="Straight Connector 21">
            <a:extLst>
              <a:ext uri="{FF2B5EF4-FFF2-40B4-BE49-F238E27FC236}">
                <a16:creationId xmlns:a16="http://schemas.microsoft.com/office/drawing/2014/main" id="{4A9133C2-1AB7-4AD6-889C-8127CCCF05AD}"/>
              </a:ext>
            </a:extLst>
          </p:cNvPr>
          <p:cNvCxnSpPr>
            <a:cxnSpLocks/>
          </p:cNvCxnSpPr>
          <p:nvPr/>
        </p:nvCxnSpPr>
        <p:spPr>
          <a:xfrm>
            <a:off x="584198" y="4027276"/>
            <a:ext cx="691243" cy="0"/>
          </a:xfrm>
          <a:prstGeom prst="line">
            <a:avLst/>
          </a:prstGeom>
          <a:noFill/>
          <a:ln w="25400" cap="flat" cmpd="sng" algn="ctr">
            <a:gradFill>
              <a:gsLst>
                <a:gs pos="0">
                  <a:srgbClr val="2FD4FF"/>
                </a:gs>
                <a:gs pos="100000">
                  <a:srgbClr val="2BF3AE"/>
                </a:gs>
              </a:gsLst>
              <a:lin ang="2700000" scaled="0"/>
            </a:gradFill>
            <a:prstDash val="solid"/>
            <a:miter lim="800000"/>
          </a:ln>
          <a:effectLst/>
        </p:spPr>
      </p:cxnSp>
      <p:sp>
        <p:nvSpPr>
          <p:cNvPr id="2" name="TextBox 1">
            <a:extLst>
              <a:ext uri="{FF2B5EF4-FFF2-40B4-BE49-F238E27FC236}">
                <a16:creationId xmlns:a16="http://schemas.microsoft.com/office/drawing/2014/main" id="{14C3A179-0912-A204-F13B-15A4983AFCAD}"/>
              </a:ext>
            </a:extLst>
          </p:cNvPr>
          <p:cNvSpPr txBox="1"/>
          <p:nvPr/>
        </p:nvSpPr>
        <p:spPr>
          <a:xfrm>
            <a:off x="4456366" y="6642554"/>
            <a:ext cx="1276311" cy="215444"/>
          </a:xfrm>
          <a:prstGeom prst="rect">
            <a:avLst/>
          </a:prstGeom>
          <a:noFill/>
        </p:spPr>
        <p:txBody>
          <a:bodyPr wrap="none" rtlCol="0">
            <a:spAutoFit/>
          </a:bodyPr>
          <a:lstStyle/>
          <a:p>
            <a:r>
              <a:rPr lang="en-US" sz="800" i="1" dirty="0">
                <a:solidFill>
                  <a:schemeClr val="bg1"/>
                </a:solidFill>
              </a:rPr>
              <a:t>Source: whitehouse.gov</a:t>
            </a:r>
          </a:p>
        </p:txBody>
      </p:sp>
      <p:sp>
        <p:nvSpPr>
          <p:cNvPr id="7" name="TextBox 6">
            <a:extLst>
              <a:ext uri="{FF2B5EF4-FFF2-40B4-BE49-F238E27FC236}">
                <a16:creationId xmlns:a16="http://schemas.microsoft.com/office/drawing/2014/main" id="{1B0C9B50-B148-B673-0F5D-C69B807E26E1}"/>
              </a:ext>
            </a:extLst>
          </p:cNvPr>
          <p:cNvSpPr txBox="1"/>
          <p:nvPr/>
        </p:nvSpPr>
        <p:spPr>
          <a:xfrm>
            <a:off x="478636" y="5319115"/>
            <a:ext cx="1947969" cy="1323439"/>
          </a:xfrm>
          <a:prstGeom prst="rect">
            <a:avLst/>
          </a:prstGeom>
          <a:noFill/>
        </p:spPr>
        <p:txBody>
          <a:bodyPr wrap="none" rtlCol="0">
            <a:spAutoFit/>
          </a:bodyPr>
          <a:lstStyle/>
          <a:p>
            <a:r>
              <a:rPr lang="en-US" sz="1000" i="1" dirty="0">
                <a:hlinkClick r:id="rId5"/>
              </a:rPr>
              <a:t>IRS Clean Vehicle Credits</a:t>
            </a:r>
            <a:endParaRPr lang="en-US" sz="1000" i="1" dirty="0">
              <a:hlinkClick r:id="rId6"/>
            </a:endParaRPr>
          </a:p>
          <a:p>
            <a:r>
              <a:rPr lang="en-US" sz="1000" i="1" dirty="0">
                <a:hlinkClick r:id="rId6"/>
              </a:rPr>
              <a:t>Public Law 117-169</a:t>
            </a:r>
            <a:endParaRPr lang="en-US" sz="1000" i="1" dirty="0"/>
          </a:p>
          <a:p>
            <a:r>
              <a:rPr lang="en-US" sz="1000" i="1" dirty="0">
                <a:hlinkClick r:id="rId7"/>
              </a:rPr>
              <a:t>16 August 2022 Guidance</a:t>
            </a:r>
            <a:endParaRPr lang="en-US" sz="1000" i="1" dirty="0"/>
          </a:p>
          <a:p>
            <a:r>
              <a:rPr lang="en-US" sz="1000" i="1" dirty="0">
                <a:hlinkClick r:id="rId8"/>
              </a:rPr>
              <a:t>12 December 2022 Guidance</a:t>
            </a:r>
            <a:endParaRPr lang="en-US" sz="1000" i="1" dirty="0"/>
          </a:p>
          <a:p>
            <a:r>
              <a:rPr lang="en-US" sz="1000" i="1" dirty="0">
                <a:hlinkClick r:id="rId9"/>
              </a:rPr>
              <a:t>29 December 2022 Guidance</a:t>
            </a:r>
            <a:endParaRPr lang="en-US" sz="1000" i="1" dirty="0"/>
          </a:p>
          <a:p>
            <a:r>
              <a:rPr lang="en-US" sz="1000" i="1" dirty="0">
                <a:hlinkClick r:id="rId10"/>
              </a:rPr>
              <a:t>29 December 2022 White Paper</a:t>
            </a:r>
            <a:endParaRPr lang="en-US" sz="1000" i="1" dirty="0"/>
          </a:p>
          <a:p>
            <a:r>
              <a:rPr lang="en-US" sz="1000" i="1" dirty="0">
                <a:hlinkClick r:id="rId11"/>
              </a:rPr>
              <a:t>3 February 2023 Guidance</a:t>
            </a:r>
            <a:endParaRPr lang="en-US" sz="1000" i="1" dirty="0"/>
          </a:p>
          <a:p>
            <a:r>
              <a:rPr lang="en-US" sz="1000" i="1" dirty="0">
                <a:solidFill>
                  <a:schemeClr val="bg1"/>
                </a:solidFill>
                <a:hlinkClick r:id="rId12"/>
              </a:rPr>
              <a:t>31 March 2023 Guidance</a:t>
            </a:r>
            <a:endParaRPr lang="en-US" sz="1000" i="1" dirty="0">
              <a:solidFill>
                <a:schemeClr val="bg1"/>
              </a:solidFill>
            </a:endParaRPr>
          </a:p>
        </p:txBody>
      </p:sp>
    </p:spTree>
    <p:extLst>
      <p:ext uri="{BB962C8B-B14F-4D97-AF65-F5344CB8AC3E}">
        <p14:creationId xmlns:p14="http://schemas.microsoft.com/office/powerpoint/2010/main" val="920245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CD203B6-9D34-4C55-9CF4-916D79714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Windmill and Solar Panels">
            <a:extLst>
              <a:ext uri="{FF2B5EF4-FFF2-40B4-BE49-F238E27FC236}">
                <a16:creationId xmlns:a16="http://schemas.microsoft.com/office/drawing/2014/main" id="{8C152F2C-CEE5-3140-660B-BFFE10AB2B1D}"/>
              </a:ext>
            </a:extLst>
          </p:cNvPr>
          <p:cNvPicPr>
            <a:picLocks noChangeAspect="1"/>
          </p:cNvPicPr>
          <p:nvPr/>
        </p:nvPicPr>
        <p:blipFill rotWithShape="1">
          <a:blip r:embed="rId3">
            <a:extLst>
              <a:ext uri="{28A0092B-C50C-407E-A947-70E740481C1C}">
                <a14:useLocalDpi xmlns:a14="http://schemas.microsoft.com/office/drawing/2010/main" val="0"/>
              </a:ext>
            </a:extLst>
          </a:blip>
          <a:srcRect t="12071" r="2" b="2"/>
          <a:stretch/>
        </p:blipFill>
        <p:spPr>
          <a:xfrm>
            <a:off x="2296" y="10"/>
            <a:ext cx="7395866" cy="4470857"/>
          </a:xfrm>
          <a:prstGeom prst="rect">
            <a:avLst/>
          </a:prstGeom>
        </p:spPr>
      </p:pic>
      <p:pic>
        <p:nvPicPr>
          <p:cNvPr id="6" name="Picture 5" descr="Rows of prescription bottles on a shelf">
            <a:extLst>
              <a:ext uri="{FF2B5EF4-FFF2-40B4-BE49-F238E27FC236}">
                <a16:creationId xmlns:a16="http://schemas.microsoft.com/office/drawing/2014/main" id="{67B2424B-895C-62DD-F689-BC0A29600D2E}"/>
              </a:ext>
            </a:extLst>
          </p:cNvPr>
          <p:cNvPicPr>
            <a:picLocks noChangeAspect="1"/>
          </p:cNvPicPr>
          <p:nvPr/>
        </p:nvPicPr>
        <p:blipFill rotWithShape="1">
          <a:blip r:embed="rId4">
            <a:extLst>
              <a:ext uri="{28A0092B-C50C-407E-A947-70E740481C1C}">
                <a14:useLocalDpi xmlns:a14="http://schemas.microsoft.com/office/drawing/2010/main" val="0"/>
              </a:ext>
            </a:extLst>
          </a:blip>
          <a:srcRect t="18879" r="3" b="9648"/>
          <a:stretch/>
        </p:blipFill>
        <p:spPr>
          <a:xfrm>
            <a:off x="7499230" y="-2"/>
            <a:ext cx="4689052" cy="2228757"/>
          </a:xfrm>
          <a:prstGeom prst="rect">
            <a:avLst/>
          </a:prstGeom>
        </p:spPr>
      </p:pic>
      <p:pic>
        <p:nvPicPr>
          <p:cNvPr id="2050" name="Picture 2">
            <a:extLst>
              <a:ext uri="{FF2B5EF4-FFF2-40B4-BE49-F238E27FC236}">
                <a16:creationId xmlns:a16="http://schemas.microsoft.com/office/drawing/2014/main" id="{085431EB-6051-CF4D-18F8-9A7C3E7FD1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344" r="-2" b="-2"/>
          <a:stretch/>
        </p:blipFill>
        <p:spPr bwMode="auto">
          <a:xfrm>
            <a:off x="7499338" y="2324139"/>
            <a:ext cx="4682932" cy="2133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Battery icon on circuit board">
            <a:extLst>
              <a:ext uri="{FF2B5EF4-FFF2-40B4-BE49-F238E27FC236}">
                <a16:creationId xmlns:a16="http://schemas.microsoft.com/office/drawing/2014/main" id="{F07AB251-02E3-ECAD-7D7C-351CE3ADFA98}"/>
              </a:ext>
            </a:extLst>
          </p:cNvPr>
          <p:cNvPicPr>
            <a:picLocks noChangeAspect="1"/>
          </p:cNvPicPr>
          <p:nvPr/>
        </p:nvPicPr>
        <p:blipFill rotWithShape="1">
          <a:blip r:embed="rId6">
            <a:extLst>
              <a:ext uri="{28A0092B-C50C-407E-A947-70E740481C1C}">
                <a14:useLocalDpi xmlns:a14="http://schemas.microsoft.com/office/drawing/2010/main" val="0"/>
              </a:ext>
            </a:extLst>
          </a:blip>
          <a:srcRect t="1748" r="3" b="11748"/>
          <a:stretch/>
        </p:blipFill>
        <p:spPr>
          <a:xfrm>
            <a:off x="-3717" y="4566250"/>
            <a:ext cx="4627475" cy="2291750"/>
          </a:xfrm>
          <a:prstGeom prst="rect">
            <a:avLst/>
          </a:prstGeom>
        </p:spPr>
      </p:pic>
      <p:pic>
        <p:nvPicPr>
          <p:cNvPr id="7" name="Picture 6">
            <a:extLst>
              <a:ext uri="{FF2B5EF4-FFF2-40B4-BE49-F238E27FC236}">
                <a16:creationId xmlns:a16="http://schemas.microsoft.com/office/drawing/2014/main" id="{5A94B6EA-B477-4999-A7FB-26088BAF8BCB}"/>
              </a:ext>
            </a:extLst>
          </p:cNvPr>
          <p:cNvPicPr>
            <a:picLocks noChangeAspect="1"/>
          </p:cNvPicPr>
          <p:nvPr/>
        </p:nvPicPr>
        <p:blipFill rotWithShape="1">
          <a:blip r:embed="rId7"/>
          <a:srcRect t="20623" r="1" b="24781"/>
          <a:stretch/>
        </p:blipFill>
        <p:spPr>
          <a:xfrm>
            <a:off x="4713920" y="4566250"/>
            <a:ext cx="7462341" cy="2291750"/>
          </a:xfrm>
          <a:prstGeom prst="rect">
            <a:avLst/>
          </a:prstGeom>
        </p:spPr>
      </p:pic>
      <p:sp>
        <p:nvSpPr>
          <p:cNvPr id="14" name="TextBox 13">
            <a:extLst>
              <a:ext uri="{FF2B5EF4-FFF2-40B4-BE49-F238E27FC236}">
                <a16:creationId xmlns:a16="http://schemas.microsoft.com/office/drawing/2014/main" id="{E0D70525-2F04-D851-6328-C370E399908E}"/>
              </a:ext>
            </a:extLst>
          </p:cNvPr>
          <p:cNvSpPr txBox="1"/>
          <p:nvPr/>
        </p:nvSpPr>
        <p:spPr>
          <a:xfrm>
            <a:off x="2493594" y="224709"/>
            <a:ext cx="3684814" cy="176651"/>
          </a:xfrm>
          <a:prstGeom prst="rect">
            <a:avLst/>
          </a:prstGeom>
          <a:noFill/>
        </p:spPr>
        <p:txBody>
          <a:bodyPr wrap="square" lIns="0" tIns="0" rIns="0" bIns="0" rtlCol="0">
            <a:spAutoFit/>
          </a:bodyPr>
          <a:lstStyle/>
          <a:p>
            <a:pPr>
              <a:lnSpc>
                <a:spcPct val="80000"/>
              </a:lnSpc>
              <a:defRPr/>
            </a:pPr>
            <a:r>
              <a:rPr lang="en-US" sz="1400" b="1" cap="all" spc="200" dirty="0">
                <a:solidFill>
                  <a:srgbClr val="2FD4FF"/>
                </a:solidFill>
                <a:ea typeface="Titillium" charset="0"/>
                <a:cs typeface="Calibri" panose="020F0502020204030204" pitchFamily="34" charset="0"/>
              </a:rPr>
              <a:t>Inflation Reduction Act</a:t>
            </a:r>
          </a:p>
        </p:txBody>
      </p:sp>
      <p:cxnSp>
        <p:nvCxnSpPr>
          <p:cNvPr id="15" name="Straight Connector 14">
            <a:extLst>
              <a:ext uri="{FF2B5EF4-FFF2-40B4-BE49-F238E27FC236}">
                <a16:creationId xmlns:a16="http://schemas.microsoft.com/office/drawing/2014/main" id="{5C1803DC-BCD7-360C-DD12-E888037FF63D}"/>
              </a:ext>
            </a:extLst>
          </p:cNvPr>
          <p:cNvCxnSpPr>
            <a:cxnSpLocks/>
          </p:cNvCxnSpPr>
          <p:nvPr/>
        </p:nvCxnSpPr>
        <p:spPr>
          <a:xfrm>
            <a:off x="2493594" y="1485329"/>
            <a:ext cx="691243" cy="0"/>
          </a:xfrm>
          <a:prstGeom prst="line">
            <a:avLst/>
          </a:prstGeom>
          <a:noFill/>
          <a:ln w="25400" cap="flat" cmpd="sng" algn="ctr">
            <a:gradFill>
              <a:gsLst>
                <a:gs pos="0">
                  <a:srgbClr val="2FD4FF"/>
                </a:gs>
                <a:gs pos="100000">
                  <a:srgbClr val="2BF3AE"/>
                </a:gs>
              </a:gsLst>
              <a:lin ang="2700000" scaled="0"/>
            </a:gradFill>
            <a:prstDash val="solid"/>
            <a:miter lim="800000"/>
          </a:ln>
          <a:effectLst/>
        </p:spPr>
      </p:cxnSp>
      <p:sp>
        <p:nvSpPr>
          <p:cNvPr id="16" name="TextBox 15">
            <a:extLst>
              <a:ext uri="{FF2B5EF4-FFF2-40B4-BE49-F238E27FC236}">
                <a16:creationId xmlns:a16="http://schemas.microsoft.com/office/drawing/2014/main" id="{C77A6CDC-ECAB-B4F8-36B7-2F2710D156C9}"/>
              </a:ext>
            </a:extLst>
          </p:cNvPr>
          <p:cNvSpPr txBox="1"/>
          <p:nvPr/>
        </p:nvSpPr>
        <p:spPr>
          <a:xfrm>
            <a:off x="2383864" y="416733"/>
            <a:ext cx="2523328" cy="954107"/>
          </a:xfrm>
          <a:prstGeom prst="rect">
            <a:avLst/>
          </a:prstGeom>
          <a:noFill/>
        </p:spPr>
        <p:txBody>
          <a:bodyPr wrap="square" rtlCol="0">
            <a:spAutoFit/>
          </a:bodyPr>
          <a:lstStyle/>
          <a:p>
            <a:pPr>
              <a:defRPr/>
            </a:pPr>
            <a:r>
              <a:rPr lang="en-US" sz="2800" dirty="0">
                <a:solidFill>
                  <a:schemeClr val="bg1"/>
                </a:solidFill>
                <a:latin typeface="Times New Roman PS" pitchFamily="2" charset="0"/>
                <a:cs typeface="Times New Roman" panose="02020603050405020304" pitchFamily="18" charset="0"/>
              </a:rPr>
              <a:t>The IRA has many aspects</a:t>
            </a:r>
          </a:p>
        </p:txBody>
      </p:sp>
      <p:sp>
        <p:nvSpPr>
          <p:cNvPr id="17" name="TextBox 16">
            <a:extLst>
              <a:ext uri="{FF2B5EF4-FFF2-40B4-BE49-F238E27FC236}">
                <a16:creationId xmlns:a16="http://schemas.microsoft.com/office/drawing/2014/main" id="{49BD1020-E7CD-3004-F2E4-EBC8501BD088}"/>
              </a:ext>
            </a:extLst>
          </p:cNvPr>
          <p:cNvSpPr txBox="1"/>
          <p:nvPr/>
        </p:nvSpPr>
        <p:spPr>
          <a:xfrm>
            <a:off x="151753" y="3883742"/>
            <a:ext cx="1810111" cy="369332"/>
          </a:xfrm>
          <a:prstGeom prst="rect">
            <a:avLst/>
          </a:prstGeom>
          <a:noFill/>
        </p:spPr>
        <p:txBody>
          <a:bodyPr wrap="none" rtlCol="0">
            <a:spAutoFit/>
          </a:bodyPr>
          <a:lstStyle/>
          <a:p>
            <a:r>
              <a:rPr lang="en-US" dirty="0">
                <a:solidFill>
                  <a:schemeClr val="bg1"/>
                </a:solidFill>
              </a:rPr>
              <a:t>Climate Change</a:t>
            </a:r>
          </a:p>
        </p:txBody>
      </p:sp>
      <p:sp>
        <p:nvSpPr>
          <p:cNvPr id="18" name="TextBox 17">
            <a:extLst>
              <a:ext uri="{FF2B5EF4-FFF2-40B4-BE49-F238E27FC236}">
                <a16:creationId xmlns:a16="http://schemas.microsoft.com/office/drawing/2014/main" id="{DEBC4FF7-E689-6E93-312C-36E7840F371F}"/>
              </a:ext>
            </a:extLst>
          </p:cNvPr>
          <p:cNvSpPr txBox="1"/>
          <p:nvPr/>
        </p:nvSpPr>
        <p:spPr>
          <a:xfrm>
            <a:off x="151752" y="4675238"/>
            <a:ext cx="3076483" cy="369332"/>
          </a:xfrm>
          <a:prstGeom prst="rect">
            <a:avLst/>
          </a:prstGeom>
          <a:noFill/>
        </p:spPr>
        <p:txBody>
          <a:bodyPr wrap="none" rtlCol="0">
            <a:spAutoFit/>
          </a:bodyPr>
          <a:lstStyle/>
          <a:p>
            <a:r>
              <a:rPr lang="en-US" dirty="0">
                <a:solidFill>
                  <a:schemeClr val="bg1"/>
                </a:solidFill>
              </a:rPr>
              <a:t>Clean Energy Manufacturing</a:t>
            </a:r>
          </a:p>
        </p:txBody>
      </p:sp>
      <p:sp>
        <p:nvSpPr>
          <p:cNvPr id="19" name="TextBox 18">
            <a:extLst>
              <a:ext uri="{FF2B5EF4-FFF2-40B4-BE49-F238E27FC236}">
                <a16:creationId xmlns:a16="http://schemas.microsoft.com/office/drawing/2014/main" id="{D08DE9EF-85D4-37CB-39F7-BF97D12382E0}"/>
              </a:ext>
            </a:extLst>
          </p:cNvPr>
          <p:cNvSpPr txBox="1"/>
          <p:nvPr/>
        </p:nvSpPr>
        <p:spPr>
          <a:xfrm>
            <a:off x="7497036" y="1770140"/>
            <a:ext cx="2666114" cy="369332"/>
          </a:xfrm>
          <a:prstGeom prst="rect">
            <a:avLst/>
          </a:prstGeom>
          <a:noFill/>
        </p:spPr>
        <p:txBody>
          <a:bodyPr wrap="none" rtlCol="0">
            <a:spAutoFit/>
          </a:bodyPr>
          <a:lstStyle/>
          <a:p>
            <a:r>
              <a:rPr lang="en-US" dirty="0">
                <a:solidFill>
                  <a:schemeClr val="bg1"/>
                </a:solidFill>
              </a:rPr>
              <a:t>Prescription Drug Prices</a:t>
            </a:r>
          </a:p>
        </p:txBody>
      </p:sp>
      <p:sp>
        <p:nvSpPr>
          <p:cNvPr id="20" name="TextBox 19">
            <a:extLst>
              <a:ext uri="{FF2B5EF4-FFF2-40B4-BE49-F238E27FC236}">
                <a16:creationId xmlns:a16="http://schemas.microsoft.com/office/drawing/2014/main" id="{79E71F50-0893-F3FB-AB01-80017A3DEC66}"/>
              </a:ext>
            </a:extLst>
          </p:cNvPr>
          <p:cNvSpPr txBox="1"/>
          <p:nvPr/>
        </p:nvSpPr>
        <p:spPr>
          <a:xfrm>
            <a:off x="7499230" y="2345505"/>
            <a:ext cx="2084225" cy="646331"/>
          </a:xfrm>
          <a:prstGeom prst="rect">
            <a:avLst/>
          </a:prstGeom>
          <a:noFill/>
        </p:spPr>
        <p:txBody>
          <a:bodyPr wrap="none" rtlCol="0">
            <a:spAutoFit/>
          </a:bodyPr>
          <a:lstStyle/>
          <a:p>
            <a:r>
              <a:rPr lang="en-US" dirty="0">
                <a:solidFill>
                  <a:schemeClr val="bg1"/>
                </a:solidFill>
              </a:rPr>
              <a:t>Corporate Taxes &amp;</a:t>
            </a:r>
          </a:p>
          <a:p>
            <a:r>
              <a:rPr lang="en-US" dirty="0">
                <a:solidFill>
                  <a:schemeClr val="bg1"/>
                </a:solidFill>
              </a:rPr>
              <a:t>Tax Enforcement</a:t>
            </a:r>
          </a:p>
        </p:txBody>
      </p:sp>
      <p:sp>
        <p:nvSpPr>
          <p:cNvPr id="21" name="TextBox 20">
            <a:extLst>
              <a:ext uri="{FF2B5EF4-FFF2-40B4-BE49-F238E27FC236}">
                <a16:creationId xmlns:a16="http://schemas.microsoft.com/office/drawing/2014/main" id="{C8DB5561-58DC-D286-FFA3-AC3087846CA4}"/>
              </a:ext>
            </a:extLst>
          </p:cNvPr>
          <p:cNvSpPr txBox="1"/>
          <p:nvPr/>
        </p:nvSpPr>
        <p:spPr>
          <a:xfrm>
            <a:off x="9367722" y="4675238"/>
            <a:ext cx="2771913" cy="369332"/>
          </a:xfrm>
          <a:prstGeom prst="rect">
            <a:avLst/>
          </a:prstGeom>
          <a:noFill/>
        </p:spPr>
        <p:txBody>
          <a:bodyPr wrap="none" rtlCol="0">
            <a:spAutoFit/>
          </a:bodyPr>
          <a:lstStyle/>
          <a:p>
            <a:r>
              <a:rPr lang="en-US" dirty="0">
                <a:solidFill>
                  <a:schemeClr val="bg1"/>
                </a:solidFill>
              </a:rPr>
              <a:t>Clean Vehicle Incentives*</a:t>
            </a:r>
          </a:p>
        </p:txBody>
      </p:sp>
      <p:sp>
        <p:nvSpPr>
          <p:cNvPr id="2" name="TextBox 1">
            <a:extLst>
              <a:ext uri="{FF2B5EF4-FFF2-40B4-BE49-F238E27FC236}">
                <a16:creationId xmlns:a16="http://schemas.microsoft.com/office/drawing/2014/main" id="{02A1D81E-D9C1-CC5E-2FBB-56BDC2A073C1}"/>
              </a:ext>
            </a:extLst>
          </p:cNvPr>
          <p:cNvSpPr txBox="1"/>
          <p:nvPr/>
        </p:nvSpPr>
        <p:spPr>
          <a:xfrm>
            <a:off x="15739" y="6642546"/>
            <a:ext cx="1285929" cy="215444"/>
          </a:xfrm>
          <a:prstGeom prst="rect">
            <a:avLst/>
          </a:prstGeom>
          <a:noFill/>
        </p:spPr>
        <p:txBody>
          <a:bodyPr wrap="none" rtlCol="0">
            <a:spAutoFit/>
          </a:bodyPr>
          <a:lstStyle/>
          <a:p>
            <a:r>
              <a:rPr lang="en-US" sz="800" i="1" dirty="0">
                <a:solidFill>
                  <a:schemeClr val="bg1"/>
                </a:solidFill>
              </a:rPr>
              <a:t>Image Source: Microsoft</a:t>
            </a:r>
          </a:p>
        </p:txBody>
      </p:sp>
      <p:sp>
        <p:nvSpPr>
          <p:cNvPr id="3" name="TextBox 2">
            <a:extLst>
              <a:ext uri="{FF2B5EF4-FFF2-40B4-BE49-F238E27FC236}">
                <a16:creationId xmlns:a16="http://schemas.microsoft.com/office/drawing/2014/main" id="{C67059B5-6B92-2AC9-C522-EA5960499004}"/>
              </a:ext>
            </a:extLst>
          </p:cNvPr>
          <p:cNvSpPr txBox="1"/>
          <p:nvPr/>
        </p:nvSpPr>
        <p:spPr>
          <a:xfrm>
            <a:off x="10989961" y="6503568"/>
            <a:ext cx="1149674" cy="230832"/>
          </a:xfrm>
          <a:prstGeom prst="rect">
            <a:avLst/>
          </a:prstGeom>
          <a:noFill/>
        </p:spPr>
        <p:txBody>
          <a:bodyPr wrap="none" rtlCol="0">
            <a:spAutoFit/>
          </a:bodyPr>
          <a:lstStyle/>
          <a:p>
            <a:r>
              <a:rPr lang="en-US" sz="900" i="1" dirty="0">
                <a:solidFill>
                  <a:schemeClr val="bg1"/>
                </a:solidFill>
              </a:rPr>
              <a:t>* BEV, PHEV, FCEV</a:t>
            </a:r>
          </a:p>
        </p:txBody>
      </p:sp>
    </p:spTree>
    <p:extLst>
      <p:ext uri="{BB962C8B-B14F-4D97-AF65-F5344CB8AC3E}">
        <p14:creationId xmlns:p14="http://schemas.microsoft.com/office/powerpoint/2010/main" val="1340762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White letters in 3D form">
            <a:extLst>
              <a:ext uri="{FF2B5EF4-FFF2-40B4-BE49-F238E27FC236}">
                <a16:creationId xmlns:a16="http://schemas.microsoft.com/office/drawing/2014/main" id="{6240E1A7-6678-22E9-59B8-79FCE4256525}"/>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t="5238" b="15257"/>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1465D4-8EF4-8A92-E679-2B5A015E139A}"/>
              </a:ext>
            </a:extLst>
          </p:cNvPr>
          <p:cNvSpPr txBox="1"/>
          <p:nvPr/>
        </p:nvSpPr>
        <p:spPr>
          <a:xfrm>
            <a:off x="536974" y="470516"/>
            <a:ext cx="3684814" cy="176651"/>
          </a:xfrm>
          <a:prstGeom prst="rect">
            <a:avLst/>
          </a:prstGeom>
          <a:noFill/>
        </p:spPr>
        <p:txBody>
          <a:bodyPr wrap="square" lIns="0" tIns="0" rIns="0" bIns="0" rtlCol="0">
            <a:spAutoFit/>
          </a:bodyPr>
          <a:lstStyle/>
          <a:p>
            <a:pPr>
              <a:lnSpc>
                <a:spcPct val="80000"/>
              </a:lnSpc>
              <a:defRPr/>
            </a:pPr>
            <a:r>
              <a:rPr lang="en-US" sz="1400" b="1" cap="all" spc="200" dirty="0">
                <a:solidFill>
                  <a:srgbClr val="2FD4FF"/>
                </a:solidFill>
                <a:ea typeface="Titillium" charset="0"/>
                <a:cs typeface="Calibri" panose="020F0502020204030204" pitchFamily="34" charset="0"/>
              </a:rPr>
              <a:t>Inflation Reduction Act</a:t>
            </a:r>
          </a:p>
        </p:txBody>
      </p:sp>
      <p:cxnSp>
        <p:nvCxnSpPr>
          <p:cNvPr id="5" name="Straight Connector 4">
            <a:extLst>
              <a:ext uri="{FF2B5EF4-FFF2-40B4-BE49-F238E27FC236}">
                <a16:creationId xmlns:a16="http://schemas.microsoft.com/office/drawing/2014/main" id="{6A49EA30-5C04-6B02-B972-0047881B726B}"/>
              </a:ext>
            </a:extLst>
          </p:cNvPr>
          <p:cNvCxnSpPr>
            <a:cxnSpLocks/>
          </p:cNvCxnSpPr>
          <p:nvPr/>
        </p:nvCxnSpPr>
        <p:spPr>
          <a:xfrm>
            <a:off x="536974" y="2545326"/>
            <a:ext cx="691243" cy="0"/>
          </a:xfrm>
          <a:prstGeom prst="line">
            <a:avLst/>
          </a:prstGeom>
          <a:noFill/>
          <a:ln w="25400" cap="flat" cmpd="sng" algn="ctr">
            <a:gradFill>
              <a:gsLst>
                <a:gs pos="0">
                  <a:srgbClr val="2FD4FF"/>
                </a:gs>
                <a:gs pos="100000">
                  <a:srgbClr val="2BF3AE"/>
                </a:gs>
              </a:gsLst>
              <a:lin ang="2700000" scaled="0"/>
            </a:gradFill>
            <a:prstDash val="solid"/>
            <a:miter lim="800000"/>
          </a:ln>
          <a:effectLst/>
        </p:spPr>
      </p:cxnSp>
      <p:sp>
        <p:nvSpPr>
          <p:cNvPr id="6" name="TextBox 5">
            <a:extLst>
              <a:ext uri="{FF2B5EF4-FFF2-40B4-BE49-F238E27FC236}">
                <a16:creationId xmlns:a16="http://schemas.microsoft.com/office/drawing/2014/main" id="{22CEFD1C-6129-5C25-E596-F03044B02231}"/>
              </a:ext>
            </a:extLst>
          </p:cNvPr>
          <p:cNvSpPr txBox="1"/>
          <p:nvPr/>
        </p:nvSpPr>
        <p:spPr>
          <a:xfrm>
            <a:off x="427243" y="662540"/>
            <a:ext cx="7125952" cy="1815882"/>
          </a:xfrm>
          <a:prstGeom prst="rect">
            <a:avLst/>
          </a:prstGeom>
          <a:noFill/>
        </p:spPr>
        <p:txBody>
          <a:bodyPr wrap="square" rtlCol="0">
            <a:spAutoFit/>
          </a:bodyPr>
          <a:lstStyle/>
          <a:p>
            <a:pPr>
              <a:defRPr/>
            </a:pPr>
            <a:r>
              <a:rPr lang="en-US" sz="2800" dirty="0">
                <a:solidFill>
                  <a:schemeClr val="bg1"/>
                </a:solidFill>
                <a:latin typeface="Times New Roman PS" pitchFamily="2" charset="0"/>
                <a:cs typeface="Times New Roman" panose="02020603050405020304" pitchFamily="18" charset="0"/>
              </a:rPr>
              <a:t>IRA incentives are </a:t>
            </a:r>
            <a:br>
              <a:rPr lang="en-US" sz="2800" dirty="0">
                <a:solidFill>
                  <a:schemeClr val="bg1"/>
                </a:solidFill>
                <a:latin typeface="Times New Roman PS" pitchFamily="2" charset="0"/>
                <a:cs typeface="Times New Roman" panose="02020603050405020304" pitchFamily="18" charset="0"/>
              </a:rPr>
            </a:br>
            <a:r>
              <a:rPr lang="en-US" sz="2800" dirty="0">
                <a:solidFill>
                  <a:schemeClr val="bg1"/>
                </a:solidFill>
                <a:latin typeface="Times New Roman PS" pitchFamily="2" charset="0"/>
                <a:cs typeface="Times New Roman" panose="02020603050405020304" pitchFamily="18" charset="0"/>
              </a:rPr>
              <a:t>an alphabet soup of </a:t>
            </a:r>
            <a:br>
              <a:rPr lang="en-US" sz="2800" dirty="0">
                <a:solidFill>
                  <a:schemeClr val="bg1"/>
                </a:solidFill>
                <a:latin typeface="Times New Roman PS" pitchFamily="2" charset="0"/>
                <a:cs typeface="Times New Roman" panose="02020603050405020304" pitchFamily="18" charset="0"/>
              </a:rPr>
            </a:br>
            <a:r>
              <a:rPr lang="en-US" sz="2800" dirty="0">
                <a:solidFill>
                  <a:schemeClr val="bg1"/>
                </a:solidFill>
                <a:latin typeface="Times New Roman PS" pitchFamily="2" charset="0"/>
                <a:cs typeface="Times New Roman" panose="02020603050405020304" pitchFamily="18" charset="0"/>
              </a:rPr>
              <a:t>IRS tax code sections </a:t>
            </a:r>
            <a:br>
              <a:rPr lang="en-US" sz="2800" dirty="0">
                <a:solidFill>
                  <a:schemeClr val="bg1"/>
                </a:solidFill>
                <a:latin typeface="Times New Roman PS" pitchFamily="2" charset="0"/>
                <a:cs typeface="Times New Roman" panose="02020603050405020304" pitchFamily="18" charset="0"/>
              </a:rPr>
            </a:br>
            <a:r>
              <a:rPr lang="en-US" sz="2800" dirty="0">
                <a:solidFill>
                  <a:schemeClr val="bg1"/>
                </a:solidFill>
                <a:latin typeface="Times New Roman PS" pitchFamily="2" charset="0"/>
                <a:cs typeface="Times New Roman" panose="02020603050405020304" pitchFamily="18" charset="0"/>
              </a:rPr>
              <a:t>&amp; government programs</a:t>
            </a:r>
          </a:p>
        </p:txBody>
      </p:sp>
      <p:grpSp>
        <p:nvGrpSpPr>
          <p:cNvPr id="18" name="Group 17">
            <a:extLst>
              <a:ext uri="{FF2B5EF4-FFF2-40B4-BE49-F238E27FC236}">
                <a16:creationId xmlns:a16="http://schemas.microsoft.com/office/drawing/2014/main" id="{5D05060E-0A29-A92C-9CCF-016ECFB14D0D}"/>
              </a:ext>
            </a:extLst>
          </p:cNvPr>
          <p:cNvGrpSpPr/>
          <p:nvPr/>
        </p:nvGrpSpPr>
        <p:grpSpPr>
          <a:xfrm>
            <a:off x="536974" y="2760666"/>
            <a:ext cx="9134786" cy="1473433"/>
            <a:chOff x="536974" y="2760666"/>
            <a:chExt cx="9134786" cy="1473433"/>
          </a:xfrm>
        </p:grpSpPr>
        <p:sp>
          <p:nvSpPr>
            <p:cNvPr id="7" name="TextBox 6">
              <a:extLst>
                <a:ext uri="{FF2B5EF4-FFF2-40B4-BE49-F238E27FC236}">
                  <a16:creationId xmlns:a16="http://schemas.microsoft.com/office/drawing/2014/main" id="{7126EE17-5C4A-3E62-4390-143F63EFB92D}"/>
                </a:ext>
              </a:extLst>
            </p:cNvPr>
            <p:cNvSpPr txBox="1"/>
            <p:nvPr/>
          </p:nvSpPr>
          <p:spPr>
            <a:xfrm>
              <a:off x="536974" y="2807174"/>
              <a:ext cx="2596896" cy="1384995"/>
            </a:xfrm>
            <a:prstGeom prst="rect">
              <a:avLst/>
            </a:prstGeom>
            <a:noFill/>
          </p:spPr>
          <p:txBody>
            <a:bodyPr wrap="square" rtlCol="0">
              <a:spAutoFit/>
            </a:bodyPr>
            <a:lstStyle/>
            <a:p>
              <a:r>
                <a:rPr lang="en-US" sz="4800" b="1" dirty="0">
                  <a:solidFill>
                    <a:schemeClr val="bg1"/>
                  </a:solidFill>
                </a:rPr>
                <a:t>30D</a:t>
              </a:r>
              <a:br>
                <a:rPr lang="en-US" dirty="0">
                  <a:solidFill>
                    <a:schemeClr val="bg1"/>
                  </a:solidFill>
                </a:rPr>
              </a:br>
              <a:r>
                <a:rPr lang="en-US" dirty="0">
                  <a:solidFill>
                    <a:schemeClr val="bg1"/>
                  </a:solidFill>
                </a:rPr>
                <a:t>New Retail Clean </a:t>
              </a:r>
              <a:br>
                <a:rPr lang="en-US" dirty="0">
                  <a:solidFill>
                    <a:schemeClr val="bg1"/>
                  </a:solidFill>
                </a:rPr>
              </a:br>
              <a:r>
                <a:rPr lang="en-US" dirty="0">
                  <a:solidFill>
                    <a:schemeClr val="bg1"/>
                  </a:solidFill>
                </a:rPr>
                <a:t>Vehicle Tax Credits</a:t>
              </a:r>
            </a:p>
          </p:txBody>
        </p:sp>
        <p:sp>
          <p:nvSpPr>
            <p:cNvPr id="9" name="TextBox 8">
              <a:extLst>
                <a:ext uri="{FF2B5EF4-FFF2-40B4-BE49-F238E27FC236}">
                  <a16:creationId xmlns:a16="http://schemas.microsoft.com/office/drawing/2014/main" id="{182E31BD-BB86-9721-C2B9-0850992F2C41}"/>
                </a:ext>
              </a:extLst>
            </p:cNvPr>
            <p:cNvSpPr txBox="1"/>
            <p:nvPr/>
          </p:nvSpPr>
          <p:spPr>
            <a:xfrm>
              <a:off x="5272708" y="2760666"/>
              <a:ext cx="2596896" cy="1384995"/>
            </a:xfrm>
            <a:prstGeom prst="rect">
              <a:avLst/>
            </a:prstGeom>
            <a:noFill/>
          </p:spPr>
          <p:txBody>
            <a:bodyPr wrap="square" rtlCol="0">
              <a:spAutoFit/>
            </a:bodyPr>
            <a:lstStyle/>
            <a:p>
              <a:r>
                <a:rPr lang="en-US" sz="4800" b="1" dirty="0"/>
                <a:t>25E</a:t>
              </a:r>
              <a:br>
                <a:rPr lang="en-US" dirty="0"/>
              </a:br>
              <a:r>
                <a:rPr lang="en-US" dirty="0"/>
                <a:t>Used Retail Clean Vehicle Tax Credits</a:t>
              </a:r>
            </a:p>
          </p:txBody>
        </p:sp>
        <p:sp>
          <p:nvSpPr>
            <p:cNvPr id="10" name="TextBox 9">
              <a:extLst>
                <a:ext uri="{FF2B5EF4-FFF2-40B4-BE49-F238E27FC236}">
                  <a16:creationId xmlns:a16="http://schemas.microsoft.com/office/drawing/2014/main" id="{0F513F6B-B28A-BEB3-BD7E-6081D07FECD5}"/>
                </a:ext>
              </a:extLst>
            </p:cNvPr>
            <p:cNvSpPr txBox="1"/>
            <p:nvPr/>
          </p:nvSpPr>
          <p:spPr>
            <a:xfrm>
              <a:off x="2716504" y="2795350"/>
              <a:ext cx="2594532" cy="1384995"/>
            </a:xfrm>
            <a:prstGeom prst="rect">
              <a:avLst/>
            </a:prstGeom>
            <a:noFill/>
          </p:spPr>
          <p:txBody>
            <a:bodyPr wrap="square" rtlCol="0">
              <a:spAutoFit/>
            </a:bodyPr>
            <a:lstStyle/>
            <a:p>
              <a:r>
                <a:rPr lang="en-US" sz="4800" b="1" dirty="0"/>
                <a:t>45W</a:t>
              </a:r>
              <a:br>
                <a:rPr lang="en-US" dirty="0"/>
              </a:br>
              <a:r>
                <a:rPr lang="en-US" dirty="0"/>
                <a:t>Commercial Clean Vehicle Tax Credits</a:t>
              </a:r>
            </a:p>
          </p:txBody>
        </p:sp>
        <p:pic>
          <p:nvPicPr>
            <p:cNvPr id="15" name="Graphic 14" descr="Electric car with solid fill">
              <a:extLst>
                <a:ext uri="{FF2B5EF4-FFF2-40B4-BE49-F238E27FC236}">
                  <a16:creationId xmlns:a16="http://schemas.microsoft.com/office/drawing/2014/main" id="{F5594699-BEB5-53BB-3683-E065391C1C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2904" y="2765243"/>
              <a:ext cx="1468856" cy="1468856"/>
            </a:xfrm>
            <a:prstGeom prst="rect">
              <a:avLst/>
            </a:prstGeom>
          </p:spPr>
        </p:pic>
      </p:grpSp>
      <p:grpSp>
        <p:nvGrpSpPr>
          <p:cNvPr id="2" name="Group 1">
            <a:extLst>
              <a:ext uri="{FF2B5EF4-FFF2-40B4-BE49-F238E27FC236}">
                <a16:creationId xmlns:a16="http://schemas.microsoft.com/office/drawing/2014/main" id="{1859A18E-8E48-E798-6B57-21FD445A9287}"/>
              </a:ext>
            </a:extLst>
          </p:cNvPr>
          <p:cNvGrpSpPr/>
          <p:nvPr/>
        </p:nvGrpSpPr>
        <p:grpSpPr>
          <a:xfrm>
            <a:off x="536974" y="4765738"/>
            <a:ext cx="11404506" cy="1536312"/>
            <a:chOff x="536974" y="4765738"/>
            <a:chExt cx="11404506" cy="1536312"/>
          </a:xfrm>
        </p:grpSpPr>
        <p:grpSp>
          <p:nvGrpSpPr>
            <p:cNvPr id="19" name="Group 18">
              <a:extLst>
                <a:ext uri="{FF2B5EF4-FFF2-40B4-BE49-F238E27FC236}">
                  <a16:creationId xmlns:a16="http://schemas.microsoft.com/office/drawing/2014/main" id="{43DAB6A1-1C29-C8B6-31D3-A578733EFEEC}"/>
                </a:ext>
              </a:extLst>
            </p:cNvPr>
            <p:cNvGrpSpPr/>
            <p:nvPr/>
          </p:nvGrpSpPr>
          <p:grpSpPr>
            <a:xfrm>
              <a:off x="536974" y="4765738"/>
              <a:ext cx="11404506" cy="1472184"/>
              <a:chOff x="536974" y="4765738"/>
              <a:chExt cx="11404506" cy="1472184"/>
            </a:xfrm>
          </p:grpSpPr>
          <p:sp>
            <p:nvSpPr>
              <p:cNvPr id="11" name="TextBox 10">
                <a:extLst>
                  <a:ext uri="{FF2B5EF4-FFF2-40B4-BE49-F238E27FC236}">
                    <a16:creationId xmlns:a16="http://schemas.microsoft.com/office/drawing/2014/main" id="{CCD267D0-50C5-CDE0-0DF7-E2D84BF6B2E9}"/>
                  </a:ext>
                </a:extLst>
              </p:cNvPr>
              <p:cNvSpPr txBox="1"/>
              <p:nvPr/>
            </p:nvSpPr>
            <p:spPr>
              <a:xfrm>
                <a:off x="536974" y="4809333"/>
                <a:ext cx="2596896" cy="1384995"/>
              </a:xfrm>
              <a:prstGeom prst="rect">
                <a:avLst/>
              </a:prstGeom>
              <a:noFill/>
            </p:spPr>
            <p:txBody>
              <a:bodyPr wrap="square" rtlCol="0">
                <a:spAutoFit/>
              </a:bodyPr>
              <a:lstStyle/>
              <a:p>
                <a:r>
                  <a:rPr lang="en-US" sz="4800" b="1" dirty="0">
                    <a:solidFill>
                      <a:schemeClr val="bg1"/>
                    </a:solidFill>
                  </a:rPr>
                  <a:t>45X</a:t>
                </a:r>
                <a:br>
                  <a:rPr lang="en-US" dirty="0">
                    <a:solidFill>
                      <a:schemeClr val="bg1"/>
                    </a:solidFill>
                  </a:rPr>
                </a:br>
                <a:r>
                  <a:rPr lang="en-US" dirty="0">
                    <a:solidFill>
                      <a:schemeClr val="bg1"/>
                    </a:solidFill>
                  </a:rPr>
                  <a:t>Manufacturing </a:t>
                </a:r>
                <a:br>
                  <a:rPr lang="en-US" dirty="0">
                    <a:solidFill>
                      <a:schemeClr val="bg1"/>
                    </a:solidFill>
                  </a:rPr>
                </a:br>
                <a:r>
                  <a:rPr lang="en-US" dirty="0">
                    <a:solidFill>
                      <a:schemeClr val="bg1"/>
                    </a:solidFill>
                  </a:rPr>
                  <a:t>Tax Credits</a:t>
                </a:r>
              </a:p>
            </p:txBody>
          </p:sp>
          <p:sp>
            <p:nvSpPr>
              <p:cNvPr id="12" name="TextBox 11">
                <a:extLst>
                  <a:ext uri="{FF2B5EF4-FFF2-40B4-BE49-F238E27FC236}">
                    <a16:creationId xmlns:a16="http://schemas.microsoft.com/office/drawing/2014/main" id="{8888311A-6DFD-E5FC-E8EE-F0298F756BAD}"/>
                  </a:ext>
                </a:extLst>
              </p:cNvPr>
              <p:cNvSpPr txBox="1"/>
              <p:nvPr/>
            </p:nvSpPr>
            <p:spPr>
              <a:xfrm>
                <a:off x="2716504" y="4809333"/>
                <a:ext cx="2596896" cy="1384995"/>
              </a:xfrm>
              <a:prstGeom prst="rect">
                <a:avLst/>
              </a:prstGeom>
              <a:noFill/>
            </p:spPr>
            <p:txBody>
              <a:bodyPr wrap="square" rtlCol="0">
                <a:spAutoFit/>
              </a:bodyPr>
              <a:lstStyle/>
              <a:p>
                <a:r>
                  <a:rPr lang="en-US" sz="4800" b="1" dirty="0"/>
                  <a:t>48C</a:t>
                </a:r>
                <a:br>
                  <a:rPr lang="en-US" dirty="0"/>
                </a:br>
                <a:r>
                  <a:rPr lang="en-US" dirty="0"/>
                  <a:t>Advanced Energy </a:t>
                </a:r>
                <a:br>
                  <a:rPr lang="en-US" dirty="0"/>
                </a:br>
                <a:r>
                  <a:rPr lang="en-US" dirty="0"/>
                  <a:t>Project Credit</a:t>
                </a:r>
              </a:p>
            </p:txBody>
          </p:sp>
          <p:sp>
            <p:nvSpPr>
              <p:cNvPr id="13" name="TextBox 12">
                <a:extLst>
                  <a:ext uri="{FF2B5EF4-FFF2-40B4-BE49-F238E27FC236}">
                    <a16:creationId xmlns:a16="http://schemas.microsoft.com/office/drawing/2014/main" id="{1AD3D438-9665-9D4F-3F57-D6E540B3438C}"/>
                  </a:ext>
                </a:extLst>
              </p:cNvPr>
              <p:cNvSpPr txBox="1"/>
              <p:nvPr/>
            </p:nvSpPr>
            <p:spPr>
              <a:xfrm>
                <a:off x="5272897" y="4809333"/>
                <a:ext cx="2596896" cy="1384995"/>
              </a:xfrm>
              <a:prstGeom prst="rect">
                <a:avLst/>
              </a:prstGeom>
              <a:noFill/>
            </p:spPr>
            <p:txBody>
              <a:bodyPr wrap="square" rtlCol="0">
                <a:spAutoFit/>
              </a:bodyPr>
              <a:lstStyle/>
              <a:p>
                <a:r>
                  <a:rPr lang="en-US" sz="4800" b="1" dirty="0"/>
                  <a:t>ATVM</a:t>
                </a:r>
                <a:br>
                  <a:rPr lang="en-US" dirty="0"/>
                </a:br>
                <a:r>
                  <a:rPr lang="en-US" dirty="0"/>
                  <a:t>Advanced Vehicle Technology Program</a:t>
                </a:r>
              </a:p>
            </p:txBody>
          </p:sp>
          <p:sp>
            <p:nvSpPr>
              <p:cNvPr id="14" name="TextBox 13">
                <a:extLst>
                  <a:ext uri="{FF2B5EF4-FFF2-40B4-BE49-F238E27FC236}">
                    <a16:creationId xmlns:a16="http://schemas.microsoft.com/office/drawing/2014/main" id="{FE398CA5-8463-E163-04E9-871C94F9693B}"/>
                  </a:ext>
                </a:extLst>
              </p:cNvPr>
              <p:cNvSpPr txBox="1"/>
              <p:nvPr/>
            </p:nvSpPr>
            <p:spPr>
              <a:xfrm>
                <a:off x="7780887" y="4809333"/>
                <a:ext cx="2732318" cy="1384995"/>
              </a:xfrm>
              <a:prstGeom prst="rect">
                <a:avLst/>
              </a:prstGeom>
              <a:noFill/>
            </p:spPr>
            <p:txBody>
              <a:bodyPr wrap="square" rtlCol="0">
                <a:spAutoFit/>
              </a:bodyPr>
              <a:lstStyle/>
              <a:p>
                <a:r>
                  <a:rPr lang="en-US" sz="4800" b="1" dirty="0"/>
                  <a:t>DMCG*</a:t>
                </a:r>
                <a:br>
                  <a:rPr lang="en-US" dirty="0"/>
                </a:br>
                <a:r>
                  <a:rPr lang="en-US" dirty="0"/>
                  <a:t>Domestic Manufacturing Conversion Grants</a:t>
                </a:r>
              </a:p>
            </p:txBody>
          </p:sp>
          <p:pic>
            <p:nvPicPr>
              <p:cNvPr id="17" name="Graphic 16" descr="Factory with solid fill">
                <a:extLst>
                  <a:ext uri="{FF2B5EF4-FFF2-40B4-BE49-F238E27FC236}">
                    <a16:creationId xmlns:a16="http://schemas.microsoft.com/office/drawing/2014/main" id="{DAE8B97F-7593-08E8-19DE-DEFFEB6738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69296" y="4765738"/>
                <a:ext cx="1472184" cy="1472184"/>
              </a:xfrm>
              <a:prstGeom prst="rect">
                <a:avLst/>
              </a:prstGeom>
            </p:spPr>
          </p:pic>
        </p:grpSp>
        <p:sp>
          <p:nvSpPr>
            <p:cNvPr id="20" name="TextBox 19">
              <a:extLst>
                <a:ext uri="{FF2B5EF4-FFF2-40B4-BE49-F238E27FC236}">
                  <a16:creationId xmlns:a16="http://schemas.microsoft.com/office/drawing/2014/main" id="{FBF529D3-B18B-B335-8B75-34CA8824753D}"/>
                </a:ext>
              </a:extLst>
            </p:cNvPr>
            <p:cNvSpPr txBox="1"/>
            <p:nvPr/>
          </p:nvSpPr>
          <p:spPr>
            <a:xfrm>
              <a:off x="7780887" y="6086606"/>
              <a:ext cx="1973617" cy="215444"/>
            </a:xfrm>
            <a:prstGeom prst="rect">
              <a:avLst/>
            </a:prstGeom>
            <a:noFill/>
          </p:spPr>
          <p:txBody>
            <a:bodyPr wrap="none" rtlCol="0">
              <a:spAutoFit/>
            </a:bodyPr>
            <a:lstStyle/>
            <a:p>
              <a:r>
                <a:rPr lang="en-US" sz="800" i="1" dirty="0"/>
                <a:t>* I don’t think anyone uses this acronym</a:t>
              </a:r>
            </a:p>
          </p:txBody>
        </p:sp>
      </p:grpSp>
      <p:sp>
        <p:nvSpPr>
          <p:cNvPr id="21" name="TextBox 20">
            <a:extLst>
              <a:ext uri="{FF2B5EF4-FFF2-40B4-BE49-F238E27FC236}">
                <a16:creationId xmlns:a16="http://schemas.microsoft.com/office/drawing/2014/main" id="{EC23CF4C-5742-FC38-6735-F398EA86C3FC}"/>
              </a:ext>
            </a:extLst>
          </p:cNvPr>
          <p:cNvSpPr txBox="1"/>
          <p:nvPr/>
        </p:nvSpPr>
        <p:spPr>
          <a:xfrm>
            <a:off x="536974" y="6310720"/>
            <a:ext cx="1285929" cy="215444"/>
          </a:xfrm>
          <a:prstGeom prst="rect">
            <a:avLst/>
          </a:prstGeom>
          <a:noFill/>
        </p:spPr>
        <p:txBody>
          <a:bodyPr wrap="none" rtlCol="0">
            <a:spAutoFit/>
          </a:bodyPr>
          <a:lstStyle/>
          <a:p>
            <a:r>
              <a:rPr lang="en-US" sz="800" i="1" dirty="0">
                <a:solidFill>
                  <a:schemeClr val="bg1"/>
                </a:solidFill>
              </a:rPr>
              <a:t>Image Source: Microsoft</a:t>
            </a:r>
          </a:p>
        </p:txBody>
      </p:sp>
    </p:spTree>
    <p:extLst>
      <p:ext uri="{BB962C8B-B14F-4D97-AF65-F5344CB8AC3E}">
        <p14:creationId xmlns:p14="http://schemas.microsoft.com/office/powerpoint/2010/main" val="114956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Woman signing contract">
            <a:extLst>
              <a:ext uri="{FF2B5EF4-FFF2-40B4-BE49-F238E27FC236}">
                <a16:creationId xmlns:a16="http://schemas.microsoft.com/office/drawing/2014/main" id="{7F374F2D-0313-36AF-62E5-6478D93AD1F0}"/>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4094" t="10842" r="35887" b="9732"/>
          <a:stretch/>
        </p:blipFill>
        <p:spPr>
          <a:xfrm>
            <a:off x="539496" y="1411111"/>
            <a:ext cx="4111530" cy="5446889"/>
          </a:xfrm>
          <a:prstGeom prst="rect">
            <a:avLst/>
          </a:prstGeom>
          <a:effectLst/>
        </p:spPr>
      </p:pic>
      <p:sp>
        <p:nvSpPr>
          <p:cNvPr id="8" name="TextBox 7">
            <a:extLst>
              <a:ext uri="{FF2B5EF4-FFF2-40B4-BE49-F238E27FC236}">
                <a16:creationId xmlns:a16="http://schemas.microsoft.com/office/drawing/2014/main" id="{BE7C0DBB-5974-834A-4558-A52D36DA1D98}"/>
              </a:ext>
            </a:extLst>
          </p:cNvPr>
          <p:cNvSpPr txBox="1"/>
          <p:nvPr/>
        </p:nvSpPr>
        <p:spPr>
          <a:xfrm>
            <a:off x="539496" y="475488"/>
            <a:ext cx="3684814" cy="176651"/>
          </a:xfrm>
          <a:prstGeom prst="rect">
            <a:avLst/>
          </a:prstGeom>
          <a:noFill/>
        </p:spPr>
        <p:txBody>
          <a:bodyPr wrap="square" lIns="0" tIns="0" rIns="0" bIns="0" rtlCol="0">
            <a:spAutoFit/>
          </a:bodyPr>
          <a:lstStyle/>
          <a:p>
            <a:pPr>
              <a:lnSpc>
                <a:spcPct val="80000"/>
              </a:lnSpc>
              <a:defRPr/>
            </a:pPr>
            <a:r>
              <a:rPr lang="en-US" sz="1400" b="1" cap="all" spc="200" dirty="0">
                <a:solidFill>
                  <a:srgbClr val="2FD4FF"/>
                </a:solidFill>
                <a:ea typeface="Titillium" charset="0"/>
                <a:cs typeface="Calibri" panose="020F0502020204030204" pitchFamily="34" charset="0"/>
              </a:rPr>
              <a:t>Inflation Reduction Act</a:t>
            </a:r>
          </a:p>
        </p:txBody>
      </p:sp>
      <p:cxnSp>
        <p:nvCxnSpPr>
          <p:cNvPr id="9" name="Straight Connector 8">
            <a:extLst>
              <a:ext uri="{FF2B5EF4-FFF2-40B4-BE49-F238E27FC236}">
                <a16:creationId xmlns:a16="http://schemas.microsoft.com/office/drawing/2014/main" id="{D1337C3E-C31A-2BB0-80A6-272DD845F2D4}"/>
              </a:ext>
            </a:extLst>
          </p:cNvPr>
          <p:cNvCxnSpPr>
            <a:cxnSpLocks/>
          </p:cNvCxnSpPr>
          <p:nvPr/>
        </p:nvCxnSpPr>
        <p:spPr>
          <a:xfrm>
            <a:off x="539496" y="1253507"/>
            <a:ext cx="691243" cy="0"/>
          </a:xfrm>
          <a:prstGeom prst="line">
            <a:avLst/>
          </a:prstGeom>
          <a:noFill/>
          <a:ln w="25400" cap="flat" cmpd="sng" algn="ctr">
            <a:gradFill>
              <a:gsLst>
                <a:gs pos="0">
                  <a:srgbClr val="2FD4FF"/>
                </a:gs>
                <a:gs pos="100000">
                  <a:srgbClr val="2BF3AE"/>
                </a:gs>
              </a:gsLst>
              <a:lin ang="2700000" scaled="0"/>
            </a:gradFill>
            <a:prstDash val="solid"/>
            <a:miter lim="800000"/>
          </a:ln>
          <a:effectLst/>
        </p:spPr>
      </p:cxnSp>
      <p:sp>
        <p:nvSpPr>
          <p:cNvPr id="10" name="TextBox 9">
            <a:extLst>
              <a:ext uri="{FF2B5EF4-FFF2-40B4-BE49-F238E27FC236}">
                <a16:creationId xmlns:a16="http://schemas.microsoft.com/office/drawing/2014/main" id="{26D72413-17BB-AAC6-1953-DD7CCD10299F}"/>
              </a:ext>
            </a:extLst>
          </p:cNvPr>
          <p:cNvSpPr txBox="1"/>
          <p:nvPr/>
        </p:nvSpPr>
        <p:spPr>
          <a:xfrm>
            <a:off x="429766" y="667512"/>
            <a:ext cx="4443175" cy="461665"/>
          </a:xfrm>
          <a:prstGeom prst="rect">
            <a:avLst/>
          </a:prstGeom>
          <a:noFill/>
        </p:spPr>
        <p:txBody>
          <a:bodyPr wrap="square" rtlCol="0">
            <a:spAutoFit/>
          </a:bodyPr>
          <a:lstStyle/>
          <a:p>
            <a:pPr>
              <a:defRPr/>
            </a:pPr>
            <a:r>
              <a:rPr lang="en-US" sz="2400" dirty="0">
                <a:latin typeface="Times New Roman PS" pitchFamily="2" charset="0"/>
                <a:cs typeface="Times New Roman" panose="02020603050405020304" pitchFamily="18" charset="0"/>
              </a:rPr>
              <a:t>Comparing 30D, 45W, &amp; 25E</a:t>
            </a:r>
          </a:p>
        </p:txBody>
      </p:sp>
      <p:graphicFrame>
        <p:nvGraphicFramePr>
          <p:cNvPr id="11" name="Table 12">
            <a:extLst>
              <a:ext uri="{FF2B5EF4-FFF2-40B4-BE49-F238E27FC236}">
                <a16:creationId xmlns:a16="http://schemas.microsoft.com/office/drawing/2014/main" id="{E7C165E1-BD5A-1BC7-D60A-9C72EC4114C5}"/>
              </a:ext>
            </a:extLst>
          </p:cNvPr>
          <p:cNvGraphicFramePr>
            <a:graphicFrameLocks noGrp="1"/>
          </p:cNvGraphicFramePr>
          <p:nvPr>
            <p:extLst>
              <p:ext uri="{D42A27DB-BD31-4B8C-83A1-F6EECF244321}">
                <p14:modId xmlns:p14="http://schemas.microsoft.com/office/powerpoint/2010/main" val="193912872"/>
              </p:ext>
            </p:extLst>
          </p:nvPr>
        </p:nvGraphicFramePr>
        <p:xfrm>
          <a:off x="4763807" y="92287"/>
          <a:ext cx="7302168" cy="6697980"/>
        </p:xfrm>
        <a:graphic>
          <a:graphicData uri="http://schemas.openxmlformats.org/drawingml/2006/table">
            <a:tbl>
              <a:tblPr firstRow="1" bandRow="1">
                <a:tableStyleId>{EB344D84-9AFB-497E-A393-DC336BA19D2E}</a:tableStyleId>
              </a:tblPr>
              <a:tblGrid>
                <a:gridCol w="3401979">
                  <a:extLst>
                    <a:ext uri="{9D8B030D-6E8A-4147-A177-3AD203B41FA5}">
                      <a16:colId xmlns:a16="http://schemas.microsoft.com/office/drawing/2014/main" val="3687041336"/>
                    </a:ext>
                  </a:extLst>
                </a:gridCol>
                <a:gridCol w="1300063">
                  <a:extLst>
                    <a:ext uri="{9D8B030D-6E8A-4147-A177-3AD203B41FA5}">
                      <a16:colId xmlns:a16="http://schemas.microsoft.com/office/drawing/2014/main" val="1353897936"/>
                    </a:ext>
                  </a:extLst>
                </a:gridCol>
                <a:gridCol w="1300063">
                  <a:extLst>
                    <a:ext uri="{9D8B030D-6E8A-4147-A177-3AD203B41FA5}">
                      <a16:colId xmlns:a16="http://schemas.microsoft.com/office/drawing/2014/main" val="3325889001"/>
                    </a:ext>
                  </a:extLst>
                </a:gridCol>
                <a:gridCol w="1300063">
                  <a:extLst>
                    <a:ext uri="{9D8B030D-6E8A-4147-A177-3AD203B41FA5}">
                      <a16:colId xmlns:a16="http://schemas.microsoft.com/office/drawing/2014/main" val="1895329739"/>
                    </a:ext>
                  </a:extLst>
                </a:gridCol>
              </a:tblGrid>
              <a:tr h="370840">
                <a:tc>
                  <a:txBody>
                    <a:bodyPr/>
                    <a:lstStyle/>
                    <a:p>
                      <a:pPr algn="ctr"/>
                      <a:r>
                        <a:rPr lang="en-US" sz="1200" dirty="0"/>
                        <a:t>Requirement</a:t>
                      </a:r>
                    </a:p>
                  </a:txBody>
                  <a:tcPr anchor="b">
                    <a:solidFill>
                      <a:srgbClr val="6C8F98"/>
                    </a:solidFill>
                  </a:tcPr>
                </a:tc>
                <a:tc>
                  <a:txBody>
                    <a:bodyPr/>
                    <a:lstStyle/>
                    <a:p>
                      <a:pPr algn="ctr"/>
                      <a:r>
                        <a:rPr lang="en-US" sz="1200" dirty="0"/>
                        <a:t>30D New Clean Vehicle Credit </a:t>
                      </a:r>
                      <a:br>
                        <a:rPr lang="en-US" sz="1200" dirty="0"/>
                      </a:br>
                      <a:r>
                        <a:rPr lang="en-US" sz="1050" dirty="0"/>
                        <a:t>(up to $7,500)*</a:t>
                      </a:r>
                      <a:endParaRPr lang="en-US" sz="1200" dirty="0"/>
                    </a:p>
                  </a:txBody>
                  <a:tcPr anchor="b">
                    <a:solidFill>
                      <a:srgbClr val="6C8F98"/>
                    </a:solidFill>
                  </a:tcPr>
                </a:tc>
                <a:tc>
                  <a:txBody>
                    <a:bodyPr/>
                    <a:lstStyle/>
                    <a:p>
                      <a:pPr algn="ctr"/>
                      <a:r>
                        <a:rPr lang="en-US" sz="1200" dirty="0"/>
                        <a:t>45W  Commercial Clean Vehicle Credit  (&lt;14K)</a:t>
                      </a:r>
                      <a:br>
                        <a:rPr lang="en-US" sz="1200" dirty="0"/>
                      </a:br>
                      <a:r>
                        <a:rPr lang="en-US" sz="1050" dirty="0"/>
                        <a:t>(up to $7,500*,**)</a:t>
                      </a:r>
                      <a:endParaRPr lang="en-US" sz="1200" dirty="0"/>
                    </a:p>
                  </a:txBody>
                  <a:tcPr anchor="b">
                    <a:solidFill>
                      <a:srgbClr val="6C8F98"/>
                    </a:solidFill>
                  </a:tcPr>
                </a:tc>
                <a:tc>
                  <a:txBody>
                    <a:bodyPr/>
                    <a:lstStyle/>
                    <a:p>
                      <a:pPr algn="ctr"/>
                      <a:r>
                        <a:rPr lang="en-US" sz="1200" dirty="0"/>
                        <a:t>25E Used Clean Vehicle Credit </a:t>
                      </a:r>
                      <a:br>
                        <a:rPr lang="en-US" sz="1200" dirty="0"/>
                      </a:br>
                      <a:r>
                        <a:rPr lang="en-US" sz="1050" dirty="0"/>
                        <a:t>(up to $4,000 or 30% price)</a:t>
                      </a:r>
                      <a:endParaRPr lang="en-US" sz="1200" dirty="0"/>
                    </a:p>
                  </a:txBody>
                  <a:tcPr anchor="b">
                    <a:solidFill>
                      <a:srgbClr val="6C8F98"/>
                    </a:solidFill>
                  </a:tcPr>
                </a:tc>
                <a:extLst>
                  <a:ext uri="{0D108BD9-81ED-4DB2-BD59-A6C34878D82A}">
                    <a16:rowId xmlns:a16="http://schemas.microsoft.com/office/drawing/2014/main" val="1081235307"/>
                  </a:ext>
                </a:extLst>
              </a:tr>
              <a:tr h="0">
                <a:tc>
                  <a:txBody>
                    <a:bodyPr/>
                    <a:lstStyle/>
                    <a:p>
                      <a:r>
                        <a:rPr lang="en-US" sz="1100" dirty="0"/>
                        <a:t>Qualified manufacturer</a:t>
                      </a:r>
                    </a:p>
                  </a:txBody>
                  <a:tcPr/>
                </a:tc>
                <a:tc>
                  <a:txBody>
                    <a:bodyPr/>
                    <a:lstStyle/>
                    <a:p>
                      <a:pPr algn="ct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1947706988"/>
                  </a:ext>
                </a:extLst>
              </a:tr>
              <a:tr h="0">
                <a:tc>
                  <a:txBody>
                    <a:bodyPr/>
                    <a:lstStyle/>
                    <a:p>
                      <a:r>
                        <a:rPr lang="en-US" sz="1100" dirty="0"/>
                        <a:t>Clean Air Act compliant vehicle</a:t>
                      </a:r>
                    </a:p>
                  </a:txBody>
                  <a:tcPr/>
                </a:tc>
                <a:tc>
                  <a:txBody>
                    <a:bodyPr/>
                    <a:lstStyle/>
                    <a:p>
                      <a:pPr algn="ct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2758748093"/>
                  </a:ext>
                </a:extLst>
              </a:tr>
              <a:tr h="0">
                <a:tc>
                  <a:txBody>
                    <a:bodyPr/>
                    <a:lstStyle/>
                    <a:p>
                      <a:r>
                        <a:rPr lang="en-US" sz="1100" dirty="0"/>
                        <a:t>GVW &lt; 14K pounds</a:t>
                      </a:r>
                    </a:p>
                  </a:txBody>
                  <a:tcPr/>
                </a:tc>
                <a:tc>
                  <a:txBody>
                    <a:bodyPr/>
                    <a:lstStyle/>
                    <a:p>
                      <a:pPr algn="ct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2981140028"/>
                  </a:ext>
                </a:extLst>
              </a:tr>
              <a:tr h="0">
                <a:tc>
                  <a:txBody>
                    <a:bodyPr/>
                    <a:lstStyle/>
                    <a:p>
                      <a:r>
                        <a:rPr lang="en-US" sz="1100" dirty="0"/>
                        <a:t>Battery &gt;= 7 kWh</a:t>
                      </a:r>
                    </a:p>
                  </a:txBody>
                  <a:tcPr/>
                </a:tc>
                <a:tc>
                  <a:txBody>
                    <a:bodyPr/>
                    <a:lstStyle/>
                    <a:p>
                      <a:pPr algn="ct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2254441521"/>
                  </a:ext>
                </a:extLst>
              </a:tr>
              <a:tr h="0">
                <a:tc>
                  <a:txBody>
                    <a:bodyPr/>
                    <a:lstStyle/>
                    <a:p>
                      <a:r>
                        <a:rPr lang="en-US" sz="1100" dirty="0"/>
                        <a:t>Purchaser must have tax liability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4090080407"/>
                  </a:ext>
                </a:extLst>
              </a:tr>
              <a:tr h="0">
                <a:tc>
                  <a:txBody>
                    <a:bodyPr/>
                    <a:lstStyle/>
                    <a:p>
                      <a:r>
                        <a:rPr lang="en-US" sz="1100" dirty="0"/>
                        <a:t>Vehicle must be sold by </a:t>
                      </a:r>
                      <a:r>
                        <a:rPr lang="en-US" sz="1100"/>
                        <a:t>a dealer</a:t>
                      </a:r>
                      <a:endParaRPr lang="en-US"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1058171192"/>
                  </a:ext>
                </a:extLst>
              </a:tr>
              <a:tr h="0">
                <a:tc>
                  <a:txBody>
                    <a:bodyPr/>
                    <a:lstStyle/>
                    <a:p>
                      <a:r>
                        <a:rPr lang="en-US" sz="1100" dirty="0"/>
                        <a:t>Not for resale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3340630625"/>
                  </a:ext>
                </a:extLst>
              </a:tr>
              <a:tr h="0">
                <a:tc>
                  <a:txBody>
                    <a:bodyPr/>
                    <a:lstStyle/>
                    <a:p>
                      <a:r>
                        <a:rPr lang="en-US" sz="1100" dirty="0"/>
                        <a:t>Original use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984631192"/>
                  </a:ext>
                </a:extLst>
              </a:tr>
              <a:tr h="0">
                <a:tc>
                  <a:txBody>
                    <a:bodyPr/>
                    <a:lstStyle/>
                    <a:p>
                      <a:r>
                        <a:rPr lang="en-US" sz="1100" dirty="0"/>
                        <a:t>Assembled in North America</a:t>
                      </a:r>
                    </a:p>
                  </a:txBody>
                  <a:tcPr/>
                </a:tc>
                <a:tc>
                  <a:txBody>
                    <a:bodyPr/>
                    <a:lstStyle/>
                    <a:p>
                      <a:pPr algn="ct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2357356100"/>
                  </a:ext>
                </a:extLst>
              </a:tr>
              <a:tr h="0">
                <a:tc>
                  <a:txBody>
                    <a:bodyPr/>
                    <a:lstStyle/>
                    <a:p>
                      <a:r>
                        <a:rPr lang="en-US" sz="1100" dirty="0"/>
                        <a:t>Price caps (30D: MSRP $55K cars, $80K others; 25E: Transaction price $25K)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algn="ctr"/>
                      <a:endParaRPr lang="en-US"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4123052902"/>
                  </a:ext>
                </a:extLst>
              </a:tr>
              <a:tr h="0">
                <a:tc>
                  <a:txBody>
                    <a:bodyPr/>
                    <a:lstStyle/>
                    <a:p>
                      <a:r>
                        <a:rPr lang="en-US" sz="1100" dirty="0"/>
                        <a:t>Modified Adjusted Gross Income Caps (30D: $300K Married/$225K Head of Household/$150K Single; 25E: half of 30D $150K/$112.5K/$75K)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algn="ctr"/>
                      <a:endParaRPr lang="en-US"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1887042981"/>
                  </a:ext>
                </a:extLst>
              </a:tr>
              <a:tr h="0">
                <a:tc>
                  <a:txBody>
                    <a:bodyPr/>
                    <a:lstStyle/>
                    <a:p>
                      <a:r>
                        <a:rPr lang="en-US" sz="1100" dirty="0"/>
                        <a:t>$3,750 if meet critical mineral content targets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algn="ctr"/>
                      <a:endParaRPr lang="en-US" sz="1100" dirty="0"/>
                    </a:p>
                  </a:txBody>
                  <a:tcPr/>
                </a:tc>
                <a:tc>
                  <a:txBody>
                    <a:bodyPr/>
                    <a:lstStyle/>
                    <a:p>
                      <a:pPr algn="ctr"/>
                      <a:endParaRPr lang="en-US" sz="1100" dirty="0"/>
                    </a:p>
                  </a:txBody>
                  <a:tcPr/>
                </a:tc>
                <a:extLst>
                  <a:ext uri="{0D108BD9-81ED-4DB2-BD59-A6C34878D82A}">
                    <a16:rowId xmlns:a16="http://schemas.microsoft.com/office/drawing/2014/main" val="3991596219"/>
                  </a:ext>
                </a:extLst>
              </a:tr>
              <a:tr h="0">
                <a:tc>
                  <a:txBody>
                    <a:bodyPr/>
                    <a:lstStyle/>
                    <a:p>
                      <a:r>
                        <a:rPr lang="en-US" sz="1100" dirty="0"/>
                        <a:t>$3,750 if meet battery component content targets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algn="ctr"/>
                      <a:endParaRPr lang="en-US" sz="1100" dirty="0"/>
                    </a:p>
                  </a:txBody>
                  <a:tcPr/>
                </a:tc>
                <a:tc>
                  <a:txBody>
                    <a:bodyPr/>
                    <a:lstStyle/>
                    <a:p>
                      <a:pPr algn="ctr"/>
                      <a:endParaRPr lang="en-US" sz="1100" dirty="0"/>
                    </a:p>
                  </a:txBody>
                  <a:tcPr/>
                </a:tc>
                <a:extLst>
                  <a:ext uri="{0D108BD9-81ED-4DB2-BD59-A6C34878D82A}">
                    <a16:rowId xmlns:a16="http://schemas.microsoft.com/office/drawing/2014/main" val="602225539"/>
                  </a:ext>
                </a:extLst>
              </a:tr>
              <a:tr h="0">
                <a:tc>
                  <a:txBody>
                    <a:bodyPr/>
                    <a:lstStyle/>
                    <a:p>
                      <a:r>
                        <a:rPr lang="en-US" sz="1100" dirty="0"/>
                        <a:t>No critical mineral or battery components source from a foreign entity of concern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algn="ctr"/>
                      <a:endParaRPr lang="en-US" sz="1100" dirty="0"/>
                    </a:p>
                  </a:txBody>
                  <a:tcPr/>
                </a:tc>
                <a:tc>
                  <a:txBody>
                    <a:bodyPr/>
                    <a:lstStyle/>
                    <a:p>
                      <a:pPr algn="ctr"/>
                      <a:endParaRPr lang="en-US" sz="1100" dirty="0"/>
                    </a:p>
                  </a:txBody>
                  <a:tcPr/>
                </a:tc>
                <a:extLst>
                  <a:ext uri="{0D108BD9-81ED-4DB2-BD59-A6C34878D82A}">
                    <a16:rowId xmlns:a16="http://schemas.microsoft.com/office/drawing/2014/main" val="1768100760"/>
                  </a:ext>
                </a:extLst>
              </a:tr>
              <a:tr h="0">
                <a:tc>
                  <a:txBody>
                    <a:bodyPr/>
                    <a:lstStyle/>
                    <a:p>
                      <a:r>
                        <a:rPr lang="en-US" sz="1100" dirty="0"/>
                        <a:t>Must be for business use</a:t>
                      </a:r>
                    </a:p>
                  </a:txBody>
                  <a:tcPr/>
                </a:tc>
                <a:tc>
                  <a:txBody>
                    <a:bodyPr/>
                    <a:lstStyle/>
                    <a:p>
                      <a:pPr algn="ct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3341706777"/>
                  </a:ext>
                </a:extLst>
              </a:tr>
              <a:tr h="0">
                <a:tc>
                  <a:txBody>
                    <a:bodyPr/>
                    <a:lstStyle/>
                    <a:p>
                      <a:r>
                        <a:rPr lang="en-US" sz="1100" dirty="0"/>
                        <a:t>At least 2 years old</a:t>
                      </a:r>
                    </a:p>
                  </a:txBody>
                  <a:tcPr/>
                </a:tc>
                <a:tc>
                  <a:txBody>
                    <a:bodyPr/>
                    <a:lstStyle/>
                    <a:p>
                      <a:pPr algn="ct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4086963652"/>
                  </a:ext>
                </a:extLst>
              </a:tr>
              <a:tr h="0">
                <a:tc>
                  <a:txBody>
                    <a:bodyPr/>
                    <a:lstStyle/>
                    <a:p>
                      <a:r>
                        <a:rPr lang="en-US" sz="1100" dirty="0"/>
                        <a:t>First resale after 16 August 2022</a:t>
                      </a:r>
                    </a:p>
                  </a:txBody>
                  <a:tcPr/>
                </a:tc>
                <a:tc>
                  <a:txBody>
                    <a:bodyPr/>
                    <a:lstStyle/>
                    <a:p>
                      <a:pPr algn="ct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tc>
                <a:extLst>
                  <a:ext uri="{0D108BD9-81ED-4DB2-BD59-A6C34878D82A}">
                    <a16:rowId xmlns:a16="http://schemas.microsoft.com/office/drawing/2014/main" val="3391569738"/>
                  </a:ext>
                </a:extLst>
              </a:tr>
            </a:tbl>
          </a:graphicData>
        </a:graphic>
      </p:graphicFrame>
      <p:pic>
        <p:nvPicPr>
          <p:cNvPr id="2054" name="Picture 6" descr=" ">
            <a:extLst>
              <a:ext uri="{FF2B5EF4-FFF2-40B4-BE49-F238E27FC236}">
                <a16:creationId xmlns:a16="http://schemas.microsoft.com/office/drawing/2014/main" id="{38140FF3-E857-48F1-1628-8370AA412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3416" y="4280123"/>
            <a:ext cx="6265332" cy="190565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DA5EC38-3EE6-B026-4EE0-F0ACA78FA335}"/>
              </a:ext>
            </a:extLst>
          </p:cNvPr>
          <p:cNvSpPr txBox="1"/>
          <p:nvPr/>
        </p:nvSpPr>
        <p:spPr>
          <a:xfrm>
            <a:off x="1586705" y="5919266"/>
            <a:ext cx="3120711" cy="954107"/>
          </a:xfrm>
          <a:prstGeom prst="rect">
            <a:avLst/>
          </a:prstGeom>
          <a:noFill/>
        </p:spPr>
        <p:txBody>
          <a:bodyPr wrap="square" rtlCol="0">
            <a:spAutoFit/>
          </a:bodyPr>
          <a:lstStyle/>
          <a:p>
            <a:r>
              <a:rPr lang="en-US" sz="800" i="1" dirty="0"/>
              <a:t>*30D &amp; 45W can be used for leased vehicles.</a:t>
            </a:r>
          </a:p>
          <a:p>
            <a:r>
              <a:rPr lang="en-US" sz="800" i="1" dirty="0"/>
              <a:t>**45W: leased vehicles count; law also contains tax credits up to $40K for vehicles with GVW &gt; 14K pounds</a:t>
            </a:r>
          </a:p>
          <a:p>
            <a:r>
              <a:rPr lang="en-US" sz="800" i="1" dirty="0"/>
              <a:t>***45W tax credit can be carried forward to a year in which the entity has a tax liability</a:t>
            </a:r>
          </a:p>
          <a:p>
            <a:r>
              <a:rPr lang="en-US" sz="800" i="1" dirty="0"/>
              <a:t>Image Source: Microsoft</a:t>
            </a:r>
            <a:br>
              <a:rPr lang="en-US" sz="800" i="1" dirty="0"/>
            </a:br>
            <a:r>
              <a:rPr lang="en-US" sz="800" i="1" dirty="0"/>
              <a:t>Source: Federal Reserve Bank of Chicago analysis of PL 117-169</a:t>
            </a:r>
          </a:p>
        </p:txBody>
      </p:sp>
    </p:spTree>
    <p:extLst>
      <p:ext uri="{BB962C8B-B14F-4D97-AF65-F5344CB8AC3E}">
        <p14:creationId xmlns:p14="http://schemas.microsoft.com/office/powerpoint/2010/main" val="24882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Periodic table of elements">
            <a:extLst>
              <a:ext uri="{FF2B5EF4-FFF2-40B4-BE49-F238E27FC236}">
                <a16:creationId xmlns:a16="http://schemas.microsoft.com/office/drawing/2014/main" id="{792885B8-958B-34F5-5DDC-C2E1A25393A6}"/>
              </a:ext>
            </a:extLst>
          </p:cNvPr>
          <p:cNvPicPr>
            <a:picLocks noChangeAspect="1"/>
          </p:cNvPicPr>
          <p:nvPr/>
        </p:nvPicPr>
        <p:blipFill rotWithShape="1">
          <a:blip r:embed="rId3">
            <a:extLst>
              <a:ext uri="{28A0092B-C50C-407E-A947-70E740481C1C}">
                <a14:useLocalDpi xmlns:a14="http://schemas.microsoft.com/office/drawing/2010/main" val="0"/>
              </a:ext>
            </a:extLst>
          </a:blip>
          <a:srcRect t="12468"/>
          <a:stretch/>
        </p:blipFill>
        <p:spPr>
          <a:xfrm>
            <a:off x="-8403" y="1282"/>
            <a:ext cx="12191980" cy="6856718"/>
          </a:xfrm>
          <a:prstGeom prst="rect">
            <a:avLst/>
          </a:prstGeom>
        </p:spPr>
      </p:pic>
      <p:grpSp>
        <p:nvGrpSpPr>
          <p:cNvPr id="74" name="Group 73">
            <a:extLst>
              <a:ext uri="{FF2B5EF4-FFF2-40B4-BE49-F238E27FC236}">
                <a16:creationId xmlns:a16="http://schemas.microsoft.com/office/drawing/2014/main" id="{226C9AED-41B3-903B-191A-852AFC1A4277}"/>
              </a:ext>
            </a:extLst>
          </p:cNvPr>
          <p:cNvGrpSpPr/>
          <p:nvPr/>
        </p:nvGrpSpPr>
        <p:grpSpPr>
          <a:xfrm>
            <a:off x="361481" y="1719918"/>
            <a:ext cx="10799704" cy="4134814"/>
            <a:chOff x="363148" y="1720241"/>
            <a:chExt cx="10799704" cy="4134814"/>
          </a:xfrm>
        </p:grpSpPr>
        <p:sp>
          <p:nvSpPr>
            <p:cNvPr id="30" name="Rectangle 29">
              <a:extLst>
                <a:ext uri="{FF2B5EF4-FFF2-40B4-BE49-F238E27FC236}">
                  <a16:creationId xmlns:a16="http://schemas.microsoft.com/office/drawing/2014/main" id="{1A6B9C6E-0A72-2667-3094-B6E44F408877}"/>
                </a:ext>
              </a:extLst>
            </p:cNvPr>
            <p:cNvSpPr/>
            <p:nvPr/>
          </p:nvSpPr>
          <p:spPr>
            <a:xfrm>
              <a:off x="2269311" y="2345989"/>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46AE4680-6B5F-BE29-8B42-ACA681A99972}"/>
                </a:ext>
              </a:extLst>
            </p:cNvPr>
            <p:cNvGrpSpPr/>
            <p:nvPr/>
          </p:nvGrpSpPr>
          <p:grpSpPr>
            <a:xfrm>
              <a:off x="363148" y="1720241"/>
              <a:ext cx="10799704" cy="4134814"/>
              <a:chOff x="363148" y="1720241"/>
              <a:chExt cx="10799704" cy="4134814"/>
            </a:xfrm>
          </p:grpSpPr>
          <p:sp>
            <p:nvSpPr>
              <p:cNvPr id="4" name="Rectangle 3">
                <a:extLst>
                  <a:ext uri="{FF2B5EF4-FFF2-40B4-BE49-F238E27FC236}">
                    <a16:creationId xmlns:a16="http://schemas.microsoft.com/office/drawing/2014/main" id="{31A1A3AC-34D6-952A-DF42-EC481C0D4672}"/>
                  </a:ext>
                </a:extLst>
              </p:cNvPr>
              <p:cNvSpPr/>
              <p:nvPr/>
            </p:nvSpPr>
            <p:spPr>
              <a:xfrm>
                <a:off x="983989" y="1720241"/>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2432732-23C8-BA1D-5D89-02F6C4346F9E}"/>
                  </a:ext>
                </a:extLst>
              </p:cNvPr>
              <p:cNvSpPr/>
              <p:nvPr/>
            </p:nvSpPr>
            <p:spPr>
              <a:xfrm>
                <a:off x="1621790" y="2345989"/>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7DC6D12-E151-88D4-D206-895DEC9B58DF}"/>
                  </a:ext>
                </a:extLst>
              </p:cNvPr>
              <p:cNvSpPr/>
              <p:nvPr/>
            </p:nvSpPr>
            <p:spPr>
              <a:xfrm>
                <a:off x="7388158" y="2345989"/>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E31A1DC-32CF-1F8C-5867-D49D17D303D2}"/>
                  </a:ext>
                </a:extLst>
              </p:cNvPr>
              <p:cNvSpPr/>
              <p:nvPr/>
            </p:nvSpPr>
            <p:spPr>
              <a:xfrm>
                <a:off x="8024425" y="2345989"/>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1280772-D27C-32C7-91FA-33AD17BE147E}"/>
                  </a:ext>
                </a:extLst>
              </p:cNvPr>
              <p:cNvSpPr/>
              <p:nvPr/>
            </p:nvSpPr>
            <p:spPr>
              <a:xfrm>
                <a:off x="9310030" y="2345989"/>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6D0B609-606E-DFA2-8E9F-86FA93E62E6A}"/>
                  </a:ext>
                </a:extLst>
              </p:cNvPr>
              <p:cNvSpPr/>
              <p:nvPr/>
            </p:nvSpPr>
            <p:spPr>
              <a:xfrm>
                <a:off x="363148" y="3005926"/>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6559F26-414B-2FA3-8CC3-58C7471D3E3A}"/>
                  </a:ext>
                </a:extLst>
              </p:cNvPr>
              <p:cNvSpPr/>
              <p:nvPr/>
            </p:nvSpPr>
            <p:spPr>
              <a:xfrm>
                <a:off x="2269311" y="3005926"/>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D26730E-CE75-7553-B465-3EDD61F5F213}"/>
                  </a:ext>
                </a:extLst>
              </p:cNvPr>
              <p:cNvSpPr/>
              <p:nvPr/>
            </p:nvSpPr>
            <p:spPr>
              <a:xfrm>
                <a:off x="4822073" y="3005926"/>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CBE0E85-3F78-53C3-C95D-8C443CAA43C4}"/>
                  </a:ext>
                </a:extLst>
              </p:cNvPr>
              <p:cNvSpPr/>
              <p:nvPr/>
            </p:nvSpPr>
            <p:spPr>
              <a:xfrm>
                <a:off x="5458723" y="3005926"/>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988AC6-4856-0DC2-8644-AF1F57051C6D}"/>
                  </a:ext>
                </a:extLst>
              </p:cNvPr>
              <p:cNvSpPr/>
              <p:nvPr/>
            </p:nvSpPr>
            <p:spPr>
              <a:xfrm>
                <a:off x="6105337" y="3005926"/>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CFA413E-4BCF-5751-BC2F-F0B3F3C761C9}"/>
                  </a:ext>
                </a:extLst>
              </p:cNvPr>
              <p:cNvSpPr/>
              <p:nvPr/>
            </p:nvSpPr>
            <p:spPr>
              <a:xfrm>
                <a:off x="1621790" y="5256166"/>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1CCEDD6-A963-22CC-7046-94F1553A2997}"/>
                  </a:ext>
                </a:extLst>
              </p:cNvPr>
              <p:cNvSpPr/>
              <p:nvPr/>
            </p:nvSpPr>
            <p:spPr>
              <a:xfrm>
                <a:off x="2926870" y="5256166"/>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46E7716-6F7D-93A4-2F35-F04F5377036A}"/>
                  </a:ext>
                </a:extLst>
              </p:cNvPr>
              <p:cNvSpPr/>
              <p:nvPr/>
            </p:nvSpPr>
            <p:spPr>
              <a:xfrm>
                <a:off x="4822073" y="5256166"/>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EB20166-A4ED-90A1-019F-2A167BEC4A7E}"/>
                  </a:ext>
                </a:extLst>
              </p:cNvPr>
              <p:cNvSpPr/>
              <p:nvPr/>
            </p:nvSpPr>
            <p:spPr>
              <a:xfrm>
                <a:off x="6755714" y="5256166"/>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AE0BB61-DA2F-A316-0C65-4A04B9F194F2}"/>
                  </a:ext>
                </a:extLst>
              </p:cNvPr>
              <p:cNvSpPr/>
              <p:nvPr/>
            </p:nvSpPr>
            <p:spPr>
              <a:xfrm>
                <a:off x="8677498" y="5256166"/>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7962887-7F22-56FC-4B8F-AF262FA8BFCC}"/>
                  </a:ext>
                </a:extLst>
              </p:cNvPr>
              <p:cNvSpPr/>
              <p:nvPr/>
            </p:nvSpPr>
            <p:spPr>
              <a:xfrm>
                <a:off x="8024425" y="5256166"/>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E72FB14-BF16-3AE6-752F-355834201A8F}"/>
                  </a:ext>
                </a:extLst>
              </p:cNvPr>
              <p:cNvSpPr/>
              <p:nvPr/>
            </p:nvSpPr>
            <p:spPr>
              <a:xfrm>
                <a:off x="9310030" y="5256166"/>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F6B6049-2B6D-C7B2-12EB-C326E368E6DC}"/>
                  </a:ext>
                </a:extLst>
              </p:cNvPr>
              <p:cNvSpPr/>
              <p:nvPr/>
            </p:nvSpPr>
            <p:spPr>
              <a:xfrm>
                <a:off x="9939563" y="5256166"/>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D3F23F0-C9C4-E564-42BA-E8E9B4AFE8EE}"/>
                  </a:ext>
                </a:extLst>
              </p:cNvPr>
              <p:cNvSpPr/>
              <p:nvPr/>
            </p:nvSpPr>
            <p:spPr>
              <a:xfrm>
                <a:off x="10556883" y="5256166"/>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87D5B41-7CE1-C2FA-A82C-FA4085D6C8D6}"/>
                  </a:ext>
                </a:extLst>
              </p:cNvPr>
              <p:cNvSpPr/>
              <p:nvPr/>
            </p:nvSpPr>
            <p:spPr>
              <a:xfrm>
                <a:off x="2269311" y="3646202"/>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B23182E-9183-092D-DD68-3A481E720046}"/>
                  </a:ext>
                </a:extLst>
              </p:cNvPr>
              <p:cNvSpPr/>
              <p:nvPr/>
            </p:nvSpPr>
            <p:spPr>
              <a:xfrm>
                <a:off x="2926870" y="3646202"/>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E6A0D39-C47A-E51F-E101-C0A1F89BFE78}"/>
                  </a:ext>
                </a:extLst>
              </p:cNvPr>
              <p:cNvSpPr/>
              <p:nvPr/>
            </p:nvSpPr>
            <p:spPr>
              <a:xfrm>
                <a:off x="5458723" y="3646202"/>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9208D18-80CE-9A7A-6F51-AB7AD0F1D17B}"/>
                  </a:ext>
                </a:extLst>
              </p:cNvPr>
              <p:cNvSpPr/>
              <p:nvPr/>
            </p:nvSpPr>
            <p:spPr>
              <a:xfrm>
                <a:off x="6105337" y="3646202"/>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D70E479-8D38-DA7B-2C39-A76312AA33E2}"/>
                  </a:ext>
                </a:extLst>
              </p:cNvPr>
              <p:cNvSpPr/>
              <p:nvPr/>
            </p:nvSpPr>
            <p:spPr>
              <a:xfrm>
                <a:off x="9310030" y="3646202"/>
                <a:ext cx="605969" cy="59888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5" name="Rectangle 54">
            <a:extLst>
              <a:ext uri="{FF2B5EF4-FFF2-40B4-BE49-F238E27FC236}">
                <a16:creationId xmlns:a16="http://schemas.microsoft.com/office/drawing/2014/main" id="{8A4B78B5-8339-DF8F-FA41-CB1400AF8B15}"/>
              </a:ext>
            </a:extLst>
          </p:cNvPr>
          <p:cNvSpPr/>
          <p:nvPr/>
        </p:nvSpPr>
        <p:spPr>
          <a:xfrm>
            <a:off x="1990560" y="71088"/>
            <a:ext cx="5413024" cy="2007509"/>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 name="Group 71">
            <a:extLst>
              <a:ext uri="{FF2B5EF4-FFF2-40B4-BE49-F238E27FC236}">
                <a16:creationId xmlns:a16="http://schemas.microsoft.com/office/drawing/2014/main" id="{DB665CAF-4F05-2595-02AC-B74CAEAE5B09}"/>
              </a:ext>
            </a:extLst>
          </p:cNvPr>
          <p:cNvGrpSpPr/>
          <p:nvPr/>
        </p:nvGrpSpPr>
        <p:grpSpPr>
          <a:xfrm>
            <a:off x="362774" y="1098590"/>
            <a:ext cx="10182384" cy="5400568"/>
            <a:chOff x="363148" y="1094055"/>
            <a:chExt cx="10182384" cy="5400568"/>
          </a:xfrm>
        </p:grpSpPr>
        <p:sp>
          <p:nvSpPr>
            <p:cNvPr id="16" name="Rectangle 15">
              <a:extLst>
                <a:ext uri="{FF2B5EF4-FFF2-40B4-BE49-F238E27FC236}">
                  <a16:creationId xmlns:a16="http://schemas.microsoft.com/office/drawing/2014/main" id="{74E4D12D-29C1-D9A3-FA36-9E11C177C1A9}"/>
                </a:ext>
              </a:extLst>
            </p:cNvPr>
            <p:cNvSpPr/>
            <p:nvPr/>
          </p:nvSpPr>
          <p:spPr>
            <a:xfrm>
              <a:off x="8677498" y="2345989"/>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1A3FFA75-BF5E-7A2B-DAF2-6AD77FBC940A}"/>
                </a:ext>
              </a:extLst>
            </p:cNvPr>
            <p:cNvGrpSpPr/>
            <p:nvPr/>
          </p:nvGrpSpPr>
          <p:grpSpPr>
            <a:xfrm>
              <a:off x="363148" y="1094055"/>
              <a:ext cx="10182384" cy="5400568"/>
              <a:chOff x="363148" y="1094055"/>
              <a:chExt cx="10182384" cy="5400568"/>
            </a:xfrm>
          </p:grpSpPr>
          <p:sp>
            <p:nvSpPr>
              <p:cNvPr id="3" name="Rectangle 2">
                <a:extLst>
                  <a:ext uri="{FF2B5EF4-FFF2-40B4-BE49-F238E27FC236}">
                    <a16:creationId xmlns:a16="http://schemas.microsoft.com/office/drawing/2014/main" id="{D3E7AC25-0B71-6AC7-D36D-9F95398F110E}"/>
                  </a:ext>
                </a:extLst>
              </p:cNvPr>
              <p:cNvSpPr/>
              <p:nvPr/>
            </p:nvSpPr>
            <p:spPr>
              <a:xfrm>
                <a:off x="8024425" y="1720241"/>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EDC2F29-DA94-9E3C-463A-843CCD5A870E}"/>
                  </a:ext>
                </a:extLst>
              </p:cNvPr>
              <p:cNvSpPr/>
              <p:nvPr/>
            </p:nvSpPr>
            <p:spPr>
              <a:xfrm>
                <a:off x="363148" y="1094055"/>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891C98-52EC-5E74-4D57-E75B08001748}"/>
                  </a:ext>
                </a:extLst>
              </p:cNvPr>
              <p:cNvSpPr/>
              <p:nvPr/>
            </p:nvSpPr>
            <p:spPr>
              <a:xfrm>
                <a:off x="983989" y="1094055"/>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801976-68D7-DFFD-9ECC-B335F341BAED}"/>
                  </a:ext>
                </a:extLst>
              </p:cNvPr>
              <p:cNvSpPr/>
              <p:nvPr/>
            </p:nvSpPr>
            <p:spPr>
              <a:xfrm>
                <a:off x="8677498" y="1094055"/>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35E27E-4B3D-1EC5-05C1-88AA7D07D838}"/>
                  </a:ext>
                </a:extLst>
              </p:cNvPr>
              <p:cNvSpPr/>
              <p:nvPr/>
            </p:nvSpPr>
            <p:spPr>
              <a:xfrm>
                <a:off x="2926870" y="2345989"/>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CFC081-D55D-0675-A604-1B4F5702BD2A}"/>
                  </a:ext>
                </a:extLst>
              </p:cNvPr>
              <p:cNvSpPr/>
              <p:nvPr/>
            </p:nvSpPr>
            <p:spPr>
              <a:xfrm>
                <a:off x="3539585" y="2345989"/>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D10843-CD48-8F3C-8B0B-1BCCEDAE402F}"/>
                  </a:ext>
                </a:extLst>
              </p:cNvPr>
              <p:cNvSpPr/>
              <p:nvPr/>
            </p:nvSpPr>
            <p:spPr>
              <a:xfrm>
                <a:off x="4183308" y="2345989"/>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A69DDD8-38ED-947B-D2C1-0E7680480D09}"/>
                  </a:ext>
                </a:extLst>
              </p:cNvPr>
              <p:cNvSpPr/>
              <p:nvPr/>
            </p:nvSpPr>
            <p:spPr>
              <a:xfrm>
                <a:off x="5458723" y="2345989"/>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9CBB163-F4C8-82A3-BAFD-FCE9CADEAC9F}"/>
                  </a:ext>
                </a:extLst>
              </p:cNvPr>
              <p:cNvSpPr/>
              <p:nvPr/>
            </p:nvSpPr>
            <p:spPr>
              <a:xfrm>
                <a:off x="6105337" y="2345989"/>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DBACC0-FAD2-5763-C6BD-65D4EAB0D259}"/>
                  </a:ext>
                </a:extLst>
              </p:cNvPr>
              <p:cNvSpPr/>
              <p:nvPr/>
            </p:nvSpPr>
            <p:spPr>
              <a:xfrm>
                <a:off x="1621790" y="3005926"/>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3FB7FC9-8A41-477C-24F5-3756A30FF4DA}"/>
                  </a:ext>
                </a:extLst>
              </p:cNvPr>
              <p:cNvSpPr/>
              <p:nvPr/>
            </p:nvSpPr>
            <p:spPr>
              <a:xfrm>
                <a:off x="2926870" y="3005926"/>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F3A66B1-8F6A-EEF1-59B0-03EF0FABB9B8}"/>
                  </a:ext>
                </a:extLst>
              </p:cNvPr>
              <p:cNvSpPr/>
              <p:nvPr/>
            </p:nvSpPr>
            <p:spPr>
              <a:xfrm>
                <a:off x="8024425" y="3005926"/>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90FC397-D215-7416-E957-7F3F918FA9FD}"/>
                  </a:ext>
                </a:extLst>
              </p:cNvPr>
              <p:cNvSpPr/>
              <p:nvPr/>
            </p:nvSpPr>
            <p:spPr>
              <a:xfrm>
                <a:off x="8677498" y="3005926"/>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B794D7E-709B-6ECB-C2D9-D108620B8621}"/>
                  </a:ext>
                </a:extLst>
              </p:cNvPr>
              <p:cNvSpPr/>
              <p:nvPr/>
            </p:nvSpPr>
            <p:spPr>
              <a:xfrm>
                <a:off x="9310030" y="3005926"/>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F715D14-D870-EAAE-864A-24E9839C6794}"/>
                  </a:ext>
                </a:extLst>
              </p:cNvPr>
              <p:cNvSpPr/>
              <p:nvPr/>
            </p:nvSpPr>
            <p:spPr>
              <a:xfrm>
                <a:off x="9939563" y="3005926"/>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389AC2-D12A-06B3-4BE4-11BECB6FC486}"/>
                  </a:ext>
                </a:extLst>
              </p:cNvPr>
              <p:cNvSpPr/>
              <p:nvPr/>
            </p:nvSpPr>
            <p:spPr>
              <a:xfrm>
                <a:off x="2269311" y="5256166"/>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533C413-3470-5B09-85CC-C7E8082A9F13}"/>
                  </a:ext>
                </a:extLst>
              </p:cNvPr>
              <p:cNvSpPr/>
              <p:nvPr/>
            </p:nvSpPr>
            <p:spPr>
              <a:xfrm>
                <a:off x="3539585" y="5256166"/>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6EA4D8B-FB19-81C0-0856-7921D7EE79D1}"/>
                  </a:ext>
                </a:extLst>
              </p:cNvPr>
              <p:cNvSpPr/>
              <p:nvPr/>
            </p:nvSpPr>
            <p:spPr>
              <a:xfrm>
                <a:off x="5458723" y="5256166"/>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FE6BD03-28B0-65AD-3C4E-7EC134DEF311}"/>
                  </a:ext>
                </a:extLst>
              </p:cNvPr>
              <p:cNvSpPr/>
              <p:nvPr/>
            </p:nvSpPr>
            <p:spPr>
              <a:xfrm>
                <a:off x="6105337" y="5256166"/>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EDFEEAB-5D5A-1738-920B-9A5B530F6BBF}"/>
                  </a:ext>
                </a:extLst>
              </p:cNvPr>
              <p:cNvSpPr/>
              <p:nvPr/>
            </p:nvSpPr>
            <p:spPr>
              <a:xfrm>
                <a:off x="7388158" y="5256166"/>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EAF01ED-3136-8A09-9279-2CBB0CE190EF}"/>
                  </a:ext>
                </a:extLst>
              </p:cNvPr>
              <p:cNvSpPr/>
              <p:nvPr/>
            </p:nvSpPr>
            <p:spPr>
              <a:xfrm>
                <a:off x="3539585" y="3646202"/>
                <a:ext cx="605969" cy="59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53B19B39-FE3D-F6C5-A037-98FC7ECA83C3}"/>
                  </a:ext>
                </a:extLst>
              </p:cNvPr>
              <p:cNvSpPr txBox="1"/>
              <p:nvPr/>
            </p:nvSpPr>
            <p:spPr>
              <a:xfrm>
                <a:off x="626301" y="5222371"/>
                <a:ext cx="824773" cy="569387"/>
              </a:xfrm>
              <a:prstGeom prst="rect">
                <a:avLst/>
              </a:prstGeom>
              <a:noFill/>
              <a:ln w="28575">
                <a:solidFill>
                  <a:srgbClr val="92D050"/>
                </a:solidFill>
              </a:ln>
            </p:spPr>
            <p:txBody>
              <a:bodyPr wrap="square" rtlCol="0">
                <a:spAutoFit/>
              </a:bodyPr>
              <a:lstStyle/>
              <a:p>
                <a:endParaRPr lang="en-US" sz="500" dirty="0">
                  <a:solidFill>
                    <a:schemeClr val="bg1"/>
                  </a:solidFill>
                </a:endParaRPr>
              </a:p>
              <a:p>
                <a:pPr algn="ctr"/>
                <a:r>
                  <a:rPr lang="en-US" dirty="0">
                    <a:solidFill>
                      <a:schemeClr val="bg1"/>
                    </a:solidFill>
                  </a:rPr>
                  <a:t>BaSO</a:t>
                </a:r>
                <a:r>
                  <a:rPr lang="en-US" sz="1000" dirty="0">
                    <a:solidFill>
                      <a:schemeClr val="bg1"/>
                    </a:solidFill>
                  </a:rPr>
                  <a:t>4</a:t>
                </a:r>
              </a:p>
              <a:p>
                <a:pPr algn="ctr">
                  <a:spcAft>
                    <a:spcPts val="600"/>
                  </a:spcAft>
                </a:pPr>
                <a:r>
                  <a:rPr lang="en-US" sz="800" dirty="0">
                    <a:solidFill>
                      <a:schemeClr val="bg1"/>
                    </a:solidFill>
                  </a:rPr>
                  <a:t>Barite</a:t>
                </a:r>
              </a:p>
            </p:txBody>
          </p:sp>
          <p:sp>
            <p:nvSpPr>
              <p:cNvPr id="57" name="TextBox 56">
                <a:extLst>
                  <a:ext uri="{FF2B5EF4-FFF2-40B4-BE49-F238E27FC236}">
                    <a16:creationId xmlns:a16="http://schemas.microsoft.com/office/drawing/2014/main" id="{504505A0-F33E-C7E9-8E9E-BE34A7D0D609}"/>
                  </a:ext>
                </a:extLst>
              </p:cNvPr>
              <p:cNvSpPr txBox="1"/>
              <p:nvPr/>
            </p:nvSpPr>
            <p:spPr>
              <a:xfrm>
                <a:off x="626301" y="5925236"/>
                <a:ext cx="824773" cy="569387"/>
              </a:xfrm>
              <a:prstGeom prst="rect">
                <a:avLst/>
              </a:prstGeom>
              <a:noFill/>
              <a:ln w="28575">
                <a:solidFill>
                  <a:srgbClr val="92D050"/>
                </a:solidFill>
              </a:ln>
            </p:spPr>
            <p:txBody>
              <a:bodyPr wrap="square" rtlCol="0">
                <a:spAutoFit/>
              </a:bodyPr>
              <a:lstStyle/>
              <a:p>
                <a:endParaRPr lang="en-US" sz="500" dirty="0">
                  <a:solidFill>
                    <a:schemeClr val="bg1"/>
                  </a:solidFill>
                </a:endParaRPr>
              </a:p>
              <a:p>
                <a:pPr algn="ctr"/>
                <a:r>
                  <a:rPr lang="en-US" dirty="0">
                    <a:solidFill>
                      <a:schemeClr val="bg1"/>
                    </a:solidFill>
                  </a:rPr>
                  <a:t>CaF</a:t>
                </a:r>
                <a:r>
                  <a:rPr lang="en-US" sz="1000" dirty="0">
                    <a:solidFill>
                      <a:schemeClr val="bg1"/>
                    </a:solidFill>
                  </a:rPr>
                  <a:t>2</a:t>
                </a:r>
              </a:p>
              <a:p>
                <a:pPr algn="ctr">
                  <a:spcAft>
                    <a:spcPts val="600"/>
                  </a:spcAft>
                </a:pPr>
                <a:r>
                  <a:rPr lang="en-US" sz="800" dirty="0">
                    <a:solidFill>
                      <a:schemeClr val="bg1"/>
                    </a:solidFill>
                  </a:rPr>
                  <a:t>Fluorspar</a:t>
                </a:r>
              </a:p>
            </p:txBody>
          </p:sp>
        </p:grpSp>
      </p:grpSp>
      <p:sp>
        <p:nvSpPr>
          <p:cNvPr id="58" name="TextBox 57">
            <a:extLst>
              <a:ext uri="{FF2B5EF4-FFF2-40B4-BE49-F238E27FC236}">
                <a16:creationId xmlns:a16="http://schemas.microsoft.com/office/drawing/2014/main" id="{5A37BB88-06AB-F1E9-79D0-7ECD71876940}"/>
              </a:ext>
            </a:extLst>
          </p:cNvPr>
          <p:cNvSpPr txBox="1"/>
          <p:nvPr/>
        </p:nvSpPr>
        <p:spPr>
          <a:xfrm>
            <a:off x="9009342" y="1094055"/>
            <a:ext cx="284052" cy="369332"/>
          </a:xfrm>
          <a:prstGeom prst="rect">
            <a:avLst/>
          </a:prstGeom>
          <a:noFill/>
        </p:spPr>
        <p:txBody>
          <a:bodyPr wrap="none" rtlCol="0">
            <a:spAutoFit/>
          </a:bodyPr>
          <a:lstStyle/>
          <a:p>
            <a:r>
              <a:rPr lang="en-US" dirty="0">
                <a:solidFill>
                  <a:srgbClr val="92D050"/>
                </a:solidFill>
              </a:rPr>
              <a:t>*</a:t>
            </a:r>
          </a:p>
        </p:txBody>
      </p:sp>
      <p:sp>
        <p:nvSpPr>
          <p:cNvPr id="59" name="TextBox 58">
            <a:extLst>
              <a:ext uri="{FF2B5EF4-FFF2-40B4-BE49-F238E27FC236}">
                <a16:creationId xmlns:a16="http://schemas.microsoft.com/office/drawing/2014/main" id="{2AD18087-6A38-49CC-63BD-15DCE44D653D}"/>
              </a:ext>
            </a:extLst>
          </p:cNvPr>
          <p:cNvSpPr txBox="1"/>
          <p:nvPr/>
        </p:nvSpPr>
        <p:spPr>
          <a:xfrm>
            <a:off x="8535544" y="570223"/>
            <a:ext cx="838691" cy="307777"/>
          </a:xfrm>
          <a:prstGeom prst="rect">
            <a:avLst/>
          </a:prstGeom>
          <a:noFill/>
        </p:spPr>
        <p:txBody>
          <a:bodyPr wrap="none" rtlCol="0">
            <a:spAutoFit/>
          </a:bodyPr>
          <a:lstStyle/>
          <a:p>
            <a:r>
              <a:rPr lang="en-US" sz="1400" dirty="0">
                <a:solidFill>
                  <a:srgbClr val="92D050"/>
                </a:solidFill>
              </a:rPr>
              <a:t>*</a:t>
            </a:r>
            <a:r>
              <a:rPr lang="en-US" sz="1400" dirty="0">
                <a:solidFill>
                  <a:srgbClr val="FF0000"/>
                </a:solidFill>
              </a:rPr>
              <a:t> </a:t>
            </a:r>
            <a:r>
              <a:rPr lang="en-US" sz="1100" i="1" dirty="0">
                <a:solidFill>
                  <a:schemeClr val="bg1"/>
                </a:solidFill>
              </a:rPr>
              <a:t>Graphite</a:t>
            </a:r>
            <a:endParaRPr lang="en-US" sz="1400" i="1" dirty="0">
              <a:solidFill>
                <a:schemeClr val="bg1"/>
              </a:solidFill>
            </a:endParaRPr>
          </a:p>
        </p:txBody>
      </p:sp>
      <p:sp>
        <p:nvSpPr>
          <p:cNvPr id="64" name="TextBox 63">
            <a:extLst>
              <a:ext uri="{FF2B5EF4-FFF2-40B4-BE49-F238E27FC236}">
                <a16:creationId xmlns:a16="http://schemas.microsoft.com/office/drawing/2014/main" id="{A087E2BC-CA40-BD16-464F-E788E9FB8748}"/>
              </a:ext>
            </a:extLst>
          </p:cNvPr>
          <p:cNvSpPr txBox="1"/>
          <p:nvPr/>
        </p:nvSpPr>
        <p:spPr>
          <a:xfrm>
            <a:off x="1858727" y="669161"/>
            <a:ext cx="2963346" cy="954107"/>
          </a:xfrm>
          <a:prstGeom prst="rect">
            <a:avLst/>
          </a:prstGeom>
          <a:noFill/>
        </p:spPr>
        <p:txBody>
          <a:bodyPr wrap="square" rtlCol="0">
            <a:spAutoFit/>
          </a:bodyPr>
          <a:lstStyle/>
          <a:p>
            <a:pPr>
              <a:defRPr/>
            </a:pPr>
            <a:r>
              <a:rPr lang="en-US" sz="2800" dirty="0">
                <a:solidFill>
                  <a:schemeClr val="bg1"/>
                </a:solidFill>
                <a:latin typeface="Times New Roman PS" pitchFamily="2" charset="0"/>
                <a:cs typeface="Times New Roman" panose="02020603050405020304" pitchFamily="18" charset="0"/>
              </a:rPr>
              <a:t>“Critical Minerals”</a:t>
            </a:r>
            <a:br>
              <a:rPr lang="en-US" sz="2800" dirty="0">
                <a:solidFill>
                  <a:schemeClr val="bg1"/>
                </a:solidFill>
                <a:latin typeface="Times New Roman PS" pitchFamily="2" charset="0"/>
                <a:cs typeface="Times New Roman" panose="02020603050405020304" pitchFamily="18" charset="0"/>
              </a:rPr>
            </a:br>
            <a:r>
              <a:rPr lang="en-US" sz="2800" dirty="0">
                <a:solidFill>
                  <a:schemeClr val="bg1"/>
                </a:solidFill>
                <a:latin typeface="Times New Roman PS" pitchFamily="2" charset="0"/>
                <a:cs typeface="Times New Roman" panose="02020603050405020304" pitchFamily="18" charset="0"/>
              </a:rPr>
              <a:t>&amp; Others</a:t>
            </a:r>
          </a:p>
        </p:txBody>
      </p:sp>
      <p:sp>
        <p:nvSpPr>
          <p:cNvPr id="65" name="TextBox 64">
            <a:extLst>
              <a:ext uri="{FF2B5EF4-FFF2-40B4-BE49-F238E27FC236}">
                <a16:creationId xmlns:a16="http://schemas.microsoft.com/office/drawing/2014/main" id="{C3A031D7-C0C6-4D19-0FCE-57737E01B037}"/>
              </a:ext>
            </a:extLst>
          </p:cNvPr>
          <p:cNvSpPr txBox="1"/>
          <p:nvPr/>
        </p:nvSpPr>
        <p:spPr>
          <a:xfrm>
            <a:off x="1966228" y="475868"/>
            <a:ext cx="3684814" cy="176651"/>
          </a:xfrm>
          <a:prstGeom prst="rect">
            <a:avLst/>
          </a:prstGeom>
          <a:noFill/>
        </p:spPr>
        <p:txBody>
          <a:bodyPr wrap="square" lIns="0" tIns="0" rIns="0" bIns="0" rtlCol="0">
            <a:spAutoFit/>
          </a:bodyPr>
          <a:lstStyle/>
          <a:p>
            <a:pPr>
              <a:lnSpc>
                <a:spcPct val="80000"/>
              </a:lnSpc>
              <a:defRPr/>
            </a:pPr>
            <a:r>
              <a:rPr lang="en-US" sz="1400" b="1" cap="all" spc="200" dirty="0">
                <a:solidFill>
                  <a:srgbClr val="2FD4FF"/>
                </a:solidFill>
                <a:ea typeface="Titillium" charset="0"/>
                <a:cs typeface="Calibri" panose="020F0502020204030204" pitchFamily="34" charset="0"/>
              </a:rPr>
              <a:t>Inflation Reduction ACT 30D</a:t>
            </a:r>
          </a:p>
        </p:txBody>
      </p:sp>
      <p:cxnSp>
        <p:nvCxnSpPr>
          <p:cNvPr id="66" name="Straight Connector 65">
            <a:extLst>
              <a:ext uri="{FF2B5EF4-FFF2-40B4-BE49-F238E27FC236}">
                <a16:creationId xmlns:a16="http://schemas.microsoft.com/office/drawing/2014/main" id="{3FBD6E5C-F7F4-A39F-5D75-02D75A0503D2}"/>
              </a:ext>
            </a:extLst>
          </p:cNvPr>
          <p:cNvCxnSpPr>
            <a:cxnSpLocks/>
          </p:cNvCxnSpPr>
          <p:nvPr/>
        </p:nvCxnSpPr>
        <p:spPr>
          <a:xfrm>
            <a:off x="1966228" y="1645707"/>
            <a:ext cx="691243" cy="0"/>
          </a:xfrm>
          <a:prstGeom prst="line">
            <a:avLst/>
          </a:prstGeom>
          <a:noFill/>
          <a:ln w="25400" cap="flat" cmpd="sng" algn="ctr">
            <a:gradFill>
              <a:gsLst>
                <a:gs pos="0">
                  <a:srgbClr val="2FD4FF"/>
                </a:gs>
                <a:gs pos="100000">
                  <a:srgbClr val="2BF3AE"/>
                </a:gs>
              </a:gsLst>
              <a:lin ang="2700000" scaled="0"/>
            </a:gradFill>
            <a:prstDash val="solid"/>
            <a:miter lim="800000"/>
          </a:ln>
          <a:effectLst/>
        </p:spPr>
      </p:cxnSp>
      <p:sp>
        <p:nvSpPr>
          <p:cNvPr id="67" name="Rectangle 66">
            <a:extLst>
              <a:ext uri="{FF2B5EF4-FFF2-40B4-BE49-F238E27FC236}">
                <a16:creationId xmlns:a16="http://schemas.microsoft.com/office/drawing/2014/main" id="{E3094EE5-6AEF-19A0-A241-48A81EFD2F91}"/>
              </a:ext>
            </a:extLst>
          </p:cNvPr>
          <p:cNvSpPr/>
          <p:nvPr/>
        </p:nvSpPr>
        <p:spPr>
          <a:xfrm>
            <a:off x="4846405" y="810576"/>
            <a:ext cx="320271" cy="31652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E3D36C5A-9A59-D488-BB69-1966D67B204E}"/>
              </a:ext>
            </a:extLst>
          </p:cNvPr>
          <p:cNvSpPr/>
          <p:nvPr/>
        </p:nvSpPr>
        <p:spPr>
          <a:xfrm>
            <a:off x="3418858" y="1195578"/>
            <a:ext cx="320271" cy="31652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E3FABEBC-7384-03D0-91EE-A93E854D178E}"/>
              </a:ext>
            </a:extLst>
          </p:cNvPr>
          <p:cNvSpPr txBox="1"/>
          <p:nvPr/>
        </p:nvSpPr>
        <p:spPr>
          <a:xfrm>
            <a:off x="5411779" y="717296"/>
            <a:ext cx="2681248" cy="1384995"/>
          </a:xfrm>
          <a:prstGeom prst="rect">
            <a:avLst/>
          </a:prstGeom>
          <a:noFill/>
        </p:spPr>
        <p:txBody>
          <a:bodyPr wrap="square">
            <a:spAutoFit/>
          </a:bodyPr>
          <a:lstStyle/>
          <a:p>
            <a:r>
              <a:rPr lang="en-US" sz="1400" dirty="0">
                <a:solidFill>
                  <a:schemeClr val="bg1"/>
                </a:solidFill>
              </a:rPr>
              <a:t>(i) extracted or processed in the United States, or in any country with which the United States has a </a:t>
            </a:r>
            <a:r>
              <a:rPr lang="en-US" sz="1400" u="sng" dirty="0">
                <a:solidFill>
                  <a:schemeClr val="bg1"/>
                </a:solidFill>
              </a:rPr>
              <a:t>f</a:t>
            </a:r>
            <a:r>
              <a:rPr lang="en-US" sz="1400" dirty="0">
                <a:solidFill>
                  <a:schemeClr val="bg1"/>
                </a:solidFill>
              </a:rPr>
              <a:t>ree </a:t>
            </a:r>
            <a:r>
              <a:rPr lang="en-US" sz="1400" u="sng" dirty="0">
                <a:solidFill>
                  <a:schemeClr val="bg1"/>
                </a:solidFill>
              </a:rPr>
              <a:t>t</a:t>
            </a:r>
            <a:r>
              <a:rPr lang="en-US" sz="1400" dirty="0">
                <a:solidFill>
                  <a:schemeClr val="bg1"/>
                </a:solidFill>
              </a:rPr>
              <a:t>rade </a:t>
            </a:r>
            <a:r>
              <a:rPr lang="en-US" sz="1400" u="sng" dirty="0">
                <a:solidFill>
                  <a:schemeClr val="bg1"/>
                </a:solidFill>
              </a:rPr>
              <a:t>a</a:t>
            </a:r>
            <a:r>
              <a:rPr lang="en-US" sz="1400" dirty="0">
                <a:solidFill>
                  <a:schemeClr val="bg1"/>
                </a:solidFill>
              </a:rPr>
              <a:t>greement in effect, or </a:t>
            </a:r>
            <a:br>
              <a:rPr lang="en-US" sz="1400" dirty="0">
                <a:solidFill>
                  <a:schemeClr val="bg1"/>
                </a:solidFill>
              </a:rPr>
            </a:br>
            <a:r>
              <a:rPr lang="en-US" sz="1400" dirty="0">
                <a:solidFill>
                  <a:schemeClr val="bg1"/>
                </a:solidFill>
              </a:rPr>
              <a:t>(ii) recycled in North America </a:t>
            </a:r>
          </a:p>
        </p:txBody>
      </p:sp>
      <p:sp>
        <p:nvSpPr>
          <p:cNvPr id="75" name="TextBox 74">
            <a:extLst>
              <a:ext uri="{FF2B5EF4-FFF2-40B4-BE49-F238E27FC236}">
                <a16:creationId xmlns:a16="http://schemas.microsoft.com/office/drawing/2014/main" id="{C64CFD8A-9883-2220-EB49-4FB9A4027CD4}"/>
              </a:ext>
            </a:extLst>
          </p:cNvPr>
          <p:cNvSpPr txBox="1"/>
          <p:nvPr/>
        </p:nvSpPr>
        <p:spPr>
          <a:xfrm>
            <a:off x="0" y="6642556"/>
            <a:ext cx="3656770" cy="215444"/>
          </a:xfrm>
          <a:prstGeom prst="rect">
            <a:avLst/>
          </a:prstGeom>
          <a:noFill/>
        </p:spPr>
        <p:txBody>
          <a:bodyPr wrap="none" rtlCol="0">
            <a:spAutoFit/>
          </a:bodyPr>
          <a:lstStyle/>
          <a:p>
            <a:r>
              <a:rPr lang="en-US" sz="800" i="1" dirty="0">
                <a:solidFill>
                  <a:schemeClr val="bg1"/>
                </a:solidFill>
              </a:rPr>
              <a:t>Image Source: Wikimedia Commons; critical minerals &amp; other from PL 117-169</a:t>
            </a:r>
          </a:p>
        </p:txBody>
      </p:sp>
    </p:spTree>
    <p:extLst>
      <p:ext uri="{BB962C8B-B14F-4D97-AF65-F5344CB8AC3E}">
        <p14:creationId xmlns:p14="http://schemas.microsoft.com/office/powerpoint/2010/main" val="216706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443FC5C-E4F7-3243-57AD-87349425CE8B}"/>
              </a:ext>
            </a:extLst>
          </p:cNvPr>
          <p:cNvGraphicFramePr>
            <a:graphicFrameLocks noGrp="1"/>
          </p:cNvGraphicFramePr>
          <p:nvPr>
            <p:extLst>
              <p:ext uri="{D42A27DB-BD31-4B8C-83A1-F6EECF244321}">
                <p14:modId xmlns:p14="http://schemas.microsoft.com/office/powerpoint/2010/main" val="1808818300"/>
              </p:ext>
            </p:extLst>
          </p:nvPr>
        </p:nvGraphicFramePr>
        <p:xfrm>
          <a:off x="331125" y="2414016"/>
          <a:ext cx="11529749" cy="1452880"/>
        </p:xfrm>
        <a:graphic>
          <a:graphicData uri="http://schemas.openxmlformats.org/drawingml/2006/table">
            <a:tbl>
              <a:tblPr firstRow="1" bandRow="1">
                <a:tableStyleId>{EB344D84-9AFB-497E-A393-DC336BA19D2E}</a:tableStyleId>
              </a:tblPr>
              <a:tblGrid>
                <a:gridCol w="2062119">
                  <a:extLst>
                    <a:ext uri="{9D8B030D-6E8A-4147-A177-3AD203B41FA5}">
                      <a16:colId xmlns:a16="http://schemas.microsoft.com/office/drawing/2014/main" val="1598643750"/>
                    </a:ext>
                  </a:extLst>
                </a:gridCol>
                <a:gridCol w="925007">
                  <a:extLst>
                    <a:ext uri="{9D8B030D-6E8A-4147-A177-3AD203B41FA5}">
                      <a16:colId xmlns:a16="http://schemas.microsoft.com/office/drawing/2014/main" val="641200896"/>
                    </a:ext>
                  </a:extLst>
                </a:gridCol>
                <a:gridCol w="925007">
                  <a:extLst>
                    <a:ext uri="{9D8B030D-6E8A-4147-A177-3AD203B41FA5}">
                      <a16:colId xmlns:a16="http://schemas.microsoft.com/office/drawing/2014/main" val="13965003"/>
                    </a:ext>
                  </a:extLst>
                </a:gridCol>
                <a:gridCol w="925007">
                  <a:extLst>
                    <a:ext uri="{9D8B030D-6E8A-4147-A177-3AD203B41FA5}">
                      <a16:colId xmlns:a16="http://schemas.microsoft.com/office/drawing/2014/main" val="58466391"/>
                    </a:ext>
                  </a:extLst>
                </a:gridCol>
                <a:gridCol w="925007">
                  <a:extLst>
                    <a:ext uri="{9D8B030D-6E8A-4147-A177-3AD203B41FA5}">
                      <a16:colId xmlns:a16="http://schemas.microsoft.com/office/drawing/2014/main" val="2844186727"/>
                    </a:ext>
                  </a:extLst>
                </a:gridCol>
                <a:gridCol w="925007">
                  <a:extLst>
                    <a:ext uri="{9D8B030D-6E8A-4147-A177-3AD203B41FA5}">
                      <a16:colId xmlns:a16="http://schemas.microsoft.com/office/drawing/2014/main" val="1745315904"/>
                    </a:ext>
                  </a:extLst>
                </a:gridCol>
                <a:gridCol w="925007">
                  <a:extLst>
                    <a:ext uri="{9D8B030D-6E8A-4147-A177-3AD203B41FA5}">
                      <a16:colId xmlns:a16="http://schemas.microsoft.com/office/drawing/2014/main" val="522025686"/>
                    </a:ext>
                  </a:extLst>
                </a:gridCol>
                <a:gridCol w="925007">
                  <a:extLst>
                    <a:ext uri="{9D8B030D-6E8A-4147-A177-3AD203B41FA5}">
                      <a16:colId xmlns:a16="http://schemas.microsoft.com/office/drawing/2014/main" val="730729897"/>
                    </a:ext>
                  </a:extLst>
                </a:gridCol>
                <a:gridCol w="997527">
                  <a:extLst>
                    <a:ext uri="{9D8B030D-6E8A-4147-A177-3AD203B41FA5}">
                      <a16:colId xmlns:a16="http://schemas.microsoft.com/office/drawing/2014/main" val="3241055948"/>
                    </a:ext>
                  </a:extLst>
                </a:gridCol>
                <a:gridCol w="997527">
                  <a:extLst>
                    <a:ext uri="{9D8B030D-6E8A-4147-A177-3AD203B41FA5}">
                      <a16:colId xmlns:a16="http://schemas.microsoft.com/office/drawing/2014/main" val="1473584303"/>
                    </a:ext>
                  </a:extLst>
                </a:gridCol>
                <a:gridCol w="997527">
                  <a:extLst>
                    <a:ext uri="{9D8B030D-6E8A-4147-A177-3AD203B41FA5}">
                      <a16:colId xmlns:a16="http://schemas.microsoft.com/office/drawing/2014/main" val="1479709210"/>
                    </a:ext>
                  </a:extLst>
                </a:gridCol>
              </a:tblGrid>
              <a:tr h="370840">
                <a:tc>
                  <a:txBody>
                    <a:bodyPr/>
                    <a:lstStyle/>
                    <a:p>
                      <a:endParaRPr lang="en-US" dirty="0"/>
                    </a:p>
                  </a:txBody>
                  <a:tcPr anchor="ctr">
                    <a:solidFill>
                      <a:srgbClr val="6C8F98"/>
                    </a:solidFill>
                  </a:tcPr>
                </a:tc>
                <a:tc>
                  <a:txBody>
                    <a:bodyPr/>
                    <a:lstStyle/>
                    <a:p>
                      <a:pPr algn="ctr"/>
                      <a:r>
                        <a:rPr lang="en-US" dirty="0"/>
                        <a:t>&lt;2024</a:t>
                      </a:r>
                    </a:p>
                  </a:txBody>
                  <a:tcPr>
                    <a:solidFill>
                      <a:srgbClr val="6C8F98"/>
                    </a:solidFill>
                  </a:tcPr>
                </a:tc>
                <a:tc>
                  <a:txBody>
                    <a:bodyPr/>
                    <a:lstStyle/>
                    <a:p>
                      <a:pPr algn="ctr"/>
                      <a:r>
                        <a:rPr lang="en-US" dirty="0"/>
                        <a:t>2024</a:t>
                      </a:r>
                    </a:p>
                  </a:txBody>
                  <a:tcPr>
                    <a:solidFill>
                      <a:srgbClr val="6C8F98"/>
                    </a:solidFill>
                  </a:tcPr>
                </a:tc>
                <a:tc>
                  <a:txBody>
                    <a:bodyPr/>
                    <a:lstStyle/>
                    <a:p>
                      <a:pPr algn="ctr"/>
                      <a:r>
                        <a:rPr lang="en-US" dirty="0"/>
                        <a:t>2025</a:t>
                      </a:r>
                    </a:p>
                  </a:txBody>
                  <a:tcPr>
                    <a:solidFill>
                      <a:srgbClr val="6C8F98"/>
                    </a:solidFill>
                  </a:tcPr>
                </a:tc>
                <a:tc>
                  <a:txBody>
                    <a:bodyPr/>
                    <a:lstStyle/>
                    <a:p>
                      <a:pPr algn="ctr"/>
                      <a:r>
                        <a:rPr lang="en-US" dirty="0"/>
                        <a:t>2026</a:t>
                      </a:r>
                    </a:p>
                  </a:txBody>
                  <a:tcPr>
                    <a:solidFill>
                      <a:srgbClr val="6C8F98"/>
                    </a:solidFill>
                  </a:tcPr>
                </a:tc>
                <a:tc>
                  <a:txBody>
                    <a:bodyPr/>
                    <a:lstStyle/>
                    <a:p>
                      <a:pPr algn="ctr"/>
                      <a:r>
                        <a:rPr lang="en-US" dirty="0"/>
                        <a:t>2027</a:t>
                      </a:r>
                    </a:p>
                  </a:txBody>
                  <a:tcPr>
                    <a:solidFill>
                      <a:srgbClr val="6C8F98"/>
                    </a:solidFill>
                  </a:tcPr>
                </a:tc>
                <a:tc>
                  <a:txBody>
                    <a:bodyPr/>
                    <a:lstStyle/>
                    <a:p>
                      <a:pPr algn="ctr"/>
                      <a:r>
                        <a:rPr lang="en-US" dirty="0"/>
                        <a:t>2028</a:t>
                      </a:r>
                    </a:p>
                  </a:txBody>
                  <a:tcPr>
                    <a:solidFill>
                      <a:srgbClr val="6C8F98"/>
                    </a:solidFill>
                  </a:tcPr>
                </a:tc>
                <a:tc>
                  <a:txBody>
                    <a:bodyPr/>
                    <a:lstStyle/>
                    <a:p>
                      <a:pPr algn="ctr"/>
                      <a:r>
                        <a:rPr lang="en-US" dirty="0"/>
                        <a:t>2029</a:t>
                      </a:r>
                    </a:p>
                  </a:txBody>
                  <a:tcPr>
                    <a:solidFill>
                      <a:srgbClr val="6C8F98"/>
                    </a:solidFill>
                  </a:tcPr>
                </a:tc>
                <a:tc>
                  <a:txBody>
                    <a:bodyPr/>
                    <a:lstStyle/>
                    <a:p>
                      <a:pPr algn="ctr"/>
                      <a:r>
                        <a:rPr lang="en-US" dirty="0"/>
                        <a:t>2030</a:t>
                      </a:r>
                    </a:p>
                  </a:txBody>
                  <a:tcPr>
                    <a:solidFill>
                      <a:srgbClr val="6C8F98"/>
                    </a:solidFill>
                  </a:tcPr>
                </a:tc>
                <a:tc>
                  <a:txBody>
                    <a:bodyPr/>
                    <a:lstStyle/>
                    <a:p>
                      <a:pPr algn="ctr"/>
                      <a:r>
                        <a:rPr lang="en-US" dirty="0"/>
                        <a:t>2031</a:t>
                      </a:r>
                    </a:p>
                  </a:txBody>
                  <a:tcPr>
                    <a:solidFill>
                      <a:srgbClr val="6C8F98"/>
                    </a:solidFill>
                  </a:tcPr>
                </a:tc>
                <a:tc>
                  <a:txBody>
                    <a:bodyPr/>
                    <a:lstStyle/>
                    <a:p>
                      <a:pPr algn="ctr"/>
                      <a:r>
                        <a:rPr lang="en-US" dirty="0"/>
                        <a:t>2032</a:t>
                      </a:r>
                    </a:p>
                  </a:txBody>
                  <a:tcPr>
                    <a:solidFill>
                      <a:srgbClr val="6C8F98"/>
                    </a:solidFill>
                  </a:tcPr>
                </a:tc>
                <a:extLst>
                  <a:ext uri="{0D108BD9-81ED-4DB2-BD59-A6C34878D82A}">
                    <a16:rowId xmlns:a16="http://schemas.microsoft.com/office/drawing/2014/main" val="2783790861"/>
                  </a:ext>
                </a:extLst>
              </a:tr>
              <a:tr h="370840">
                <a:tc rowSpan="2">
                  <a:txBody>
                    <a:bodyPr/>
                    <a:lstStyle/>
                    <a:p>
                      <a:r>
                        <a:rPr lang="en-US" sz="1800" dirty="0"/>
                        <a:t>Critical Minerals</a:t>
                      </a:r>
                      <a:br>
                        <a:rPr lang="en-US" sz="1600" dirty="0"/>
                      </a:br>
                      <a:r>
                        <a:rPr lang="en-US" sz="500" dirty="0"/>
                        <a:t> </a:t>
                      </a:r>
                      <a:endParaRPr lang="en-US" sz="1600" dirty="0"/>
                    </a:p>
                    <a:p>
                      <a:r>
                        <a:rPr lang="en-US" sz="1400" dirty="0"/>
                        <a:t>(Sourced from U.S. or </a:t>
                      </a:r>
                      <a:r>
                        <a:rPr lang="en-US" sz="1400" u="sng" dirty="0"/>
                        <a:t>f</a:t>
                      </a:r>
                      <a:r>
                        <a:rPr lang="en-US" sz="1400" dirty="0"/>
                        <a:t>ree </a:t>
                      </a:r>
                      <a:r>
                        <a:rPr lang="en-US" sz="1400" u="sng" dirty="0"/>
                        <a:t>t</a:t>
                      </a:r>
                      <a:r>
                        <a:rPr lang="en-US" sz="1400" dirty="0"/>
                        <a:t>rade </a:t>
                      </a:r>
                      <a:r>
                        <a:rPr lang="en-US" sz="1400" u="sng" dirty="0"/>
                        <a:t>a</a:t>
                      </a:r>
                      <a:r>
                        <a:rPr lang="en-US" sz="1400" dirty="0"/>
                        <a:t>greement countries)</a:t>
                      </a:r>
                    </a:p>
                  </a:txBody>
                  <a:tcPr anchor="ctr">
                    <a:lnR w="12700" cap="flat" cmpd="sng" algn="ctr">
                      <a:solidFill>
                        <a:schemeClr val="bg1"/>
                      </a:solidFill>
                      <a:prstDash val="solid"/>
                      <a:round/>
                      <a:headEnd type="none" w="med" len="med"/>
                      <a:tailEnd type="none" w="med" len="med"/>
                    </a:lnR>
                  </a:tcPr>
                </a:tc>
                <a:tc>
                  <a:txBody>
                    <a:bodyPr/>
                    <a:lstStyle/>
                    <a:p>
                      <a:pPr algn="ctr"/>
                      <a:r>
                        <a:rPr lang="en-US" dirty="0"/>
                        <a:t>40%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dirty="0"/>
                        <a:t>50%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dirty="0"/>
                        <a:t>60%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dirty="0"/>
                        <a:t>70%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gridSpan="6">
                  <a:txBody>
                    <a:bodyPr/>
                    <a:lstStyle/>
                    <a:p>
                      <a:pPr algn="ctr"/>
                      <a:r>
                        <a:rPr lang="en-US" dirty="0"/>
                        <a:t>80%</a:t>
                      </a:r>
                    </a:p>
                  </a:txBody>
                  <a:tcPr anchor="ctr">
                    <a:lnL w="12700" cap="flat" cmpd="sng" algn="ctr">
                      <a:solidFill>
                        <a:schemeClr val="bg1"/>
                      </a:solidFill>
                      <a:prstDash val="solid"/>
                      <a:round/>
                      <a:headEnd type="none" w="med" len="med"/>
                      <a:tailEnd type="none" w="med" len="med"/>
                    </a:ln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75944731"/>
                  </a:ext>
                </a:extLst>
              </a:tr>
              <a:tr h="370840">
                <a:tc vMerge="1">
                  <a:txBody>
                    <a:bodyPr/>
                    <a:lstStyle/>
                    <a:p>
                      <a:endParaRPr lang="en-US" dirty="0"/>
                    </a:p>
                  </a:txBody>
                  <a:tcPr/>
                </a:tc>
                <a:tc>
                  <a:txBody>
                    <a:bodyPr/>
                    <a:lstStyle/>
                    <a:p>
                      <a:r>
                        <a:rPr lang="en-US" dirty="0"/>
                        <a:t>                            </a:t>
                      </a:r>
                    </a:p>
                  </a:txBody>
                  <a:tcPr>
                    <a:lnL w="12700" cap="flat" cmpd="sng" algn="ctr">
                      <a:solidFill>
                        <a:schemeClr val="bg1"/>
                      </a:solidFill>
                      <a:prstDash val="solid"/>
                      <a:round/>
                      <a:headEnd type="none" w="med" len="med"/>
                      <a:tailEnd type="none" w="med" len="med"/>
                    </a:lnL>
                  </a:tcPr>
                </a:tc>
                <a:tc>
                  <a:txBody>
                    <a:bodyPr/>
                    <a:lstStyle/>
                    <a:p>
                      <a:endParaRPr lang="en-US"/>
                    </a:p>
                  </a:txBody>
                  <a:tcPr/>
                </a:tc>
                <a:tc gridSpan="8">
                  <a:txBody>
                    <a:bodyPr/>
                    <a:lstStyle/>
                    <a:p>
                      <a:r>
                        <a:rPr lang="en-US" sz="1600" dirty="0">
                          <a:sym typeface="Wingdings" panose="05000000000000000000" pitchFamily="2" charset="2"/>
                        </a:rPr>
                        <a:t> Starting 1January 2025, no </a:t>
                      </a:r>
                      <a:r>
                        <a:rPr lang="en-US" sz="1600" u="sng" dirty="0">
                          <a:sym typeface="Wingdings" panose="05000000000000000000" pitchFamily="2" charset="2"/>
                        </a:rPr>
                        <a:t>critical minerals </a:t>
                      </a:r>
                      <a:r>
                        <a:rPr lang="en-US" sz="1600" dirty="0">
                          <a:sym typeface="Wingdings" panose="05000000000000000000" pitchFamily="2" charset="2"/>
                        </a:rPr>
                        <a:t>can be extracted, processed, or recycled by a foreign entity of concern</a:t>
                      </a:r>
                      <a:endParaRPr lang="en-US" sz="16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44854045"/>
                  </a:ext>
                </a:extLst>
              </a:tr>
            </a:tbl>
          </a:graphicData>
        </a:graphic>
      </p:graphicFrame>
      <p:sp>
        <p:nvSpPr>
          <p:cNvPr id="3" name="TextBox 2">
            <a:extLst>
              <a:ext uri="{FF2B5EF4-FFF2-40B4-BE49-F238E27FC236}">
                <a16:creationId xmlns:a16="http://schemas.microsoft.com/office/drawing/2014/main" id="{440A1179-A60C-CD7A-11B7-5E222F889098}"/>
              </a:ext>
            </a:extLst>
          </p:cNvPr>
          <p:cNvSpPr txBox="1"/>
          <p:nvPr/>
        </p:nvSpPr>
        <p:spPr>
          <a:xfrm>
            <a:off x="429767" y="667512"/>
            <a:ext cx="3261699" cy="954107"/>
          </a:xfrm>
          <a:prstGeom prst="rect">
            <a:avLst/>
          </a:prstGeom>
          <a:noFill/>
        </p:spPr>
        <p:txBody>
          <a:bodyPr wrap="square" rtlCol="0">
            <a:spAutoFit/>
          </a:bodyPr>
          <a:lstStyle/>
          <a:p>
            <a:pPr>
              <a:defRPr/>
            </a:pPr>
            <a:r>
              <a:rPr lang="en-US" sz="2800" dirty="0">
                <a:solidFill>
                  <a:srgbClr val="042336"/>
                </a:solidFill>
                <a:latin typeface="Times New Roman PS" pitchFamily="2" charset="0"/>
                <a:cs typeface="Times New Roman" panose="02020603050405020304" pitchFamily="18" charset="0"/>
              </a:rPr>
              <a:t>Critical minerals content requirements</a:t>
            </a:r>
          </a:p>
        </p:txBody>
      </p:sp>
      <p:sp>
        <p:nvSpPr>
          <p:cNvPr id="4" name="TextBox 3">
            <a:extLst>
              <a:ext uri="{FF2B5EF4-FFF2-40B4-BE49-F238E27FC236}">
                <a16:creationId xmlns:a16="http://schemas.microsoft.com/office/drawing/2014/main" id="{CC91BC7B-82A5-4203-ACA7-FE45D117A633}"/>
              </a:ext>
            </a:extLst>
          </p:cNvPr>
          <p:cNvSpPr txBox="1"/>
          <p:nvPr/>
        </p:nvSpPr>
        <p:spPr>
          <a:xfrm>
            <a:off x="539496" y="475488"/>
            <a:ext cx="3684814" cy="176651"/>
          </a:xfrm>
          <a:prstGeom prst="rect">
            <a:avLst/>
          </a:prstGeom>
          <a:noFill/>
        </p:spPr>
        <p:txBody>
          <a:bodyPr wrap="square" lIns="0" tIns="0" rIns="0" bIns="0" rtlCol="0">
            <a:spAutoFit/>
          </a:bodyPr>
          <a:lstStyle/>
          <a:p>
            <a:pPr>
              <a:lnSpc>
                <a:spcPct val="80000"/>
              </a:lnSpc>
              <a:defRPr/>
            </a:pPr>
            <a:r>
              <a:rPr lang="en-US" sz="1400" b="1" cap="all" spc="200" dirty="0">
                <a:solidFill>
                  <a:srgbClr val="2FD4FF"/>
                </a:solidFill>
                <a:ea typeface="Titillium" charset="0"/>
                <a:cs typeface="Calibri" panose="020F0502020204030204" pitchFamily="34" charset="0"/>
              </a:rPr>
              <a:t>Inflation Reduction ACT: 30D</a:t>
            </a:r>
          </a:p>
        </p:txBody>
      </p:sp>
      <p:cxnSp>
        <p:nvCxnSpPr>
          <p:cNvPr id="5" name="Straight Connector 4">
            <a:extLst>
              <a:ext uri="{FF2B5EF4-FFF2-40B4-BE49-F238E27FC236}">
                <a16:creationId xmlns:a16="http://schemas.microsoft.com/office/drawing/2014/main" id="{5CFC0F17-7157-2263-FFAE-37B0BEC45345}"/>
              </a:ext>
            </a:extLst>
          </p:cNvPr>
          <p:cNvCxnSpPr>
            <a:cxnSpLocks/>
          </p:cNvCxnSpPr>
          <p:nvPr/>
        </p:nvCxnSpPr>
        <p:spPr>
          <a:xfrm>
            <a:off x="539496" y="1728216"/>
            <a:ext cx="691243" cy="0"/>
          </a:xfrm>
          <a:prstGeom prst="line">
            <a:avLst/>
          </a:prstGeom>
          <a:noFill/>
          <a:ln w="25400" cap="flat" cmpd="sng" algn="ctr">
            <a:gradFill>
              <a:gsLst>
                <a:gs pos="0">
                  <a:srgbClr val="2FD4FF"/>
                </a:gs>
                <a:gs pos="100000">
                  <a:srgbClr val="2BF3AE"/>
                </a:gs>
              </a:gsLst>
              <a:lin ang="2700000" scaled="0"/>
            </a:gradFill>
            <a:prstDash val="solid"/>
            <a:miter lim="800000"/>
          </a:ln>
          <a:effectLst/>
        </p:spPr>
      </p:cxnSp>
      <p:grpSp>
        <p:nvGrpSpPr>
          <p:cNvPr id="10" name="Group 9">
            <a:extLst>
              <a:ext uri="{FF2B5EF4-FFF2-40B4-BE49-F238E27FC236}">
                <a16:creationId xmlns:a16="http://schemas.microsoft.com/office/drawing/2014/main" id="{6CA3F9B6-68A4-CA13-8D94-418A73AFB833}"/>
              </a:ext>
            </a:extLst>
          </p:cNvPr>
          <p:cNvGrpSpPr/>
          <p:nvPr/>
        </p:nvGrpSpPr>
        <p:grpSpPr>
          <a:xfrm>
            <a:off x="4205110" y="4018845"/>
            <a:ext cx="3781778" cy="2646118"/>
            <a:chOff x="4391377" y="4064001"/>
            <a:chExt cx="3781778" cy="2646118"/>
          </a:xfrm>
        </p:grpSpPr>
        <p:pic>
          <p:nvPicPr>
            <p:cNvPr id="7" name="Picture 6" descr="Forklift lifting a container in the yard">
              <a:extLst>
                <a:ext uri="{FF2B5EF4-FFF2-40B4-BE49-F238E27FC236}">
                  <a16:creationId xmlns:a16="http://schemas.microsoft.com/office/drawing/2014/main" id="{32377F67-8E67-3326-B2FC-59D17B0C1FB9}"/>
                </a:ext>
              </a:extLst>
            </p:cNvPr>
            <p:cNvPicPr>
              <a:picLocks noChangeAspect="1"/>
            </p:cNvPicPr>
            <p:nvPr/>
          </p:nvPicPr>
          <p:blipFill rotWithShape="1">
            <a:blip r:embed="rId3">
              <a:extLst>
                <a:ext uri="{28A0092B-C50C-407E-A947-70E740481C1C}">
                  <a14:useLocalDpi xmlns:a14="http://schemas.microsoft.com/office/drawing/2010/main" val="0"/>
                </a:ext>
              </a:extLst>
            </a:blip>
            <a:srcRect t="23233" r="26858"/>
            <a:stretch/>
          </p:blipFill>
          <p:spPr>
            <a:xfrm>
              <a:off x="4391377" y="4064001"/>
              <a:ext cx="3781778" cy="2646118"/>
            </a:xfrm>
            <a:prstGeom prst="rect">
              <a:avLst/>
            </a:prstGeom>
          </p:spPr>
        </p:pic>
        <p:sp>
          <p:nvSpPr>
            <p:cNvPr id="9" name="TextBox 8">
              <a:extLst>
                <a:ext uri="{FF2B5EF4-FFF2-40B4-BE49-F238E27FC236}">
                  <a16:creationId xmlns:a16="http://schemas.microsoft.com/office/drawing/2014/main" id="{478F966A-188C-94C0-CA0C-41CD995D12D3}"/>
                </a:ext>
              </a:extLst>
            </p:cNvPr>
            <p:cNvSpPr txBox="1"/>
            <p:nvPr/>
          </p:nvSpPr>
          <p:spPr>
            <a:xfrm>
              <a:off x="4391378" y="4408345"/>
              <a:ext cx="2664178" cy="1815882"/>
            </a:xfrm>
            <a:prstGeom prst="rect">
              <a:avLst/>
            </a:prstGeom>
            <a:noFill/>
          </p:spPr>
          <p:txBody>
            <a:bodyPr wrap="square">
              <a:spAutoFit/>
            </a:bodyPr>
            <a:lstStyle/>
            <a:p>
              <a:r>
                <a:rPr lang="en-US" sz="1400" b="1" i="1" dirty="0">
                  <a:solidFill>
                    <a:schemeClr val="bg1"/>
                  </a:solidFill>
                </a:rPr>
                <a:t>Australia, Bahrain, Canada, Chile, Colombia, Costa Rica, Dominican Republic, </a:t>
              </a:r>
              <a:br>
                <a:rPr lang="en-US" sz="1400" b="1" i="1" dirty="0">
                  <a:solidFill>
                    <a:schemeClr val="bg1"/>
                  </a:solidFill>
                </a:rPr>
              </a:br>
              <a:r>
                <a:rPr lang="en-US" sz="1400" b="1" i="1" dirty="0">
                  <a:solidFill>
                    <a:schemeClr val="bg1"/>
                  </a:solidFill>
                </a:rPr>
                <a:t>El Salvador, Guatemala, Honduras, Israel, </a:t>
              </a:r>
              <a:r>
                <a:rPr lang="en-US" sz="1400" b="1" i="1" u="sng" dirty="0">
                  <a:solidFill>
                    <a:schemeClr val="bg1"/>
                  </a:solidFill>
                </a:rPr>
                <a:t>Japan</a:t>
              </a:r>
              <a:r>
                <a:rPr lang="en-US" sz="1400" b="1" i="1" dirty="0">
                  <a:solidFill>
                    <a:schemeClr val="bg1"/>
                  </a:solidFill>
                </a:rPr>
                <a:t>, Jordan, South Korea, Mexico, Morocco, Nicaragua, Oman, Panama, Peru</a:t>
              </a:r>
              <a:r>
                <a:rPr lang="en-US" sz="1400" b="1" i="1">
                  <a:solidFill>
                    <a:schemeClr val="bg1"/>
                  </a:solidFill>
                </a:rPr>
                <a:t>, &amp; Singapore</a:t>
              </a:r>
              <a:endParaRPr lang="en-US" sz="1400" b="1" i="1" dirty="0">
                <a:solidFill>
                  <a:schemeClr val="bg1"/>
                </a:solidFill>
              </a:endParaRPr>
            </a:p>
          </p:txBody>
        </p:sp>
      </p:grpSp>
      <p:sp>
        <p:nvSpPr>
          <p:cNvPr id="11" name="TextBox 10">
            <a:extLst>
              <a:ext uri="{FF2B5EF4-FFF2-40B4-BE49-F238E27FC236}">
                <a16:creationId xmlns:a16="http://schemas.microsoft.com/office/drawing/2014/main" id="{B799D921-F437-5CF2-6B9C-E283A7CB907D}"/>
              </a:ext>
            </a:extLst>
          </p:cNvPr>
          <p:cNvSpPr txBox="1"/>
          <p:nvPr/>
        </p:nvSpPr>
        <p:spPr>
          <a:xfrm>
            <a:off x="4205109" y="6476615"/>
            <a:ext cx="1285929" cy="215444"/>
          </a:xfrm>
          <a:prstGeom prst="rect">
            <a:avLst/>
          </a:prstGeom>
          <a:noFill/>
        </p:spPr>
        <p:txBody>
          <a:bodyPr wrap="none" rtlCol="0">
            <a:spAutoFit/>
          </a:bodyPr>
          <a:lstStyle/>
          <a:p>
            <a:r>
              <a:rPr lang="en-US" sz="800" i="1" dirty="0">
                <a:solidFill>
                  <a:schemeClr val="bg1"/>
                </a:solidFill>
              </a:rPr>
              <a:t>Image Source: Microsoft</a:t>
            </a:r>
          </a:p>
        </p:txBody>
      </p:sp>
    </p:spTree>
    <p:extLst>
      <p:ext uri="{BB962C8B-B14F-4D97-AF65-F5344CB8AC3E}">
        <p14:creationId xmlns:p14="http://schemas.microsoft.com/office/powerpoint/2010/main" val="2155548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Battery icon on circuit board">
            <a:extLst>
              <a:ext uri="{FF2B5EF4-FFF2-40B4-BE49-F238E27FC236}">
                <a16:creationId xmlns:a16="http://schemas.microsoft.com/office/drawing/2014/main" id="{FC9135C3-9897-528D-14D6-3B13DFAAED0D}"/>
              </a:ext>
            </a:extLst>
          </p:cNvPr>
          <p:cNvPicPr>
            <a:picLocks noChangeAspect="1"/>
          </p:cNvPicPr>
          <p:nvPr/>
        </p:nvPicPr>
        <p:blipFill rotWithShape="1">
          <a:blip r:embed="rId3">
            <a:extLst>
              <a:ext uri="{28A0092B-C50C-407E-A947-70E740481C1C}">
                <a14:useLocalDpi xmlns:a14="http://schemas.microsoft.com/office/drawing/2010/main" val="0"/>
              </a:ext>
            </a:extLst>
          </a:blip>
          <a:srcRect l="13966" r="16052" b="3292"/>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43A129B-512B-07B6-854C-B26E44B8425F}"/>
              </a:ext>
            </a:extLst>
          </p:cNvPr>
          <p:cNvSpPr/>
          <p:nvPr/>
        </p:nvSpPr>
        <p:spPr>
          <a:xfrm>
            <a:off x="137786" y="475989"/>
            <a:ext cx="3933173" cy="211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9A3877E3-8F20-43D1-1D43-B323F0D99CDA}"/>
              </a:ext>
            </a:extLst>
          </p:cNvPr>
          <p:cNvSpPr>
            <a:spLocks noGrp="1"/>
          </p:cNvSpPr>
          <p:nvPr>
            <p:ph type="body" sz="quarter" idx="10"/>
          </p:nvPr>
        </p:nvSpPr>
        <p:spPr>
          <a:xfrm>
            <a:off x="539496" y="1989163"/>
            <a:ext cx="3438906" cy="4298901"/>
          </a:xfrm>
        </p:spPr>
        <p:txBody>
          <a:bodyPr vert="horz" lIns="91440" tIns="45720" rIns="91440" bIns="45720" rtlCol="0" anchor="t">
            <a:noAutofit/>
          </a:bodyPr>
          <a:lstStyle/>
          <a:p>
            <a:pPr marL="285750" indent="-285750">
              <a:lnSpc>
                <a:spcPct val="100000"/>
              </a:lnSpc>
              <a:buFont typeface="Arial" panose="020B0604020202020204" pitchFamily="34" charset="0"/>
              <a:buChar char="•"/>
            </a:pPr>
            <a:r>
              <a:rPr lang="en-US" sz="1400" dirty="0">
                <a:solidFill>
                  <a:srgbClr val="042336">
                    <a:alpha val="60000"/>
                  </a:srgbClr>
                </a:solidFill>
                <a:latin typeface="Calibri Light" panose="020F0302020204030204" pitchFamily="34" charset="0"/>
                <a:cs typeface="Calibri Light" panose="020F0302020204030204" pitchFamily="34" charset="0"/>
              </a:rPr>
              <a:t>Electrode active materials </a:t>
            </a:r>
          </a:p>
          <a:p>
            <a:pPr marL="514350" lvl="1" indent="-285750">
              <a:lnSpc>
                <a:spcPct val="100000"/>
              </a:lnSpc>
              <a:spcBef>
                <a:spcPts val="0"/>
              </a:spcBef>
              <a:buFont typeface="Arial" panose="020B0604020202020204" pitchFamily="34" charset="0"/>
              <a:buChar char="•"/>
            </a:pPr>
            <a:r>
              <a:rPr lang="en-US" sz="1400" dirty="0">
                <a:solidFill>
                  <a:srgbClr val="042336">
                    <a:alpha val="60000"/>
                  </a:srgbClr>
                </a:solidFill>
                <a:latin typeface="Calibri Light" panose="020F0302020204030204" pitchFamily="34" charset="0"/>
                <a:cs typeface="Calibri Light" panose="020F0302020204030204" pitchFamily="34" charset="0"/>
              </a:rPr>
              <a:t>Cathode</a:t>
            </a:r>
          </a:p>
          <a:p>
            <a:pPr marL="514350" lvl="1" indent="-285750">
              <a:lnSpc>
                <a:spcPct val="100000"/>
              </a:lnSpc>
              <a:spcBef>
                <a:spcPts val="0"/>
              </a:spcBef>
              <a:buFont typeface="Arial" panose="020B0604020202020204" pitchFamily="34" charset="0"/>
              <a:buChar char="•"/>
            </a:pPr>
            <a:r>
              <a:rPr lang="en-US" sz="1400" dirty="0">
                <a:solidFill>
                  <a:srgbClr val="042336">
                    <a:alpha val="60000"/>
                  </a:srgbClr>
                </a:solidFill>
                <a:latin typeface="Calibri Light" panose="020F0302020204030204" pitchFamily="34" charset="0"/>
                <a:cs typeface="Calibri Light" panose="020F0302020204030204" pitchFamily="34" charset="0"/>
              </a:rPr>
              <a:t>Anode &amp; anode foils</a:t>
            </a:r>
          </a:p>
          <a:p>
            <a:pPr marL="514350" lvl="1" indent="-285750">
              <a:lnSpc>
                <a:spcPct val="100000"/>
              </a:lnSpc>
              <a:spcBef>
                <a:spcPts val="0"/>
              </a:spcBef>
              <a:buFont typeface="Arial" panose="020B0604020202020204" pitchFamily="34" charset="0"/>
              <a:buChar char="•"/>
            </a:pPr>
            <a:r>
              <a:rPr lang="en-US" sz="1400" dirty="0">
                <a:solidFill>
                  <a:srgbClr val="042336">
                    <a:alpha val="60000"/>
                  </a:srgbClr>
                </a:solidFill>
                <a:latin typeface="Calibri Light" panose="020F0302020204030204" pitchFamily="34" charset="0"/>
                <a:cs typeface="Calibri Light" panose="020F0302020204030204" pitchFamily="34" charset="0"/>
              </a:rPr>
              <a:t>Solid metal electrode</a:t>
            </a:r>
          </a:p>
          <a:p>
            <a:pPr marL="514350" lvl="1" indent="-285750">
              <a:lnSpc>
                <a:spcPct val="100000"/>
              </a:lnSpc>
              <a:spcBef>
                <a:spcPts val="0"/>
              </a:spcBef>
              <a:buFont typeface="Arial" panose="020B0604020202020204" pitchFamily="34" charset="0"/>
              <a:buChar char="•"/>
            </a:pPr>
            <a:r>
              <a:rPr lang="en-US" sz="1400" dirty="0">
                <a:solidFill>
                  <a:srgbClr val="042336">
                    <a:alpha val="60000"/>
                  </a:srgbClr>
                </a:solidFill>
                <a:latin typeface="Calibri Light" panose="020F0302020204030204" pitchFamily="34" charset="0"/>
                <a:cs typeface="Calibri Light" panose="020F0302020204030204" pitchFamily="34" charset="0"/>
              </a:rPr>
              <a:t>Separator</a:t>
            </a:r>
          </a:p>
          <a:p>
            <a:pPr marL="514350" lvl="1" indent="-285750">
              <a:lnSpc>
                <a:spcPct val="100000"/>
              </a:lnSpc>
              <a:spcBef>
                <a:spcPts val="0"/>
              </a:spcBef>
              <a:buFont typeface="Arial" panose="020B0604020202020204" pitchFamily="34" charset="0"/>
              <a:buChar char="•"/>
            </a:pPr>
            <a:r>
              <a:rPr lang="en-US" sz="1400" dirty="0">
                <a:solidFill>
                  <a:srgbClr val="042336">
                    <a:alpha val="60000"/>
                  </a:srgbClr>
                </a:solidFill>
                <a:latin typeface="Calibri Light" panose="020F0302020204030204" pitchFamily="34" charset="0"/>
                <a:cs typeface="Calibri Light" panose="020F0302020204030204" pitchFamily="34" charset="0"/>
              </a:rPr>
              <a:t>Electrochemically active materials including solvents, additives, and electrolyte salts that contribute to the electrochemical processes necessary for energy storage</a:t>
            </a:r>
          </a:p>
          <a:p>
            <a:pPr marL="285750" indent="-285750">
              <a:lnSpc>
                <a:spcPct val="100000"/>
              </a:lnSpc>
              <a:spcAft>
                <a:spcPts val="600"/>
              </a:spcAft>
              <a:buFont typeface="Arial" panose="020B0604020202020204" pitchFamily="34" charset="0"/>
              <a:buChar char="•"/>
            </a:pPr>
            <a:r>
              <a:rPr lang="en-US" sz="1400" dirty="0">
                <a:solidFill>
                  <a:srgbClr val="042336">
                    <a:alpha val="60000"/>
                  </a:srgbClr>
                </a:solidFill>
                <a:latin typeface="Calibri Light" panose="020F0302020204030204" pitchFamily="34" charset="0"/>
                <a:cs typeface="Calibri Light" panose="020F0302020204030204" pitchFamily="34" charset="0"/>
              </a:rPr>
              <a:t>Battery cells</a:t>
            </a:r>
            <a:br>
              <a:rPr lang="en-US" sz="1400" dirty="0">
                <a:solidFill>
                  <a:srgbClr val="042336">
                    <a:alpha val="60000"/>
                  </a:srgbClr>
                </a:solidFill>
                <a:latin typeface="Calibri Light" panose="020F0302020204030204" pitchFamily="34" charset="0"/>
                <a:cs typeface="Calibri Light" panose="020F0302020204030204" pitchFamily="34" charset="0"/>
              </a:rPr>
            </a:br>
            <a:r>
              <a:rPr lang="en-US" sz="1400" dirty="0">
                <a:solidFill>
                  <a:srgbClr val="042336">
                    <a:alpha val="60000"/>
                  </a:srgbClr>
                </a:solidFill>
                <a:latin typeface="Calibri Light" panose="020F0302020204030204" pitchFamily="34" charset="0"/>
                <a:cs typeface="Calibri Light" panose="020F0302020204030204" pitchFamily="34" charset="0"/>
              </a:rPr>
              <a:t>that can store at least 12 </a:t>
            </a:r>
            <a:r>
              <a:rPr lang="en-US" sz="1400" dirty="0" err="1">
                <a:solidFill>
                  <a:srgbClr val="042336">
                    <a:alpha val="60000"/>
                  </a:srgbClr>
                </a:solidFill>
                <a:latin typeface="Calibri Light" panose="020F0302020204030204" pitchFamily="34" charset="0"/>
                <a:cs typeface="Calibri Light" panose="020F0302020204030204" pitchFamily="34" charset="0"/>
              </a:rPr>
              <a:t>Wh</a:t>
            </a:r>
            <a:r>
              <a:rPr lang="en-US" sz="1400" dirty="0">
                <a:solidFill>
                  <a:srgbClr val="042336">
                    <a:alpha val="60000"/>
                  </a:srgbClr>
                </a:solidFill>
                <a:latin typeface="Calibri Light" panose="020F0302020204030204" pitchFamily="34" charset="0"/>
                <a:cs typeface="Calibri Light" panose="020F0302020204030204" pitchFamily="34" charset="0"/>
              </a:rPr>
              <a:t> of energy</a:t>
            </a:r>
          </a:p>
          <a:p>
            <a:pPr marL="285750" indent="-285750">
              <a:lnSpc>
                <a:spcPct val="100000"/>
              </a:lnSpc>
              <a:buFont typeface="Arial" panose="020B0604020202020204" pitchFamily="34" charset="0"/>
              <a:buChar char="•"/>
            </a:pPr>
            <a:r>
              <a:rPr lang="en-US" sz="1400" dirty="0">
                <a:solidFill>
                  <a:srgbClr val="042336">
                    <a:alpha val="60000"/>
                  </a:srgbClr>
                </a:solidFill>
                <a:latin typeface="Calibri Light" panose="020F0302020204030204" pitchFamily="34" charset="0"/>
                <a:cs typeface="Calibri Light" panose="020F0302020204030204" pitchFamily="34" charset="0"/>
              </a:rPr>
              <a:t>Battery modules</a:t>
            </a:r>
          </a:p>
          <a:p>
            <a:pPr marL="514350" lvl="1" indent="-285750">
              <a:lnSpc>
                <a:spcPct val="100000"/>
              </a:lnSpc>
              <a:spcBef>
                <a:spcPts val="0"/>
              </a:spcBef>
              <a:buFont typeface="Arial" panose="020B0604020202020204" pitchFamily="34" charset="0"/>
              <a:buChar char="•"/>
            </a:pPr>
            <a:r>
              <a:rPr lang="en-US" sz="1400" dirty="0">
                <a:solidFill>
                  <a:srgbClr val="042336">
                    <a:alpha val="60000"/>
                  </a:srgbClr>
                </a:solidFill>
                <a:latin typeface="Calibri Light" panose="020F0302020204030204" pitchFamily="34" charset="0"/>
                <a:cs typeface="Calibri Light" panose="020F0302020204030204" pitchFamily="34" charset="0"/>
              </a:rPr>
              <a:t>2 or more battery cells configured electrically in series or parallel to create voltage or current, or</a:t>
            </a:r>
          </a:p>
          <a:p>
            <a:pPr marL="514350" lvl="1" indent="-285750">
              <a:lnSpc>
                <a:spcPct val="100000"/>
              </a:lnSpc>
              <a:spcBef>
                <a:spcPts val="0"/>
              </a:spcBef>
              <a:buFont typeface="Arial" panose="020B0604020202020204" pitchFamily="34" charset="0"/>
              <a:buChar char="•"/>
            </a:pPr>
            <a:r>
              <a:rPr lang="en-US" sz="1400" dirty="0">
                <a:solidFill>
                  <a:srgbClr val="042336">
                    <a:alpha val="60000"/>
                  </a:srgbClr>
                </a:solidFill>
                <a:latin typeface="Calibri Light" panose="020F0302020204030204" pitchFamily="34" charset="0"/>
                <a:cs typeface="Calibri Light" panose="020F0302020204030204" pitchFamily="34" charset="0"/>
              </a:rPr>
              <a:t>No cells but with aggregate capacity of not less than 7 kWh (or in a FCEV, not less than 1 kWh)</a:t>
            </a:r>
          </a:p>
        </p:txBody>
      </p:sp>
      <p:sp>
        <p:nvSpPr>
          <p:cNvPr id="15" name="TextBox 14">
            <a:extLst>
              <a:ext uri="{FF2B5EF4-FFF2-40B4-BE49-F238E27FC236}">
                <a16:creationId xmlns:a16="http://schemas.microsoft.com/office/drawing/2014/main" id="{2FBFED04-DBBE-1315-93B3-0BF0C604FE48}"/>
              </a:ext>
            </a:extLst>
          </p:cNvPr>
          <p:cNvSpPr txBox="1"/>
          <p:nvPr/>
        </p:nvSpPr>
        <p:spPr>
          <a:xfrm>
            <a:off x="429768" y="667512"/>
            <a:ext cx="3093720" cy="954107"/>
          </a:xfrm>
          <a:prstGeom prst="rect">
            <a:avLst/>
          </a:prstGeom>
          <a:noFill/>
        </p:spPr>
        <p:txBody>
          <a:bodyPr wrap="square" rtlCol="0">
            <a:spAutoFit/>
          </a:bodyPr>
          <a:lstStyle/>
          <a:p>
            <a:pPr>
              <a:defRPr/>
            </a:pPr>
            <a:r>
              <a:rPr lang="en-US" sz="2800" dirty="0">
                <a:solidFill>
                  <a:srgbClr val="042336"/>
                </a:solidFill>
                <a:latin typeface="Times New Roman PS" pitchFamily="2" charset="0"/>
                <a:cs typeface="Times New Roman" panose="02020603050405020304" pitchFamily="18" charset="0"/>
              </a:rPr>
              <a:t>So, what are battery</a:t>
            </a:r>
          </a:p>
          <a:p>
            <a:pPr>
              <a:defRPr/>
            </a:pPr>
            <a:r>
              <a:rPr lang="en-US" sz="2800" dirty="0">
                <a:solidFill>
                  <a:srgbClr val="042336"/>
                </a:solidFill>
                <a:latin typeface="Times New Roman PS" pitchFamily="2" charset="0"/>
                <a:cs typeface="Times New Roman" panose="02020603050405020304" pitchFamily="18" charset="0"/>
              </a:rPr>
              <a:t>components?</a:t>
            </a:r>
          </a:p>
        </p:txBody>
      </p:sp>
      <p:sp>
        <p:nvSpPr>
          <p:cNvPr id="16" name="TextBox 15">
            <a:extLst>
              <a:ext uri="{FF2B5EF4-FFF2-40B4-BE49-F238E27FC236}">
                <a16:creationId xmlns:a16="http://schemas.microsoft.com/office/drawing/2014/main" id="{3E234C71-2A31-3865-889E-A8B98FD474AF}"/>
              </a:ext>
            </a:extLst>
          </p:cNvPr>
          <p:cNvSpPr txBox="1"/>
          <p:nvPr/>
        </p:nvSpPr>
        <p:spPr>
          <a:xfrm>
            <a:off x="539496" y="475488"/>
            <a:ext cx="3684814" cy="176651"/>
          </a:xfrm>
          <a:prstGeom prst="rect">
            <a:avLst/>
          </a:prstGeom>
          <a:noFill/>
        </p:spPr>
        <p:txBody>
          <a:bodyPr wrap="square" lIns="0" tIns="0" rIns="0" bIns="0" rtlCol="0">
            <a:spAutoFit/>
          </a:bodyPr>
          <a:lstStyle/>
          <a:p>
            <a:pPr>
              <a:lnSpc>
                <a:spcPct val="80000"/>
              </a:lnSpc>
              <a:defRPr/>
            </a:pPr>
            <a:r>
              <a:rPr lang="en-US" sz="1400" b="1" cap="all" spc="200" dirty="0">
                <a:solidFill>
                  <a:srgbClr val="2FD4FF"/>
                </a:solidFill>
                <a:ea typeface="Titillium" charset="0"/>
                <a:cs typeface="Calibri" panose="020F0502020204030204" pitchFamily="34" charset="0"/>
              </a:rPr>
              <a:t>Inflation Reduction ACT: 30D</a:t>
            </a:r>
          </a:p>
        </p:txBody>
      </p:sp>
      <p:cxnSp>
        <p:nvCxnSpPr>
          <p:cNvPr id="17" name="Straight Connector 16">
            <a:extLst>
              <a:ext uri="{FF2B5EF4-FFF2-40B4-BE49-F238E27FC236}">
                <a16:creationId xmlns:a16="http://schemas.microsoft.com/office/drawing/2014/main" id="{D17B130B-220D-18B5-AFAD-957C1CF22B68}"/>
              </a:ext>
            </a:extLst>
          </p:cNvPr>
          <p:cNvCxnSpPr>
            <a:cxnSpLocks/>
          </p:cNvCxnSpPr>
          <p:nvPr/>
        </p:nvCxnSpPr>
        <p:spPr>
          <a:xfrm>
            <a:off x="539496" y="1728216"/>
            <a:ext cx="691243" cy="0"/>
          </a:xfrm>
          <a:prstGeom prst="line">
            <a:avLst/>
          </a:prstGeom>
          <a:noFill/>
          <a:ln w="25400" cap="flat" cmpd="sng" algn="ctr">
            <a:gradFill>
              <a:gsLst>
                <a:gs pos="0">
                  <a:srgbClr val="2FD4FF"/>
                </a:gs>
                <a:gs pos="100000">
                  <a:srgbClr val="2BF3AE"/>
                </a:gs>
              </a:gsLst>
              <a:lin ang="2700000" scaled="0"/>
            </a:gradFill>
            <a:prstDash val="solid"/>
            <a:miter lim="800000"/>
          </a:ln>
          <a:effectLst/>
        </p:spPr>
      </p:cxnSp>
      <p:sp>
        <p:nvSpPr>
          <p:cNvPr id="19" name="TextBox 18">
            <a:extLst>
              <a:ext uri="{FF2B5EF4-FFF2-40B4-BE49-F238E27FC236}">
                <a16:creationId xmlns:a16="http://schemas.microsoft.com/office/drawing/2014/main" id="{F2DB4995-E398-5FCA-6A45-33E01971CDEC}"/>
              </a:ext>
            </a:extLst>
          </p:cNvPr>
          <p:cNvSpPr txBox="1"/>
          <p:nvPr/>
        </p:nvSpPr>
        <p:spPr>
          <a:xfrm>
            <a:off x="10906071" y="6642556"/>
            <a:ext cx="1285929" cy="215444"/>
          </a:xfrm>
          <a:prstGeom prst="rect">
            <a:avLst/>
          </a:prstGeom>
          <a:noFill/>
        </p:spPr>
        <p:txBody>
          <a:bodyPr wrap="none" rtlCol="0">
            <a:spAutoFit/>
          </a:bodyPr>
          <a:lstStyle/>
          <a:p>
            <a:r>
              <a:rPr lang="en-US" sz="800" i="1" dirty="0">
                <a:solidFill>
                  <a:schemeClr val="bg1"/>
                </a:solidFill>
              </a:rPr>
              <a:t>Image Source: Microsoft</a:t>
            </a:r>
          </a:p>
        </p:txBody>
      </p:sp>
    </p:spTree>
    <p:extLst>
      <p:ext uri="{BB962C8B-B14F-4D97-AF65-F5344CB8AC3E}">
        <p14:creationId xmlns:p14="http://schemas.microsoft.com/office/powerpoint/2010/main" val="3833462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443FC5C-E4F7-3243-57AD-87349425CE8B}"/>
              </a:ext>
            </a:extLst>
          </p:cNvPr>
          <p:cNvGraphicFramePr>
            <a:graphicFrameLocks noGrp="1"/>
          </p:cNvGraphicFramePr>
          <p:nvPr>
            <p:extLst>
              <p:ext uri="{D42A27DB-BD31-4B8C-83A1-F6EECF244321}">
                <p14:modId xmlns:p14="http://schemas.microsoft.com/office/powerpoint/2010/main" val="809790781"/>
              </p:ext>
            </p:extLst>
          </p:nvPr>
        </p:nvGraphicFramePr>
        <p:xfrm>
          <a:off x="331124" y="2412436"/>
          <a:ext cx="11529749" cy="1513840"/>
        </p:xfrm>
        <a:graphic>
          <a:graphicData uri="http://schemas.openxmlformats.org/drawingml/2006/table">
            <a:tbl>
              <a:tblPr firstRow="1" bandRow="1">
                <a:tableStyleId>{EB344D84-9AFB-497E-A393-DC336BA19D2E}</a:tableStyleId>
              </a:tblPr>
              <a:tblGrid>
                <a:gridCol w="2062119">
                  <a:extLst>
                    <a:ext uri="{9D8B030D-6E8A-4147-A177-3AD203B41FA5}">
                      <a16:colId xmlns:a16="http://schemas.microsoft.com/office/drawing/2014/main" val="1598643750"/>
                    </a:ext>
                  </a:extLst>
                </a:gridCol>
                <a:gridCol w="925007">
                  <a:extLst>
                    <a:ext uri="{9D8B030D-6E8A-4147-A177-3AD203B41FA5}">
                      <a16:colId xmlns:a16="http://schemas.microsoft.com/office/drawing/2014/main" val="641200896"/>
                    </a:ext>
                  </a:extLst>
                </a:gridCol>
                <a:gridCol w="925007">
                  <a:extLst>
                    <a:ext uri="{9D8B030D-6E8A-4147-A177-3AD203B41FA5}">
                      <a16:colId xmlns:a16="http://schemas.microsoft.com/office/drawing/2014/main" val="13965003"/>
                    </a:ext>
                  </a:extLst>
                </a:gridCol>
                <a:gridCol w="925007">
                  <a:extLst>
                    <a:ext uri="{9D8B030D-6E8A-4147-A177-3AD203B41FA5}">
                      <a16:colId xmlns:a16="http://schemas.microsoft.com/office/drawing/2014/main" val="58466391"/>
                    </a:ext>
                  </a:extLst>
                </a:gridCol>
                <a:gridCol w="925007">
                  <a:extLst>
                    <a:ext uri="{9D8B030D-6E8A-4147-A177-3AD203B41FA5}">
                      <a16:colId xmlns:a16="http://schemas.microsoft.com/office/drawing/2014/main" val="2844186727"/>
                    </a:ext>
                  </a:extLst>
                </a:gridCol>
                <a:gridCol w="925007">
                  <a:extLst>
                    <a:ext uri="{9D8B030D-6E8A-4147-A177-3AD203B41FA5}">
                      <a16:colId xmlns:a16="http://schemas.microsoft.com/office/drawing/2014/main" val="1745315904"/>
                    </a:ext>
                  </a:extLst>
                </a:gridCol>
                <a:gridCol w="925007">
                  <a:extLst>
                    <a:ext uri="{9D8B030D-6E8A-4147-A177-3AD203B41FA5}">
                      <a16:colId xmlns:a16="http://schemas.microsoft.com/office/drawing/2014/main" val="522025686"/>
                    </a:ext>
                  </a:extLst>
                </a:gridCol>
                <a:gridCol w="925007">
                  <a:extLst>
                    <a:ext uri="{9D8B030D-6E8A-4147-A177-3AD203B41FA5}">
                      <a16:colId xmlns:a16="http://schemas.microsoft.com/office/drawing/2014/main" val="730729897"/>
                    </a:ext>
                  </a:extLst>
                </a:gridCol>
                <a:gridCol w="997527">
                  <a:extLst>
                    <a:ext uri="{9D8B030D-6E8A-4147-A177-3AD203B41FA5}">
                      <a16:colId xmlns:a16="http://schemas.microsoft.com/office/drawing/2014/main" val="3241055948"/>
                    </a:ext>
                  </a:extLst>
                </a:gridCol>
                <a:gridCol w="997527">
                  <a:extLst>
                    <a:ext uri="{9D8B030D-6E8A-4147-A177-3AD203B41FA5}">
                      <a16:colId xmlns:a16="http://schemas.microsoft.com/office/drawing/2014/main" val="1473584303"/>
                    </a:ext>
                  </a:extLst>
                </a:gridCol>
                <a:gridCol w="997527">
                  <a:extLst>
                    <a:ext uri="{9D8B030D-6E8A-4147-A177-3AD203B41FA5}">
                      <a16:colId xmlns:a16="http://schemas.microsoft.com/office/drawing/2014/main" val="1479709210"/>
                    </a:ext>
                  </a:extLst>
                </a:gridCol>
              </a:tblGrid>
              <a:tr h="370840">
                <a:tc>
                  <a:txBody>
                    <a:bodyPr/>
                    <a:lstStyle/>
                    <a:p>
                      <a:endParaRPr lang="en-US" dirty="0"/>
                    </a:p>
                  </a:txBody>
                  <a:tcPr anchor="ctr">
                    <a:solidFill>
                      <a:srgbClr val="6C8F98"/>
                    </a:solidFill>
                  </a:tcPr>
                </a:tc>
                <a:tc>
                  <a:txBody>
                    <a:bodyPr/>
                    <a:lstStyle/>
                    <a:p>
                      <a:pPr algn="ctr"/>
                      <a:r>
                        <a:rPr lang="en-US" dirty="0"/>
                        <a:t>&lt;2024</a:t>
                      </a:r>
                    </a:p>
                  </a:txBody>
                  <a:tcPr>
                    <a:solidFill>
                      <a:srgbClr val="6C8F98"/>
                    </a:solidFill>
                  </a:tcPr>
                </a:tc>
                <a:tc>
                  <a:txBody>
                    <a:bodyPr/>
                    <a:lstStyle/>
                    <a:p>
                      <a:pPr algn="ctr"/>
                      <a:r>
                        <a:rPr lang="en-US" dirty="0"/>
                        <a:t>2024</a:t>
                      </a:r>
                    </a:p>
                  </a:txBody>
                  <a:tcPr>
                    <a:solidFill>
                      <a:srgbClr val="6C8F98"/>
                    </a:solidFill>
                  </a:tcPr>
                </a:tc>
                <a:tc>
                  <a:txBody>
                    <a:bodyPr/>
                    <a:lstStyle/>
                    <a:p>
                      <a:pPr algn="ctr"/>
                      <a:r>
                        <a:rPr lang="en-US" dirty="0"/>
                        <a:t>2025</a:t>
                      </a:r>
                    </a:p>
                  </a:txBody>
                  <a:tcPr>
                    <a:solidFill>
                      <a:srgbClr val="6C8F98"/>
                    </a:solidFill>
                  </a:tcPr>
                </a:tc>
                <a:tc>
                  <a:txBody>
                    <a:bodyPr/>
                    <a:lstStyle/>
                    <a:p>
                      <a:pPr algn="ctr"/>
                      <a:r>
                        <a:rPr lang="en-US" dirty="0"/>
                        <a:t>2026</a:t>
                      </a:r>
                    </a:p>
                  </a:txBody>
                  <a:tcPr>
                    <a:solidFill>
                      <a:srgbClr val="6C8F98"/>
                    </a:solidFill>
                  </a:tcPr>
                </a:tc>
                <a:tc>
                  <a:txBody>
                    <a:bodyPr/>
                    <a:lstStyle/>
                    <a:p>
                      <a:pPr algn="ctr"/>
                      <a:r>
                        <a:rPr lang="en-US" dirty="0"/>
                        <a:t>2027</a:t>
                      </a:r>
                    </a:p>
                  </a:txBody>
                  <a:tcPr>
                    <a:solidFill>
                      <a:srgbClr val="6C8F98"/>
                    </a:solidFill>
                  </a:tcPr>
                </a:tc>
                <a:tc>
                  <a:txBody>
                    <a:bodyPr/>
                    <a:lstStyle/>
                    <a:p>
                      <a:pPr algn="ctr"/>
                      <a:r>
                        <a:rPr lang="en-US" dirty="0"/>
                        <a:t>2028</a:t>
                      </a:r>
                    </a:p>
                  </a:txBody>
                  <a:tcPr>
                    <a:solidFill>
                      <a:srgbClr val="6C8F98"/>
                    </a:solidFill>
                  </a:tcPr>
                </a:tc>
                <a:tc>
                  <a:txBody>
                    <a:bodyPr/>
                    <a:lstStyle/>
                    <a:p>
                      <a:pPr algn="ctr"/>
                      <a:r>
                        <a:rPr lang="en-US" dirty="0"/>
                        <a:t>2029</a:t>
                      </a:r>
                    </a:p>
                  </a:txBody>
                  <a:tcPr>
                    <a:solidFill>
                      <a:srgbClr val="6C8F98"/>
                    </a:solidFill>
                  </a:tcPr>
                </a:tc>
                <a:tc>
                  <a:txBody>
                    <a:bodyPr/>
                    <a:lstStyle/>
                    <a:p>
                      <a:pPr algn="ctr"/>
                      <a:r>
                        <a:rPr lang="en-US" dirty="0"/>
                        <a:t>2030</a:t>
                      </a:r>
                    </a:p>
                  </a:txBody>
                  <a:tcPr>
                    <a:solidFill>
                      <a:srgbClr val="6C8F98"/>
                    </a:solidFill>
                  </a:tcPr>
                </a:tc>
                <a:tc>
                  <a:txBody>
                    <a:bodyPr/>
                    <a:lstStyle/>
                    <a:p>
                      <a:pPr algn="ctr"/>
                      <a:r>
                        <a:rPr lang="en-US" dirty="0"/>
                        <a:t>2031</a:t>
                      </a:r>
                    </a:p>
                  </a:txBody>
                  <a:tcPr>
                    <a:solidFill>
                      <a:srgbClr val="6C8F98"/>
                    </a:solidFill>
                  </a:tcPr>
                </a:tc>
                <a:tc>
                  <a:txBody>
                    <a:bodyPr/>
                    <a:lstStyle/>
                    <a:p>
                      <a:pPr algn="ctr"/>
                      <a:r>
                        <a:rPr lang="en-US" dirty="0"/>
                        <a:t>2032</a:t>
                      </a:r>
                    </a:p>
                  </a:txBody>
                  <a:tcPr>
                    <a:solidFill>
                      <a:srgbClr val="6C8F98"/>
                    </a:solidFill>
                  </a:tcPr>
                </a:tc>
                <a:extLst>
                  <a:ext uri="{0D108BD9-81ED-4DB2-BD59-A6C34878D82A}">
                    <a16:rowId xmlns:a16="http://schemas.microsoft.com/office/drawing/2014/main" val="2783790861"/>
                  </a:ext>
                </a:extLst>
              </a:tr>
              <a:tr h="370840">
                <a:tc rowSpan="2">
                  <a:txBody>
                    <a:bodyPr/>
                    <a:lstStyle/>
                    <a:p>
                      <a:r>
                        <a:rPr lang="en-US" sz="1800" dirty="0"/>
                        <a:t>Battery Components</a:t>
                      </a:r>
                      <a:br>
                        <a:rPr lang="en-US" sz="1600" dirty="0"/>
                      </a:br>
                      <a:r>
                        <a:rPr lang="en-US" sz="500" dirty="0"/>
                        <a:t> </a:t>
                      </a:r>
                    </a:p>
                    <a:p>
                      <a:r>
                        <a:rPr lang="en-US" sz="1400" dirty="0"/>
                        <a:t>(North American assembled)</a:t>
                      </a:r>
                    </a:p>
                  </a:txBody>
                  <a:tcPr anchor="ctr">
                    <a:lnR w="12700" cap="flat" cmpd="sng" algn="ctr">
                      <a:solidFill>
                        <a:schemeClr val="bg1"/>
                      </a:solidFill>
                      <a:prstDash val="solid"/>
                      <a:round/>
                      <a:headEnd type="none" w="med" len="med"/>
                      <a:tailEnd type="none" w="med" len="med"/>
                    </a:lnR>
                  </a:tcPr>
                </a:tc>
                <a:tc>
                  <a:txBody>
                    <a:bodyPr/>
                    <a:lstStyle/>
                    <a:p>
                      <a:pPr algn="ctr"/>
                      <a:r>
                        <a:rPr lang="en-US" dirty="0"/>
                        <a:t>50%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gridSpan="2">
                  <a:txBody>
                    <a:bodyPr/>
                    <a:lstStyle/>
                    <a:p>
                      <a:pPr algn="ctr"/>
                      <a:r>
                        <a:rPr lang="en-US" dirty="0"/>
                        <a:t>60%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endParaRPr lang="en-US" dirty="0"/>
                    </a:p>
                  </a:txBody>
                  <a:tcPr/>
                </a:tc>
                <a:tc>
                  <a:txBody>
                    <a:bodyPr/>
                    <a:lstStyle/>
                    <a:p>
                      <a:pPr algn="ctr"/>
                      <a:r>
                        <a:rPr lang="en-US" dirty="0"/>
                        <a:t>70%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dirty="0"/>
                        <a:t>80%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dirty="0"/>
                        <a:t>90%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gridSpan="4">
                  <a:txBody>
                    <a:bodyPr/>
                    <a:lstStyle/>
                    <a:p>
                      <a:pPr algn="ctr"/>
                      <a:r>
                        <a:rPr lang="en-US" dirty="0"/>
                        <a:t>100%</a:t>
                      </a:r>
                    </a:p>
                  </a:txBody>
                  <a:tcPr>
                    <a:lnL w="12700" cap="flat" cmpd="sng" algn="ctr">
                      <a:solidFill>
                        <a:schemeClr val="bg1"/>
                      </a:solidFill>
                      <a:prstDash val="solid"/>
                      <a:round/>
                      <a:headEnd type="none" w="med" len="med"/>
                      <a:tailEnd type="none" w="med" len="med"/>
                    </a:ln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358290857"/>
                  </a:ext>
                </a:extLst>
              </a:tr>
              <a:tr h="370840">
                <a:tc vMerge="1">
                  <a:txBody>
                    <a:bodyPr/>
                    <a:lstStyle/>
                    <a:p>
                      <a:endParaRPr lang="en-US" dirty="0"/>
                    </a:p>
                  </a:txBody>
                  <a:tcPr/>
                </a:tc>
                <a:tc>
                  <a:txBody>
                    <a:bodyPr/>
                    <a:lstStyle/>
                    <a:p>
                      <a:endParaRPr lang="en-US"/>
                    </a:p>
                  </a:txBody>
                  <a:tcPr/>
                </a:tc>
                <a:tc gridSpan="9">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 Starting 1January 2024, no </a:t>
                      </a:r>
                      <a:r>
                        <a:rPr lang="en-US" sz="1600" u="sng" dirty="0">
                          <a:sym typeface="Wingdings" panose="05000000000000000000" pitchFamily="2" charset="2"/>
                        </a:rPr>
                        <a:t>battery components </a:t>
                      </a:r>
                      <a:r>
                        <a:rPr lang="en-US" sz="1600" dirty="0">
                          <a:sym typeface="Wingdings" panose="05000000000000000000" pitchFamily="2" charset="2"/>
                        </a:rPr>
                        <a:t>can be manufactured or assembled by a foreign entity of concern</a:t>
                      </a:r>
                      <a:endParaRPr lang="en-US" sz="16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70386680"/>
                  </a:ext>
                </a:extLst>
              </a:tr>
            </a:tbl>
          </a:graphicData>
        </a:graphic>
      </p:graphicFrame>
      <p:sp>
        <p:nvSpPr>
          <p:cNvPr id="3" name="TextBox 2">
            <a:extLst>
              <a:ext uri="{FF2B5EF4-FFF2-40B4-BE49-F238E27FC236}">
                <a16:creationId xmlns:a16="http://schemas.microsoft.com/office/drawing/2014/main" id="{D3E6911F-AC04-78A1-E4FD-A7753856D288}"/>
              </a:ext>
            </a:extLst>
          </p:cNvPr>
          <p:cNvSpPr txBox="1"/>
          <p:nvPr/>
        </p:nvSpPr>
        <p:spPr>
          <a:xfrm>
            <a:off x="429768" y="667512"/>
            <a:ext cx="3227832" cy="954107"/>
          </a:xfrm>
          <a:prstGeom prst="rect">
            <a:avLst/>
          </a:prstGeom>
          <a:noFill/>
        </p:spPr>
        <p:txBody>
          <a:bodyPr wrap="square" rtlCol="0">
            <a:spAutoFit/>
          </a:bodyPr>
          <a:lstStyle/>
          <a:p>
            <a:pPr>
              <a:defRPr/>
            </a:pPr>
            <a:r>
              <a:rPr lang="en-US" sz="2800" dirty="0">
                <a:solidFill>
                  <a:srgbClr val="042336"/>
                </a:solidFill>
                <a:latin typeface="Times New Roman PS" pitchFamily="2" charset="0"/>
                <a:cs typeface="Times New Roman" panose="02020603050405020304" pitchFamily="18" charset="0"/>
              </a:rPr>
              <a:t>Battery components content requirements</a:t>
            </a:r>
          </a:p>
        </p:txBody>
      </p:sp>
      <p:sp>
        <p:nvSpPr>
          <p:cNvPr id="4" name="TextBox 3">
            <a:extLst>
              <a:ext uri="{FF2B5EF4-FFF2-40B4-BE49-F238E27FC236}">
                <a16:creationId xmlns:a16="http://schemas.microsoft.com/office/drawing/2014/main" id="{3FEAA35A-F03A-14AC-912B-E5229ED0BB2C}"/>
              </a:ext>
            </a:extLst>
          </p:cNvPr>
          <p:cNvSpPr txBox="1"/>
          <p:nvPr/>
        </p:nvSpPr>
        <p:spPr>
          <a:xfrm>
            <a:off x="539496" y="475488"/>
            <a:ext cx="3684814" cy="176651"/>
          </a:xfrm>
          <a:prstGeom prst="rect">
            <a:avLst/>
          </a:prstGeom>
          <a:noFill/>
        </p:spPr>
        <p:txBody>
          <a:bodyPr wrap="square" lIns="0" tIns="0" rIns="0" bIns="0" rtlCol="0">
            <a:spAutoFit/>
          </a:bodyPr>
          <a:lstStyle/>
          <a:p>
            <a:pPr>
              <a:lnSpc>
                <a:spcPct val="80000"/>
              </a:lnSpc>
              <a:defRPr/>
            </a:pPr>
            <a:r>
              <a:rPr lang="en-US" sz="1400" b="1" cap="all" spc="200" dirty="0">
                <a:solidFill>
                  <a:srgbClr val="2FD4FF"/>
                </a:solidFill>
                <a:ea typeface="Titillium" charset="0"/>
                <a:cs typeface="Calibri" panose="020F0502020204030204" pitchFamily="34" charset="0"/>
              </a:rPr>
              <a:t>Inflation Reduction ACT: 30D</a:t>
            </a:r>
          </a:p>
        </p:txBody>
      </p:sp>
      <p:cxnSp>
        <p:nvCxnSpPr>
          <p:cNvPr id="5" name="Straight Connector 4">
            <a:extLst>
              <a:ext uri="{FF2B5EF4-FFF2-40B4-BE49-F238E27FC236}">
                <a16:creationId xmlns:a16="http://schemas.microsoft.com/office/drawing/2014/main" id="{ACA89140-E577-F499-0121-2F98DC330144}"/>
              </a:ext>
            </a:extLst>
          </p:cNvPr>
          <p:cNvCxnSpPr>
            <a:cxnSpLocks/>
          </p:cNvCxnSpPr>
          <p:nvPr/>
        </p:nvCxnSpPr>
        <p:spPr>
          <a:xfrm>
            <a:off x="539496" y="1728216"/>
            <a:ext cx="691243" cy="0"/>
          </a:xfrm>
          <a:prstGeom prst="line">
            <a:avLst/>
          </a:prstGeom>
          <a:noFill/>
          <a:ln w="25400" cap="flat" cmpd="sng" algn="ctr">
            <a:gradFill>
              <a:gsLst>
                <a:gs pos="0">
                  <a:srgbClr val="2FD4FF"/>
                </a:gs>
                <a:gs pos="100000">
                  <a:srgbClr val="2BF3AE"/>
                </a:gs>
              </a:gsLst>
              <a:lin ang="2700000" scaled="0"/>
            </a:gradFill>
            <a:prstDash val="solid"/>
            <a:miter lim="800000"/>
          </a:ln>
          <a:effectLst/>
        </p:spPr>
      </p:cxnSp>
      <p:pic>
        <p:nvPicPr>
          <p:cNvPr id="7" name="Picture 6" descr="Hand pointing to globe">
            <a:extLst>
              <a:ext uri="{FF2B5EF4-FFF2-40B4-BE49-F238E27FC236}">
                <a16:creationId xmlns:a16="http://schemas.microsoft.com/office/drawing/2014/main" id="{42D0F69D-04FE-A8AF-9B64-607CD9515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205" y="4040180"/>
            <a:ext cx="4659588" cy="2593647"/>
          </a:xfrm>
          <a:prstGeom prst="rect">
            <a:avLst/>
          </a:prstGeom>
        </p:spPr>
      </p:pic>
      <p:sp>
        <p:nvSpPr>
          <p:cNvPr id="8" name="TextBox 7">
            <a:extLst>
              <a:ext uri="{FF2B5EF4-FFF2-40B4-BE49-F238E27FC236}">
                <a16:creationId xmlns:a16="http://schemas.microsoft.com/office/drawing/2014/main" id="{FD9530F5-970D-2C78-3233-71ECFCCF2734}"/>
              </a:ext>
            </a:extLst>
          </p:cNvPr>
          <p:cNvSpPr txBox="1"/>
          <p:nvPr/>
        </p:nvSpPr>
        <p:spPr>
          <a:xfrm>
            <a:off x="3766205" y="6436921"/>
            <a:ext cx="1285929" cy="215444"/>
          </a:xfrm>
          <a:prstGeom prst="rect">
            <a:avLst/>
          </a:prstGeom>
          <a:noFill/>
        </p:spPr>
        <p:txBody>
          <a:bodyPr wrap="none" rtlCol="0">
            <a:spAutoFit/>
          </a:bodyPr>
          <a:lstStyle/>
          <a:p>
            <a:r>
              <a:rPr lang="en-US" sz="800" i="1" dirty="0">
                <a:solidFill>
                  <a:schemeClr val="bg1"/>
                </a:solidFill>
              </a:rPr>
              <a:t>Image Source: Microsoft</a:t>
            </a:r>
          </a:p>
        </p:txBody>
      </p:sp>
    </p:spTree>
    <p:extLst>
      <p:ext uri="{BB962C8B-B14F-4D97-AF65-F5344CB8AC3E}">
        <p14:creationId xmlns:p14="http://schemas.microsoft.com/office/powerpoint/2010/main" val="3885465546"/>
      </p:ext>
    </p:extLst>
  </p:cSld>
  <p:clrMapOvr>
    <a:masterClrMapping/>
  </p:clrMapOvr>
</p:sld>
</file>

<file path=ppt/theme/theme1.xml><?xml version="1.0" encoding="utf-8"?>
<a:theme xmlns:a="http://schemas.openxmlformats.org/drawingml/2006/main" name="Custom Design">
  <a:themeElements>
    <a:clrScheme name="Research Theme">
      <a:dk1>
        <a:srgbClr val="042336"/>
      </a:dk1>
      <a:lt1>
        <a:sysClr val="window" lastClr="FFFFFF"/>
      </a:lt1>
      <a:dk2>
        <a:srgbClr val="6C8F98"/>
      </a:dk2>
      <a:lt2>
        <a:srgbClr val="DDDDDD"/>
      </a:lt2>
      <a:accent1>
        <a:srgbClr val="374C9B"/>
      </a:accent1>
      <a:accent2>
        <a:srgbClr val="6EA6CE"/>
      </a:accent2>
      <a:accent3>
        <a:srgbClr val="97CAE1"/>
      </a:accent3>
      <a:accent4>
        <a:srgbClr val="FDD98C"/>
      </a:accent4>
      <a:accent5>
        <a:srgbClr val="F67F4C"/>
      </a:accent5>
      <a:accent6>
        <a:srgbClr val="DD3C2D"/>
      </a:accent6>
      <a:hlink>
        <a:srgbClr val="30D5FF"/>
      </a:hlink>
      <a:folHlink>
        <a:srgbClr val="2BF3AF"/>
      </a:folHlink>
    </a:clrScheme>
    <a:fontScheme name="Research PPT Fonts">
      <a:majorFont>
        <a:latin typeface="Amiri"/>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Research Theme">
      <a:dk1>
        <a:srgbClr val="042336"/>
      </a:dk1>
      <a:lt1>
        <a:sysClr val="window" lastClr="FFFFFF"/>
      </a:lt1>
      <a:dk2>
        <a:srgbClr val="6C8F98"/>
      </a:dk2>
      <a:lt2>
        <a:srgbClr val="DDDDDD"/>
      </a:lt2>
      <a:accent1>
        <a:srgbClr val="374C9B"/>
      </a:accent1>
      <a:accent2>
        <a:srgbClr val="6EA6CE"/>
      </a:accent2>
      <a:accent3>
        <a:srgbClr val="97CAE1"/>
      </a:accent3>
      <a:accent4>
        <a:srgbClr val="FDD98C"/>
      </a:accent4>
      <a:accent5>
        <a:srgbClr val="F67F4C"/>
      </a:accent5>
      <a:accent6>
        <a:srgbClr val="DD3C2D"/>
      </a:accent6>
      <a:hlink>
        <a:srgbClr val="30D5FF"/>
      </a:hlink>
      <a:folHlink>
        <a:srgbClr val="2BF3AF"/>
      </a:folHlink>
    </a:clrScheme>
    <a:fontScheme name="Research PPT Fonts">
      <a:majorFont>
        <a:latin typeface="Amiri"/>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8802</TotalTime>
  <Words>3587</Words>
  <Application>Microsoft Office PowerPoint</Application>
  <PresentationFormat>Widescreen</PresentationFormat>
  <Paragraphs>426</Paragraphs>
  <Slides>16</Slides>
  <Notes>15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Roboto Condensed</vt:lpstr>
      <vt:lpstr>Roboto</vt:lpstr>
      <vt:lpstr>Calibri</vt:lpstr>
      <vt:lpstr>Times New Roman PS</vt:lpstr>
      <vt:lpstr>Arial</vt:lpstr>
      <vt:lpstr>Amiri</vt:lpstr>
      <vt:lpstr>Wingdings</vt:lpstr>
      <vt:lpstr>DeVinne</vt:lpstr>
      <vt:lpstr>EB Garamond</vt:lpstr>
      <vt:lpstr>Open Sans</vt:lpstr>
      <vt:lpstr>Calibri Light</vt:lpstr>
      <vt:lpstr>inherit</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Roche, Owen P</dc:creator>
  <cp:lastModifiedBy>Dziczek, Kristin M</cp:lastModifiedBy>
  <cp:revision>6</cp:revision>
  <cp:lastPrinted>2023-01-10T22:26:39Z</cp:lastPrinted>
  <dcterms:created xsi:type="dcterms:W3CDTF">2022-05-10T17:17:27Z</dcterms:created>
  <dcterms:modified xsi:type="dcterms:W3CDTF">2023-04-05T20:09:14Z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3b35aa71-5561-4879-8bd6-43db291b8f45</vt:lpwstr>
  </property>
  <property fmtid="{D5CDD505-2E9C-101B-9397-08002B2CF9AE}" pid="3" name="MSIP_Label_b51c2f0d-b3ff-4d77-9838-7b0e82bdd7ab_Enabled">
    <vt:lpwstr>true</vt:lpwstr>
  </property>
  <property fmtid="{D5CDD505-2E9C-101B-9397-08002B2CF9AE}" pid="4" name="MSIP_Label_b51c2f0d-b3ff-4d77-9838-7b0e82bdd7ab_SetDate">
    <vt:lpwstr>2023-04-05T20:09:09Z</vt:lpwstr>
  </property>
  <property fmtid="{D5CDD505-2E9C-101B-9397-08002B2CF9AE}" pid="5" name="MSIP_Label_b51c2f0d-b3ff-4d77-9838-7b0e82bdd7ab_Method">
    <vt:lpwstr>Privileged</vt:lpwstr>
  </property>
  <property fmtid="{D5CDD505-2E9C-101B-9397-08002B2CF9AE}" pid="6" name="MSIP_Label_b51c2f0d-b3ff-4d77-9838-7b0e82bdd7ab_Name">
    <vt:lpwstr>b51c2f0d-b3ff-4d77-9838-7b0e82bdd7ab</vt:lpwstr>
  </property>
  <property fmtid="{D5CDD505-2E9C-101B-9397-08002B2CF9AE}" pid="7" name="MSIP_Label_b51c2f0d-b3ff-4d77-9838-7b0e82bdd7ab_SiteId">
    <vt:lpwstr>b397c653-5b19-463f-b9fc-af658ded9128</vt:lpwstr>
  </property>
  <property fmtid="{D5CDD505-2E9C-101B-9397-08002B2CF9AE}" pid="8" name="MSIP_Label_b51c2f0d-b3ff-4d77-9838-7b0e82bdd7ab_ActionId">
    <vt:lpwstr>edee16a7-bd99-4ca2-a11c-7444a861b735</vt:lpwstr>
  </property>
  <property fmtid="{D5CDD505-2E9C-101B-9397-08002B2CF9AE}" pid="9" name="MSIP_Label_b51c2f0d-b3ff-4d77-9838-7b0e82bdd7ab_ContentBits">
    <vt:lpwstr>1</vt:lpwstr>
  </property>
</Properties>
</file>