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4.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6.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4.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6.jpg" ContentType="image/jpeg"/>
  <Override PartName="/ppt/notesSlides/notesSlide16.xml" ContentType="application/vnd.openxmlformats-officedocument.presentationml.notesSlide+xml"/>
  <Override PartName="/ppt/media/image19.jpg" ContentType="image/jpeg"/>
  <Override PartName="/ppt/notesSlides/notesSlide17.xml" ContentType="application/vnd.openxmlformats-officedocument.presentationml.notesSlide+xml"/>
  <Override PartName="/ppt/media/image20.jpg" ContentType="image/jpeg"/>
  <Override PartName="/ppt/notesSlides/notesSlide18.xml" ContentType="application/vnd.openxmlformats-officedocument.presentationml.notesSlide+xml"/>
  <Override PartName="/ppt/media/image21.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23.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38.jpg" ContentType="image/jpeg"/>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51"/>
  </p:notesMasterIdLst>
  <p:sldIdLst>
    <p:sldId id="256" r:id="rId6"/>
    <p:sldId id="317" r:id="rId7"/>
    <p:sldId id="315" r:id="rId8"/>
    <p:sldId id="318" r:id="rId9"/>
    <p:sldId id="264" r:id="rId10"/>
    <p:sldId id="257" r:id="rId11"/>
    <p:sldId id="266" r:id="rId12"/>
    <p:sldId id="322" r:id="rId13"/>
    <p:sldId id="268" r:id="rId14"/>
    <p:sldId id="325" r:id="rId15"/>
    <p:sldId id="323" r:id="rId16"/>
    <p:sldId id="270" r:id="rId17"/>
    <p:sldId id="261" r:id="rId18"/>
    <p:sldId id="301" r:id="rId19"/>
    <p:sldId id="271" r:id="rId20"/>
    <p:sldId id="273" r:id="rId21"/>
    <p:sldId id="274" r:id="rId22"/>
    <p:sldId id="275" r:id="rId23"/>
    <p:sldId id="326" r:id="rId24"/>
    <p:sldId id="276" r:id="rId25"/>
    <p:sldId id="278" r:id="rId26"/>
    <p:sldId id="280" r:id="rId27"/>
    <p:sldId id="313" r:id="rId28"/>
    <p:sldId id="324" r:id="rId29"/>
    <p:sldId id="282" r:id="rId30"/>
    <p:sldId id="283" r:id="rId31"/>
    <p:sldId id="284" r:id="rId32"/>
    <p:sldId id="300" r:id="rId33"/>
    <p:sldId id="311" r:id="rId34"/>
    <p:sldId id="289" r:id="rId35"/>
    <p:sldId id="258" r:id="rId36"/>
    <p:sldId id="307" r:id="rId37"/>
    <p:sldId id="314" r:id="rId38"/>
    <p:sldId id="290" r:id="rId39"/>
    <p:sldId id="291" r:id="rId40"/>
    <p:sldId id="259" r:id="rId41"/>
    <p:sldId id="308" r:id="rId42"/>
    <p:sldId id="309" r:id="rId43"/>
    <p:sldId id="310" r:id="rId44"/>
    <p:sldId id="302" r:id="rId45"/>
    <p:sldId id="294" r:id="rId46"/>
    <p:sldId id="295" r:id="rId47"/>
    <p:sldId id="312" r:id="rId48"/>
    <p:sldId id="298" r:id="rId49"/>
    <p:sldId id="299" r:id="rId50"/>
  </p:sldIdLst>
  <p:sldSz cx="20104100" cy="11309350"/>
  <p:notesSz cx="20104100" cy="1130935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oth, Sonia H" initials="BSH" lastIdx="1" clrIdx="0">
    <p:extLst>
      <p:ext uri="{19B8F6BF-5375-455C-9EA6-DF929625EA0E}">
        <p15:presenceInfo xmlns:p15="http://schemas.microsoft.com/office/powerpoint/2012/main" userId="S::Sonia.Booth@chi.frb.org::5a412513-9755-4d74-a97a-f3e90f9c45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49A"/>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p:restoredTop sz="66853" autoAdjust="0"/>
  </p:normalViewPr>
  <p:slideViewPr>
    <p:cSldViewPr>
      <p:cViewPr varScale="1">
        <p:scale>
          <a:sx n="53" d="100"/>
          <a:sy n="53" d="100"/>
        </p:scale>
        <p:origin x="1500" y="96"/>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_rels/data1.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A44E5A-3D89-48B2-94C8-0C688C42465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64FE7755-4961-476A-93F6-F2ED8BBB06C6}">
      <dgm:prSet phldrT="[Text]"/>
      <dgm:spPr/>
      <dgm:t>
        <a:bodyPr/>
        <a:lstStyle/>
        <a:p>
          <a:r>
            <a:rPr lang="en-US" dirty="0"/>
            <a:t>Near-zero interest rates</a:t>
          </a:r>
        </a:p>
      </dgm:t>
    </dgm:pt>
    <dgm:pt modelId="{9056FF01-9450-4FA0-AC0B-52531924A7FA}" type="parTrans" cxnId="{7D8ACB44-9C05-4EC6-803E-997264E95B1E}">
      <dgm:prSet/>
      <dgm:spPr/>
      <dgm:t>
        <a:bodyPr/>
        <a:lstStyle/>
        <a:p>
          <a:endParaRPr lang="en-US"/>
        </a:p>
      </dgm:t>
    </dgm:pt>
    <dgm:pt modelId="{9B1A1637-F139-4BBF-8748-B36AFFBB7C45}" type="sibTrans" cxnId="{7D8ACB44-9C05-4EC6-803E-997264E95B1E}">
      <dgm:prSet/>
      <dgm:spPr/>
      <dgm:t>
        <a:bodyPr/>
        <a:lstStyle/>
        <a:p>
          <a:endParaRPr lang="en-US"/>
        </a:p>
      </dgm:t>
    </dgm:pt>
    <dgm:pt modelId="{2918972D-4FD1-464D-8E92-4B5D0F0CBA49}">
      <dgm:prSet phldrT="[Text]"/>
      <dgm:spPr/>
      <dgm:t>
        <a:bodyPr/>
        <a:lstStyle/>
        <a:p>
          <a:r>
            <a:rPr lang="en-US" dirty="0"/>
            <a:t>Supporting financial</a:t>
          </a:r>
        </a:p>
        <a:p>
          <a:r>
            <a:rPr lang="en-US" dirty="0"/>
            <a:t>  markets</a:t>
          </a:r>
        </a:p>
      </dgm:t>
    </dgm:pt>
    <dgm:pt modelId="{A612A5A7-2087-4DAD-86AA-E2BEB4300395}" type="parTrans" cxnId="{5D727101-056B-4158-986A-854B3BA1BCFA}">
      <dgm:prSet/>
      <dgm:spPr/>
      <dgm:t>
        <a:bodyPr/>
        <a:lstStyle/>
        <a:p>
          <a:endParaRPr lang="en-US"/>
        </a:p>
      </dgm:t>
    </dgm:pt>
    <dgm:pt modelId="{057644DB-1253-483E-B75C-7A04D5347FBC}" type="sibTrans" cxnId="{5D727101-056B-4158-986A-854B3BA1BCFA}">
      <dgm:prSet/>
      <dgm:spPr/>
      <dgm:t>
        <a:bodyPr/>
        <a:lstStyle/>
        <a:p>
          <a:endParaRPr lang="en-US"/>
        </a:p>
      </dgm:t>
    </dgm:pt>
    <dgm:pt modelId="{0B2FAD5B-376B-4044-B785-F0530B5C8765}">
      <dgm:prSet phldrT="[Text]"/>
      <dgm:spPr/>
      <dgm:t>
        <a:bodyPr/>
        <a:lstStyle/>
        <a:p>
          <a:r>
            <a:rPr lang="en-US" dirty="0"/>
            <a:t> Encouraging banks to </a:t>
          </a:r>
        </a:p>
        <a:p>
          <a:r>
            <a:rPr lang="en-US" dirty="0"/>
            <a:t>   lend</a:t>
          </a:r>
        </a:p>
      </dgm:t>
    </dgm:pt>
    <dgm:pt modelId="{A08C42AC-67EC-4C52-8529-8EDE1324737F}" type="sibTrans" cxnId="{836A9F52-E3E8-4AC7-AB03-04DC91A25ECF}">
      <dgm:prSet/>
      <dgm:spPr/>
      <dgm:t>
        <a:bodyPr/>
        <a:lstStyle/>
        <a:p>
          <a:endParaRPr lang="en-US"/>
        </a:p>
      </dgm:t>
    </dgm:pt>
    <dgm:pt modelId="{F774E22F-6CE7-46CF-B23F-D456E7C2BA67}" type="parTrans" cxnId="{836A9F52-E3E8-4AC7-AB03-04DC91A25ECF}">
      <dgm:prSet/>
      <dgm:spPr/>
      <dgm:t>
        <a:bodyPr/>
        <a:lstStyle/>
        <a:p>
          <a:endParaRPr lang="en-US"/>
        </a:p>
      </dgm:t>
    </dgm:pt>
    <dgm:pt modelId="{4B6B804B-FFE4-4C01-905D-2137C735CF36}" type="pres">
      <dgm:prSet presAssocID="{A3A44E5A-3D89-48B2-94C8-0C688C424657}" presName="Name0" presStyleCnt="0">
        <dgm:presLayoutVars>
          <dgm:dir/>
          <dgm:resizeHandles val="exact"/>
        </dgm:presLayoutVars>
      </dgm:prSet>
      <dgm:spPr/>
    </dgm:pt>
    <dgm:pt modelId="{E6E15694-769D-4DA1-A16B-E4A0454A2B40}" type="pres">
      <dgm:prSet presAssocID="{64FE7755-4961-476A-93F6-F2ED8BBB06C6}" presName="composite" presStyleCnt="0"/>
      <dgm:spPr/>
    </dgm:pt>
    <dgm:pt modelId="{F2C15DED-6410-4049-8084-38587C8E033D}" type="pres">
      <dgm:prSet presAssocID="{64FE7755-4961-476A-93F6-F2ED8BBB06C6}" presName="rect1" presStyleLbl="trAlignAcc1" presStyleIdx="0" presStyleCnt="3">
        <dgm:presLayoutVars>
          <dgm:bulletEnabled val="1"/>
        </dgm:presLayoutVars>
      </dgm:prSet>
      <dgm:spPr/>
    </dgm:pt>
    <dgm:pt modelId="{148EAF31-DA4D-4A50-93A5-4D2F87EE2D5B}" type="pres">
      <dgm:prSet presAssocID="{64FE7755-4961-476A-93F6-F2ED8BBB06C6}" presName="rect2" presStyleLbl="fgImgPlace1" presStyleIdx="0" presStyleCnt="3" custScaleX="108810" custScaleY="85370" custLinFactNeighborX="-4037" custLinFactNeighborY="-1712"/>
      <dgm:spPr/>
    </dgm:pt>
    <dgm:pt modelId="{1EDC8A73-63F9-4377-A553-9BA18103B36E}" type="pres">
      <dgm:prSet presAssocID="{9B1A1637-F139-4BBF-8748-B36AFFBB7C45}" presName="sibTrans" presStyleCnt="0"/>
      <dgm:spPr/>
    </dgm:pt>
    <dgm:pt modelId="{F90019F3-BB01-4B9E-9D55-9E7C0EA23E54}" type="pres">
      <dgm:prSet presAssocID="{0B2FAD5B-376B-4044-B785-F0530B5C8765}" presName="composite" presStyleCnt="0"/>
      <dgm:spPr/>
    </dgm:pt>
    <dgm:pt modelId="{A812E17E-1011-43F7-A15A-024ED1C2D65B}" type="pres">
      <dgm:prSet presAssocID="{0B2FAD5B-376B-4044-B785-F0530B5C8765}" presName="rect1" presStyleLbl="trAlignAcc1" presStyleIdx="1" presStyleCnt="3">
        <dgm:presLayoutVars>
          <dgm:bulletEnabled val="1"/>
        </dgm:presLayoutVars>
      </dgm:prSet>
      <dgm:spPr/>
    </dgm:pt>
    <dgm:pt modelId="{545DCDA1-F062-4BFC-B17F-4943EA957641}" type="pres">
      <dgm:prSet presAssocID="{0B2FAD5B-376B-4044-B785-F0530B5C8765}" presName="rect2" presStyleLbl="fgImgPlace1" presStyleIdx="1" presStyleCnt="3" custScaleX="121231" custScaleY="87354" custLinFactNeighborX="-4037" custLinFactNeighborY="486"/>
      <dgm:spPr/>
    </dgm:pt>
    <dgm:pt modelId="{CFC93490-C13C-4C1F-ADF8-D4B5D8D4C545}" type="pres">
      <dgm:prSet presAssocID="{A08C42AC-67EC-4C52-8529-8EDE1324737F}" presName="sibTrans" presStyleCnt="0"/>
      <dgm:spPr/>
    </dgm:pt>
    <dgm:pt modelId="{0AC1BD09-B8A4-40B1-83BD-D917AD00D7FB}" type="pres">
      <dgm:prSet presAssocID="{2918972D-4FD1-464D-8E92-4B5D0F0CBA49}" presName="composite" presStyleCnt="0"/>
      <dgm:spPr/>
    </dgm:pt>
    <dgm:pt modelId="{219CB083-9CF2-46C8-A1E1-A708CABF3A68}" type="pres">
      <dgm:prSet presAssocID="{2918972D-4FD1-464D-8E92-4B5D0F0CBA49}" presName="rect1" presStyleLbl="trAlignAcc1" presStyleIdx="2" presStyleCnt="3">
        <dgm:presLayoutVars>
          <dgm:bulletEnabled val="1"/>
        </dgm:presLayoutVars>
      </dgm:prSet>
      <dgm:spPr/>
    </dgm:pt>
    <dgm:pt modelId="{38B00EAA-676D-487A-BEB1-4A2ADCB64104}" type="pres">
      <dgm:prSet presAssocID="{2918972D-4FD1-464D-8E92-4B5D0F0CBA49}" presName="rect2" presStyleLbl="fgImgPlace1" presStyleIdx="2" presStyleCnt="3" custScaleX="116777" custScaleY="83933" custLinFactNeighborX="-12110" custLinFactNeighborY="1552"/>
      <dgm:spPr>
        <a:blipFill rotWithShape="1">
          <a:blip xmlns:r="http://schemas.openxmlformats.org/officeDocument/2006/relationships" r:embed="rId1"/>
          <a:stretch>
            <a:fillRect/>
          </a:stretch>
        </a:blipFill>
      </dgm:spPr>
    </dgm:pt>
  </dgm:ptLst>
  <dgm:cxnLst>
    <dgm:cxn modelId="{5D727101-056B-4158-986A-854B3BA1BCFA}" srcId="{A3A44E5A-3D89-48B2-94C8-0C688C424657}" destId="{2918972D-4FD1-464D-8E92-4B5D0F0CBA49}" srcOrd="2" destOrd="0" parTransId="{A612A5A7-2087-4DAD-86AA-E2BEB4300395}" sibTransId="{057644DB-1253-483E-B75C-7A04D5347FBC}"/>
    <dgm:cxn modelId="{7D8ACB44-9C05-4EC6-803E-997264E95B1E}" srcId="{A3A44E5A-3D89-48B2-94C8-0C688C424657}" destId="{64FE7755-4961-476A-93F6-F2ED8BBB06C6}" srcOrd="0" destOrd="0" parTransId="{9056FF01-9450-4FA0-AC0B-52531924A7FA}" sibTransId="{9B1A1637-F139-4BBF-8748-B36AFFBB7C45}"/>
    <dgm:cxn modelId="{836A9F52-E3E8-4AC7-AB03-04DC91A25ECF}" srcId="{A3A44E5A-3D89-48B2-94C8-0C688C424657}" destId="{0B2FAD5B-376B-4044-B785-F0530B5C8765}" srcOrd="1" destOrd="0" parTransId="{F774E22F-6CE7-46CF-B23F-D456E7C2BA67}" sibTransId="{A08C42AC-67EC-4C52-8529-8EDE1324737F}"/>
    <dgm:cxn modelId="{74FCDF79-FB5B-4278-9706-775FB56C590E}" type="presOf" srcId="{2918972D-4FD1-464D-8E92-4B5D0F0CBA49}" destId="{219CB083-9CF2-46C8-A1E1-A708CABF3A68}" srcOrd="0" destOrd="0" presId="urn:microsoft.com/office/officeart/2008/layout/PictureStrips"/>
    <dgm:cxn modelId="{5D51778E-FFE0-4224-8B87-556527FC837B}" type="presOf" srcId="{64FE7755-4961-476A-93F6-F2ED8BBB06C6}" destId="{F2C15DED-6410-4049-8084-38587C8E033D}" srcOrd="0" destOrd="0" presId="urn:microsoft.com/office/officeart/2008/layout/PictureStrips"/>
    <dgm:cxn modelId="{FB203AAA-5F15-44BD-B6F3-647385091CB6}" type="presOf" srcId="{A3A44E5A-3D89-48B2-94C8-0C688C424657}" destId="{4B6B804B-FFE4-4C01-905D-2137C735CF36}" srcOrd="0" destOrd="0" presId="urn:microsoft.com/office/officeart/2008/layout/PictureStrips"/>
    <dgm:cxn modelId="{2A09D6F0-8DF0-4DA5-8365-F6595DBEFCC4}" type="presOf" srcId="{0B2FAD5B-376B-4044-B785-F0530B5C8765}" destId="{A812E17E-1011-43F7-A15A-024ED1C2D65B}" srcOrd="0" destOrd="0" presId="urn:microsoft.com/office/officeart/2008/layout/PictureStrips"/>
    <dgm:cxn modelId="{1BCCD5FD-9223-4F54-B883-6BD82885FA52}" type="presParOf" srcId="{4B6B804B-FFE4-4C01-905D-2137C735CF36}" destId="{E6E15694-769D-4DA1-A16B-E4A0454A2B40}" srcOrd="0" destOrd="0" presId="urn:microsoft.com/office/officeart/2008/layout/PictureStrips"/>
    <dgm:cxn modelId="{EF18F6BD-3B54-41D2-B1CD-47733C989EBC}" type="presParOf" srcId="{E6E15694-769D-4DA1-A16B-E4A0454A2B40}" destId="{F2C15DED-6410-4049-8084-38587C8E033D}" srcOrd="0" destOrd="0" presId="urn:microsoft.com/office/officeart/2008/layout/PictureStrips"/>
    <dgm:cxn modelId="{52EEA5DF-6485-48AA-991D-92584F34258A}" type="presParOf" srcId="{E6E15694-769D-4DA1-A16B-E4A0454A2B40}" destId="{148EAF31-DA4D-4A50-93A5-4D2F87EE2D5B}" srcOrd="1" destOrd="0" presId="urn:microsoft.com/office/officeart/2008/layout/PictureStrips"/>
    <dgm:cxn modelId="{D49EC30D-BA93-4075-9412-7C0C062F6A32}" type="presParOf" srcId="{4B6B804B-FFE4-4C01-905D-2137C735CF36}" destId="{1EDC8A73-63F9-4377-A553-9BA18103B36E}" srcOrd="1" destOrd="0" presId="urn:microsoft.com/office/officeart/2008/layout/PictureStrips"/>
    <dgm:cxn modelId="{84F829F3-8073-4D6D-9B4D-C48DBAFA28DF}" type="presParOf" srcId="{4B6B804B-FFE4-4C01-905D-2137C735CF36}" destId="{F90019F3-BB01-4B9E-9D55-9E7C0EA23E54}" srcOrd="2" destOrd="0" presId="urn:microsoft.com/office/officeart/2008/layout/PictureStrips"/>
    <dgm:cxn modelId="{C3B30F68-EF93-408F-9F36-A415DE1BD459}" type="presParOf" srcId="{F90019F3-BB01-4B9E-9D55-9E7C0EA23E54}" destId="{A812E17E-1011-43F7-A15A-024ED1C2D65B}" srcOrd="0" destOrd="0" presId="urn:microsoft.com/office/officeart/2008/layout/PictureStrips"/>
    <dgm:cxn modelId="{3E769453-B59A-473C-87EB-5727B0138DF3}" type="presParOf" srcId="{F90019F3-BB01-4B9E-9D55-9E7C0EA23E54}" destId="{545DCDA1-F062-4BFC-B17F-4943EA957641}" srcOrd="1" destOrd="0" presId="urn:microsoft.com/office/officeart/2008/layout/PictureStrips"/>
    <dgm:cxn modelId="{95C9E592-3D4D-4E7A-9E8A-BE2EB4816F9B}" type="presParOf" srcId="{4B6B804B-FFE4-4C01-905D-2137C735CF36}" destId="{CFC93490-C13C-4C1F-ADF8-D4B5D8D4C545}" srcOrd="3" destOrd="0" presId="urn:microsoft.com/office/officeart/2008/layout/PictureStrips"/>
    <dgm:cxn modelId="{FDA05474-EFD9-4030-B008-B75F664A3C2B}" type="presParOf" srcId="{4B6B804B-FFE4-4C01-905D-2137C735CF36}" destId="{0AC1BD09-B8A4-40B1-83BD-D917AD00D7FB}" srcOrd="4" destOrd="0" presId="urn:microsoft.com/office/officeart/2008/layout/PictureStrips"/>
    <dgm:cxn modelId="{9FD6F502-5ECD-4C2E-AF46-A33C06C4D452}" type="presParOf" srcId="{0AC1BD09-B8A4-40B1-83BD-D917AD00D7FB}" destId="{219CB083-9CF2-46C8-A1E1-A708CABF3A68}" srcOrd="0" destOrd="0" presId="urn:microsoft.com/office/officeart/2008/layout/PictureStrips"/>
    <dgm:cxn modelId="{99F60809-4A2C-4419-B540-F1401961F1D7}" type="presParOf" srcId="{0AC1BD09-B8A4-40B1-83BD-D917AD00D7FB}" destId="{38B00EAA-676D-487A-BEB1-4A2ADCB6410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15DED-6410-4049-8084-38587C8E033D}">
      <dsp:nvSpPr>
        <dsp:cNvPr id="0" name=""/>
        <dsp:cNvSpPr/>
      </dsp:nvSpPr>
      <dsp:spPr>
        <a:xfrm>
          <a:off x="3819523" y="275201"/>
          <a:ext cx="6672482" cy="208515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12342"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Near-zero interest rates</a:t>
          </a:r>
        </a:p>
      </dsp:txBody>
      <dsp:txXfrm>
        <a:off x="3819523" y="275201"/>
        <a:ext cx="6672482" cy="2085150"/>
      </dsp:txXfrm>
    </dsp:sp>
    <dsp:sp modelId="{148EAF31-DA4D-4A50-93A5-4D2F87EE2D5B}">
      <dsp:nvSpPr>
        <dsp:cNvPr id="0" name=""/>
        <dsp:cNvSpPr/>
      </dsp:nvSpPr>
      <dsp:spPr>
        <a:xfrm>
          <a:off x="3418283" y="96685"/>
          <a:ext cx="1588196" cy="1869097"/>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2E17E-1011-43F7-A15A-024ED1C2D65B}">
      <dsp:nvSpPr>
        <dsp:cNvPr id="0" name=""/>
        <dsp:cNvSpPr/>
      </dsp:nvSpPr>
      <dsp:spPr>
        <a:xfrm>
          <a:off x="3864848" y="2761738"/>
          <a:ext cx="6672482" cy="208515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12342"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 Encouraging banks to </a:t>
          </a:r>
        </a:p>
        <a:p>
          <a:pPr marL="0" lvl="0" indent="0" algn="l" defTabSz="2000250">
            <a:lnSpc>
              <a:spcPct val="90000"/>
            </a:lnSpc>
            <a:spcBef>
              <a:spcPct val="0"/>
            </a:spcBef>
            <a:spcAft>
              <a:spcPct val="35000"/>
            </a:spcAft>
            <a:buNone/>
          </a:pPr>
          <a:r>
            <a:rPr lang="en-US" sz="4500" kern="1200" dirty="0"/>
            <a:t>   lend</a:t>
          </a:r>
        </a:p>
      </dsp:txBody>
      <dsp:txXfrm>
        <a:off x="3864848" y="2761738"/>
        <a:ext cx="6672482" cy="2085150"/>
      </dsp:txXfrm>
    </dsp:sp>
    <dsp:sp modelId="{545DCDA1-F062-4BFC-B17F-4943EA957641}">
      <dsp:nvSpPr>
        <dsp:cNvPr id="0" name=""/>
        <dsp:cNvSpPr/>
      </dsp:nvSpPr>
      <dsp:spPr>
        <a:xfrm>
          <a:off x="3372959" y="2609626"/>
          <a:ext cx="1769494" cy="1912535"/>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CB083-9CF2-46C8-A1E1-A708CABF3A68}">
      <dsp:nvSpPr>
        <dsp:cNvPr id="0" name=""/>
        <dsp:cNvSpPr/>
      </dsp:nvSpPr>
      <dsp:spPr>
        <a:xfrm>
          <a:off x="3848595" y="5210825"/>
          <a:ext cx="6672482" cy="208515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12342"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Supporting financial</a:t>
          </a:r>
        </a:p>
        <a:p>
          <a:pPr marL="0" lvl="0" indent="0" algn="l" defTabSz="2000250">
            <a:lnSpc>
              <a:spcPct val="90000"/>
            </a:lnSpc>
            <a:spcBef>
              <a:spcPct val="0"/>
            </a:spcBef>
            <a:spcAft>
              <a:spcPct val="35000"/>
            </a:spcAft>
            <a:buNone/>
          </a:pPr>
          <a:r>
            <a:rPr lang="en-US" sz="4500" kern="1200" dirty="0"/>
            <a:t>  markets</a:t>
          </a:r>
        </a:p>
      </dsp:txBody>
      <dsp:txXfrm>
        <a:off x="3848595" y="5210825"/>
        <a:ext cx="6672482" cy="2085150"/>
      </dsp:txXfrm>
    </dsp:sp>
    <dsp:sp modelId="{38B00EAA-676D-487A-BEB1-4A2ADCB64104}">
      <dsp:nvSpPr>
        <dsp:cNvPr id="0" name=""/>
        <dsp:cNvSpPr/>
      </dsp:nvSpPr>
      <dsp:spPr>
        <a:xfrm>
          <a:off x="3271378" y="5119503"/>
          <a:ext cx="1704483" cy="183763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D6B441ED-7AA4-459C-8061-13B5DA4D1D6B}" type="datetimeFigureOut">
              <a:rPr lang="en-US" smtClean="0"/>
              <a:t>7/8/2021</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0428CE8B-03BA-415D-8F83-C4598597C756}" type="slidenum">
              <a:rPr lang="en-US" smtClean="0"/>
              <a:t>‹#›</a:t>
            </a:fld>
            <a:endParaRPr lang="en-US"/>
          </a:p>
        </p:txBody>
      </p:sp>
    </p:spTree>
    <p:extLst>
      <p:ext uri="{BB962C8B-B14F-4D97-AF65-F5344CB8AC3E}">
        <p14:creationId xmlns:p14="http://schemas.microsoft.com/office/powerpoint/2010/main" val="69854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ederalreserve.gov/monetarypolicy/openmarket.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ederalreserve.gov/monetarypolicy/openmarket.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1</a:t>
            </a:fld>
            <a:endParaRPr lang="en-US"/>
          </a:p>
        </p:txBody>
      </p:sp>
    </p:spTree>
    <p:extLst>
      <p:ext uri="{BB962C8B-B14F-4D97-AF65-F5344CB8AC3E}">
        <p14:creationId xmlns:p14="http://schemas.microsoft.com/office/powerpoint/2010/main" val="3683959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Congress </a:t>
            </a:r>
            <a:r>
              <a:rPr lang="en-US" sz="1200" baseline="0" dirty="0">
                <a:latin typeface="Georgia" panose="02040502050405020303" pitchFamily="18" charset="0"/>
              </a:rPr>
              <a:t>created a central bank where there wouldn’t be one location of power. Different regions report on the economy in different areas to decide what’s best for the country as whole. </a:t>
            </a:r>
            <a:r>
              <a:rPr lang="en-US" sz="1200" dirty="0">
                <a:latin typeface="Georgia" panose="02040502050405020303" pitchFamily="18" charset="0"/>
              </a:rPr>
              <a:t>Our</a:t>
            </a:r>
            <a:r>
              <a:rPr lang="en-US" sz="1200" baseline="0" dirty="0">
                <a:latin typeface="Georgia" panose="02040502050405020303" pitchFamily="18" charset="0"/>
              </a:rPr>
              <a:t> </a:t>
            </a:r>
            <a:r>
              <a:rPr lang="en-US" sz="1200" dirty="0">
                <a:latin typeface="Georgia" panose="02040502050405020303" pitchFamily="18" charset="0"/>
              </a:rPr>
              <a:t>Board of Governors</a:t>
            </a:r>
            <a:r>
              <a:rPr lang="en-US" sz="1200" baseline="0" dirty="0">
                <a:latin typeface="Georgia" panose="02040502050405020303" pitchFamily="18" charset="0"/>
              </a:rPr>
              <a:t> is</a:t>
            </a:r>
            <a:r>
              <a:rPr lang="en-US" sz="1200" dirty="0">
                <a:latin typeface="Georgia" panose="02040502050405020303" pitchFamily="18" charset="0"/>
              </a:rPr>
              <a:t> located</a:t>
            </a:r>
            <a:r>
              <a:rPr lang="en-US" sz="1200" baseline="0" dirty="0">
                <a:latin typeface="Georgia" panose="02040502050405020303" pitchFamily="18" charset="0"/>
              </a:rPr>
              <a:t> in</a:t>
            </a:r>
            <a:r>
              <a:rPr lang="en-US" sz="1200" dirty="0">
                <a:latin typeface="Georgia" panose="02040502050405020303" pitchFamily="18" charset="0"/>
              </a:rPr>
              <a:t> Washington, D.C.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Georgia" panose="02040502050405020303" pitchFamily="18" charset="0"/>
            </a:endParaRPr>
          </a:p>
          <a:p>
            <a:pPr marL="214313" indent="-214313">
              <a:buFont typeface="Wingdings" panose="05000000000000000000" pitchFamily="2" charset="2"/>
              <a:buChar char="§"/>
            </a:pPr>
            <a:r>
              <a:rPr lang="en-US" sz="1200" b="1" baseline="0" dirty="0">
                <a:latin typeface="Georgia" panose="02040502050405020303" pitchFamily="18" charset="0"/>
              </a:rPr>
              <a:t>When you look at this map, what do you observe in terms of where the Banks are located? Any word or phrase is fine. There aren’t wrong answers- tell me what you are observing first by typing it into the chat box.  </a:t>
            </a:r>
          </a:p>
          <a:p>
            <a:pPr marL="214313" indent="-214313">
              <a:buFont typeface="Wingdings" panose="05000000000000000000" pitchFamily="2" charset="2"/>
              <a:buChar char="§"/>
            </a:pPr>
            <a:endParaRPr lang="en-US" sz="1200" b="1" baseline="0" dirty="0">
              <a:latin typeface="Georgia" panose="02040502050405020303" pitchFamily="18" charset="0"/>
            </a:endParaRPr>
          </a:p>
          <a:p>
            <a:pPr marL="214313" indent="-214313">
              <a:buFont typeface="Wingdings" panose="05000000000000000000" pitchFamily="2" charset="2"/>
              <a:buChar char="§"/>
            </a:pPr>
            <a:r>
              <a:rPr lang="en-US" sz="1200" b="0" i="1" baseline="0" dirty="0">
                <a:latin typeface="Georgia" panose="02040502050405020303" pitchFamily="18" charset="0"/>
              </a:rPr>
              <a:t>Yes, great--cities. Yes, there’s definitely more banks on the East Coast! That’s because when we were founded in 1913, that was where they considered the hubs of economic activity, and more populations in the east. These cities were located on train lines, so it would make it easier to transport money to them and use them as hubs. We still have the same main 12 banks that we had in 1913.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8CE8B-03BA-415D-8F83-C4598597C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53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0" i="0" baseline="0" dirty="0">
                <a:latin typeface="Georgia" panose="02040502050405020303" pitchFamily="18" charset="0"/>
              </a:rPr>
              <a:t>We still have the same main 12 banks that we had in 1913. However, now, branches have been added to help out the banks that have more land to cover. So for San Francisco, for example, even though it covers a really wide area, it has LA, Phoenix, Portland, Salt Lake City and Seattle as branches—all part of the SF Fed, in addition to the SF location. </a:t>
            </a:r>
          </a:p>
          <a:p>
            <a:pPr marL="214313" indent="-214313">
              <a:buFont typeface="Wingdings" panose="05000000000000000000" pitchFamily="2" charset="2"/>
              <a:buChar char="§"/>
            </a:pPr>
            <a:r>
              <a:rPr lang="en-US" sz="1400" b="0" i="0" baseline="0" dirty="0">
                <a:latin typeface="Georgia" panose="02040502050405020303" pitchFamily="18" charset="0"/>
              </a:rPr>
              <a:t>In Chicago, our area has an office in Des Moines, IO and a branch in Detroit in addition to our location in Chicago. </a:t>
            </a:r>
          </a:p>
          <a:p>
            <a:pPr marL="0" indent="0">
              <a:buFont typeface="Wingdings" panose="05000000000000000000" pitchFamily="2" charset="2"/>
              <a:buNone/>
            </a:pPr>
            <a:endParaRPr lang="en-US" sz="1400" dirty="0">
              <a:latin typeface="Georgia" panose="02040502050405020303" pitchFamily="18" charset="0"/>
            </a:endParaRPr>
          </a:p>
          <a:p>
            <a:pPr marL="0" indent="0">
              <a:buFont typeface="Wingdings" panose="05000000000000000000" pitchFamily="2" charset="2"/>
              <a:buNone/>
            </a:pPr>
            <a:endParaRPr lang="en-US" sz="1400" dirty="0">
              <a:latin typeface="Georgia" panose="02040502050405020303" pitchFamily="18" charset="0"/>
            </a:endParaRPr>
          </a:p>
          <a:p>
            <a:pPr marL="557213" lvl="1" indent="-214313">
              <a:buFont typeface="Wingdings" panose="05000000000000000000" pitchFamily="2" charset="2"/>
              <a:buChar char="§"/>
            </a:pPr>
            <a:endParaRPr lang="en-US" sz="14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latin typeface="Georgia" panose="02040502050405020303" pitchFamily="18" charset="0"/>
            </a:endParaRPr>
          </a:p>
          <a:p>
            <a:pPr marL="557213" lvl="1" indent="-214313">
              <a:buFont typeface="Wingdings" panose="05000000000000000000" pitchFamily="2" charset="2"/>
              <a:buChar char="§"/>
            </a:pPr>
            <a:endParaRPr lang="en-US" b="1" dirty="0">
              <a:latin typeface="Georgia" panose="02040502050405020303" pitchFamily="18" charset="0"/>
            </a:endParaRPr>
          </a:p>
          <a:p>
            <a:endParaRPr lang="en-US" dirty="0">
              <a:latin typeface="Georgia" panose="02040502050405020303"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242EC-A709-4DBC-8056-F9255E6CF2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805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Federal Reserve is independent</a:t>
            </a:r>
            <a:r>
              <a:rPr lang="en-US" baseline="0" dirty="0"/>
              <a:t> within the government. </a:t>
            </a:r>
          </a:p>
          <a:p>
            <a:endParaRPr lang="en-US" baseline="0" dirty="0"/>
          </a:p>
          <a:p>
            <a:r>
              <a:rPr lang="en-US" baseline="0" dirty="0"/>
              <a:t>The President of the United States chooses the Board of Governors in Washington DC. Those selections for the Board are approved by Senate.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But the 12 Reserve Banks are independent, and the Presidents of the 12 Banks are not chosen by the Executive office but are chosen by the Boards of our individual Banks. That means that I am a “Bank” employee and I am not considered a Federal employee. </a:t>
            </a:r>
          </a:p>
          <a:p>
            <a:endParaRPr lang="en-US" baseline="0" dirty="0"/>
          </a:p>
          <a:p>
            <a:endParaRPr lang="en-US" dirty="0"/>
          </a:p>
          <a:p>
            <a:r>
              <a:rPr lang="en-US" dirty="0"/>
              <a:t>We’ll get into the Federal Open Market Committee a bit later in the presentation. </a:t>
            </a:r>
          </a:p>
        </p:txBody>
      </p:sp>
      <p:sp>
        <p:nvSpPr>
          <p:cNvPr id="4" name="Slide Number Placeholder 3"/>
          <p:cNvSpPr>
            <a:spLocks noGrp="1"/>
          </p:cNvSpPr>
          <p:nvPr>
            <p:ph type="sldNum" sz="quarter" idx="10"/>
          </p:nvPr>
        </p:nvSpPr>
        <p:spPr/>
        <p:txBody>
          <a:bodyPr/>
          <a:lstStyle/>
          <a:p>
            <a:fld id="{0428CE8B-03BA-415D-8F83-C4598597C756}" type="slidenum">
              <a:rPr lang="en-US" smtClean="0"/>
              <a:t>12</a:t>
            </a:fld>
            <a:endParaRPr lang="en-US"/>
          </a:p>
        </p:txBody>
      </p:sp>
    </p:spTree>
    <p:extLst>
      <p:ext uri="{BB962C8B-B14F-4D97-AF65-F5344CB8AC3E}">
        <p14:creationId xmlns:p14="http://schemas.microsoft.com/office/powerpoint/2010/main" val="384385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will be talking about three main roles today. </a:t>
            </a:r>
          </a:p>
          <a:p>
            <a:r>
              <a:rPr lang="en-US" baseline="0" dirty="0"/>
              <a:t> </a:t>
            </a:r>
          </a:p>
          <a:p>
            <a:r>
              <a:rPr lang="en-US" dirty="0"/>
              <a:t>Our job is broken up into three main categories:</a:t>
            </a:r>
            <a:r>
              <a:rPr lang="en-US" baseline="0" dirty="0"/>
              <a:t> </a:t>
            </a:r>
          </a:p>
          <a:p>
            <a:r>
              <a:rPr lang="en-US" baseline="0" dirty="0"/>
              <a:t>Payment services, conducting bank oversight, and influencing the growth of the U.S. economy, or what we call monetary policy. Let’s start with payment services. </a:t>
            </a:r>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13</a:t>
            </a:fld>
            <a:endParaRPr lang="en-US"/>
          </a:p>
        </p:txBody>
      </p:sp>
    </p:spTree>
    <p:extLst>
      <p:ext uri="{BB962C8B-B14F-4D97-AF65-F5344CB8AC3E}">
        <p14:creationId xmlns:p14="http://schemas.microsoft.com/office/powerpoint/2010/main" val="226373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 little more this first</a:t>
            </a:r>
            <a:r>
              <a:rPr lang="en-US" baseline="0" dirty="0"/>
              <a:t> role: payment services. </a:t>
            </a:r>
            <a:r>
              <a:rPr lang="en-US" dirty="0"/>
              <a:t>The Federal Reserve works on electronic payments for banks, check collection, and cash</a:t>
            </a:r>
            <a:r>
              <a:rPr lang="en-US" baseline="0" dirty="0"/>
              <a:t> services. </a:t>
            </a:r>
          </a:p>
        </p:txBody>
      </p:sp>
      <p:sp>
        <p:nvSpPr>
          <p:cNvPr id="4" name="Slide Number Placeholder 3"/>
          <p:cNvSpPr>
            <a:spLocks noGrp="1"/>
          </p:cNvSpPr>
          <p:nvPr>
            <p:ph type="sldNum" sz="quarter" idx="10"/>
          </p:nvPr>
        </p:nvSpPr>
        <p:spPr/>
        <p:txBody>
          <a:bodyPr/>
          <a:lstStyle/>
          <a:p>
            <a:fld id="{0428CE8B-03BA-415D-8F83-C4598597C756}" type="slidenum">
              <a:rPr lang="en-US" smtClean="0"/>
              <a:t>14</a:t>
            </a:fld>
            <a:endParaRPr lang="en-US"/>
          </a:p>
        </p:txBody>
      </p:sp>
    </p:spTree>
    <p:extLst>
      <p:ext uri="{BB962C8B-B14F-4D97-AF65-F5344CB8AC3E}">
        <p14:creationId xmlns:p14="http://schemas.microsoft.com/office/powerpoint/2010/main" val="2285625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talk about</a:t>
            </a:r>
            <a:r>
              <a:rPr lang="en-US" baseline="0" dirty="0"/>
              <a:t> payments. But first, a poll. Which of these are you most likely to use on a given day? </a:t>
            </a:r>
          </a:p>
          <a:p>
            <a:endParaRPr lang="en-US" dirty="0"/>
          </a:p>
          <a:p>
            <a:r>
              <a:rPr lang="en-US" dirty="0"/>
              <a:t>I’m not surprised that no one mentioned checks. </a:t>
            </a:r>
          </a:p>
          <a:p>
            <a:r>
              <a:rPr lang="en-US" dirty="0"/>
              <a:t>That is a trend we’ve been noticing</a:t>
            </a:r>
            <a:r>
              <a:rPr lang="en-US" baseline="0" dirty="0"/>
              <a:t> throughout the classes we’ve been working with—and it is true within the US too. </a:t>
            </a:r>
          </a:p>
          <a:p>
            <a:r>
              <a:rPr lang="en-US" baseline="0" dirty="0"/>
              <a:t>We are still using a lot of cash and credit or debit cards, but as a country we are using less checks than before. That means that the Federal Reserve has decreased the amount of people assigned to work on processing checks. </a:t>
            </a:r>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15</a:t>
            </a:fld>
            <a:endParaRPr lang="en-US"/>
          </a:p>
        </p:txBody>
      </p:sp>
    </p:spTree>
    <p:extLst>
      <p:ext uri="{BB962C8B-B14F-4D97-AF65-F5344CB8AC3E}">
        <p14:creationId xmlns:p14="http://schemas.microsoft.com/office/powerpoint/2010/main" val="2165613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know that many of you mentioned you use</a:t>
            </a:r>
            <a:r>
              <a:rPr lang="en-US" sz="1200" kern="1200" baseline="0" dirty="0">
                <a:solidFill>
                  <a:schemeClr val="tx1"/>
                </a:solidFill>
                <a:effectLst/>
                <a:latin typeface="+mn-lt"/>
                <a:ea typeface="+mn-ea"/>
                <a:cs typeface="+mn-cs"/>
              </a:rPr>
              <a:t> cash. </a:t>
            </a:r>
            <a:r>
              <a:rPr lang="en-US" sz="1200" kern="1200" dirty="0">
                <a:solidFill>
                  <a:schemeClr val="tx1"/>
                </a:solidFill>
                <a:effectLst/>
                <a:latin typeface="+mn-lt"/>
                <a:ea typeface="+mn-ea"/>
                <a:cs typeface="+mn-cs"/>
              </a:rPr>
              <a:t>We’re going to now look at how the Fed deals</a:t>
            </a:r>
            <a:r>
              <a:rPr lang="en-US" sz="1200" kern="1200" baseline="0" dirty="0">
                <a:solidFill>
                  <a:schemeClr val="tx1"/>
                </a:solidFill>
                <a:effectLst/>
                <a:latin typeface="+mn-lt"/>
                <a:ea typeface="+mn-ea"/>
                <a:cs typeface="+mn-cs"/>
              </a:rPr>
              <a:t> with cash as the Bank for banks. </a:t>
            </a: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When banks have excess cash, they deposit it at their Federal Reserve bank or branch. They arrive in armored trucks to our doors.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Between both Chicago and Detroit cash processing centers, we have been processing130 million dollars/day. </a:t>
            </a:r>
            <a:endParaRPr lang="en-US" dirty="0"/>
          </a:p>
        </p:txBody>
      </p:sp>
      <p:sp>
        <p:nvSpPr>
          <p:cNvPr id="4" name="Slide Number Placeholder 3"/>
          <p:cNvSpPr>
            <a:spLocks noGrp="1"/>
          </p:cNvSpPr>
          <p:nvPr>
            <p:ph type="sldNum" sz="quarter" idx="10"/>
          </p:nvPr>
        </p:nvSpPr>
        <p:spPr/>
        <p:txBody>
          <a:bodyPr/>
          <a:lstStyle/>
          <a:p>
            <a:fld id="{012242EC-A709-4DBC-8056-F9255E6CF262}" type="slidenum">
              <a:rPr lang="en-US" smtClean="0"/>
              <a:t>16</a:t>
            </a:fld>
            <a:endParaRPr lang="en-US"/>
          </a:p>
        </p:txBody>
      </p:sp>
    </p:spTree>
    <p:extLst>
      <p:ext uri="{BB962C8B-B14F-4D97-AF65-F5344CB8AC3E}">
        <p14:creationId xmlns:p14="http://schemas.microsoft.com/office/powerpoint/2010/main" val="26103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our workers</a:t>
            </a:r>
            <a:r>
              <a:rPr lang="en-US" baseline="0" dirty="0"/>
              <a:t> count the bills to make sure that it’s the amount the bank said it was. </a:t>
            </a:r>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17</a:t>
            </a:fld>
            <a:endParaRPr lang="en-US"/>
          </a:p>
        </p:txBody>
      </p:sp>
    </p:spTree>
    <p:extLst>
      <p:ext uri="{BB962C8B-B14F-4D97-AF65-F5344CB8AC3E}">
        <p14:creationId xmlns:p14="http://schemas.microsoft.com/office/powerpoint/2010/main" val="1303725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Then we run the cash through high-processing machines so that we can separate out the cash that is fit to be circulated. </a:t>
            </a:r>
          </a:p>
        </p:txBody>
      </p:sp>
      <p:sp>
        <p:nvSpPr>
          <p:cNvPr id="4" name="Slide Number Placeholder 3"/>
          <p:cNvSpPr>
            <a:spLocks noGrp="1"/>
          </p:cNvSpPr>
          <p:nvPr>
            <p:ph type="sldNum" sz="quarter" idx="10"/>
          </p:nvPr>
        </p:nvSpPr>
        <p:spPr/>
        <p:txBody>
          <a:bodyPr/>
          <a:lstStyle/>
          <a:p>
            <a:fld id="{0428CE8B-03BA-415D-8F83-C4598597C756}" type="slidenum">
              <a:rPr lang="en-US" smtClean="0"/>
              <a:t>18</a:t>
            </a:fld>
            <a:endParaRPr lang="en-US"/>
          </a:p>
        </p:txBody>
      </p:sp>
    </p:spTree>
    <p:extLst>
      <p:ext uri="{BB962C8B-B14F-4D97-AF65-F5344CB8AC3E}">
        <p14:creationId xmlns:p14="http://schemas.microsoft.com/office/powerpoint/2010/main" val="38879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Then we run the cash through high-processing machines so that we can separate out the cash that is fit to be circulated. </a:t>
            </a:r>
          </a:p>
          <a:p>
            <a:r>
              <a:rPr lang="en-US" sz="1200" kern="1200" baseline="0" dirty="0">
                <a:solidFill>
                  <a:schemeClr val="tx1"/>
                </a:solidFill>
                <a:effectLst/>
                <a:latin typeface="+mn-lt"/>
                <a:ea typeface="+mn-ea"/>
                <a:cs typeface="+mn-cs"/>
              </a:rPr>
              <a:t>What factors might make a bill “unfit” for circulation? </a:t>
            </a:r>
          </a:p>
          <a:p>
            <a:r>
              <a:rPr lang="en-US" sz="1200" kern="1200" baseline="0" dirty="0">
                <a:solidFill>
                  <a:schemeClr val="tx1"/>
                </a:solidFill>
                <a:effectLst/>
                <a:latin typeface="+mn-lt"/>
                <a:ea typeface="+mn-ea"/>
                <a:cs typeface="+mn-cs"/>
              </a:rPr>
              <a:t>You’re right if you said “all of the above.” </a:t>
            </a:r>
          </a:p>
          <a:p>
            <a:r>
              <a:rPr lang="en-US" sz="1200" kern="1200" baseline="0" dirty="0">
                <a:solidFill>
                  <a:schemeClr val="tx1"/>
                </a:solidFill>
                <a:effectLst/>
                <a:latin typeface="+mn-lt"/>
                <a:ea typeface="+mn-ea"/>
                <a:cs typeface="+mn-cs"/>
              </a:rPr>
              <a:t>With the ones that are worn out, old, torn, or written on, we go ahead and destroy those.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28CE8B-03BA-415D-8F83-C4598597C756}" type="slidenum">
              <a:rPr lang="en-US" smtClean="0"/>
              <a:t>19</a:t>
            </a:fld>
            <a:endParaRPr lang="en-US"/>
          </a:p>
        </p:txBody>
      </p:sp>
    </p:spTree>
    <p:extLst>
      <p:ext uri="{BB962C8B-B14F-4D97-AF65-F5344CB8AC3E}">
        <p14:creationId xmlns:p14="http://schemas.microsoft.com/office/powerpoint/2010/main" val="238211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8CE8B-03BA-415D-8F83-C4598597C756}" type="slidenum">
              <a:rPr lang="en-US" smtClean="0"/>
              <a:t>2</a:t>
            </a:fld>
            <a:endParaRPr lang="en-US"/>
          </a:p>
        </p:txBody>
      </p:sp>
    </p:spTree>
    <p:extLst>
      <p:ext uri="{BB962C8B-B14F-4D97-AF65-F5344CB8AC3E}">
        <p14:creationId xmlns:p14="http://schemas.microsoft.com/office/powerpoint/2010/main" val="3161065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 shredded bills look like. </a:t>
            </a:r>
          </a:p>
          <a:p>
            <a:r>
              <a:rPr lang="en-US" dirty="0"/>
              <a:t>In</a:t>
            </a:r>
            <a:r>
              <a:rPr lang="en-US" baseline="0" dirty="0"/>
              <a:t> 2020, we’ve been shredding around 4.8 million dollars/day out of the 130 million/day that we process. </a:t>
            </a:r>
          </a:p>
          <a:p>
            <a:endParaRPr lang="en-US" baseline="0" dirty="0"/>
          </a:p>
          <a:p>
            <a:r>
              <a:rPr lang="en-US" baseline="0" dirty="0"/>
              <a:t>Don’t worry – although that may sound like a lot-- we replace the shredded money with new money that we order from the Treasury Department. It is printed in Washington DC, and in Fort Worth, TX at the Bureau of Engraving and Printing. </a:t>
            </a:r>
          </a:p>
          <a:p>
            <a:r>
              <a:rPr lang="en-US" baseline="0" dirty="0"/>
              <a:t>We store all the cash in the vault, which is a storage room, so that the new cash is ready to go. </a:t>
            </a:r>
            <a:endParaRPr lang="en-US" dirty="0"/>
          </a:p>
          <a:p>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20</a:t>
            </a:fld>
            <a:endParaRPr lang="en-US"/>
          </a:p>
        </p:txBody>
      </p:sp>
    </p:spTree>
    <p:extLst>
      <p:ext uri="{BB962C8B-B14F-4D97-AF65-F5344CB8AC3E}">
        <p14:creationId xmlns:p14="http://schemas.microsoft.com/office/powerpoint/2010/main" val="3427341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new money looks like from the Treasury Department/Bureau</a:t>
            </a:r>
            <a:r>
              <a:rPr lang="en-US" baseline="0" dirty="0"/>
              <a:t> of Engraving and Printing </a:t>
            </a:r>
          </a:p>
          <a:p>
            <a:r>
              <a:rPr lang="en-US" baseline="0" dirty="0"/>
              <a:t>It is shrink wrapped and in the vault there. </a:t>
            </a:r>
          </a:p>
          <a:p>
            <a:r>
              <a:rPr lang="en-US" baseline="0" dirty="0"/>
              <a:t>It looks a little different than what I first imagined the vault might look like – stacks of cash! </a:t>
            </a:r>
            <a:endParaRPr lang="en-US" dirty="0"/>
          </a:p>
          <a:p>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21</a:t>
            </a:fld>
            <a:endParaRPr lang="en-US"/>
          </a:p>
        </p:txBody>
      </p:sp>
    </p:spTree>
    <p:extLst>
      <p:ext uri="{BB962C8B-B14F-4D97-AF65-F5344CB8AC3E}">
        <p14:creationId xmlns:p14="http://schemas.microsoft.com/office/powerpoint/2010/main" val="3288842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time for another poll: how much money is stored in</a:t>
            </a:r>
            <a:r>
              <a:rPr lang="en-US" baseline="0" dirty="0"/>
              <a:t> our vaults? </a:t>
            </a:r>
          </a:p>
          <a:p>
            <a:endParaRPr lang="en-US" dirty="0"/>
          </a:p>
          <a:p>
            <a:r>
              <a:rPr lang="en-US" dirty="0"/>
              <a:t>If you said in the billions, that’s right. The number</a:t>
            </a:r>
            <a:r>
              <a:rPr lang="en-US" baseline="0" dirty="0"/>
              <a:t> fluctuates, but it is in the billions. It is currently around 9 billion right now. </a:t>
            </a:r>
          </a:p>
          <a:p>
            <a:endParaRPr lang="en-US" baseline="0" dirty="0"/>
          </a:p>
          <a:p>
            <a:r>
              <a:rPr lang="en-US" baseline="0" dirty="0"/>
              <a:t>This is the door to the vault. </a:t>
            </a:r>
          </a:p>
          <a:p>
            <a:endParaRPr lang="en-US" baseline="0" dirty="0"/>
          </a:p>
          <a:p>
            <a:r>
              <a:rPr lang="en-US" baseline="0" dirty="0"/>
              <a:t>We need to keep an adequate reserve so that when the banks need to withdraw currency for their customers, we have it on hand. </a:t>
            </a:r>
          </a:p>
          <a:p>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22</a:t>
            </a:fld>
            <a:endParaRPr lang="en-US"/>
          </a:p>
        </p:txBody>
      </p:sp>
    </p:spTree>
    <p:extLst>
      <p:ext uri="{BB962C8B-B14F-4D97-AF65-F5344CB8AC3E}">
        <p14:creationId xmlns:p14="http://schemas.microsoft.com/office/powerpoint/2010/main" val="2393331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said in the billions, that’s right. The number</a:t>
            </a:r>
            <a:r>
              <a:rPr lang="en-US" baseline="0" dirty="0"/>
              <a:t> fluctuates, but it is in the billions. It is currently around 9 billion right now. </a:t>
            </a:r>
          </a:p>
          <a:p>
            <a:endParaRPr lang="en-US" baseline="0" dirty="0"/>
          </a:p>
          <a:p>
            <a:r>
              <a:rPr lang="en-US" baseline="0" dirty="0"/>
              <a:t>This is the door to the vault. </a:t>
            </a:r>
          </a:p>
          <a:p>
            <a:endParaRPr lang="en-US" baseline="0" dirty="0"/>
          </a:p>
          <a:p>
            <a:r>
              <a:rPr lang="en-US" baseline="0" dirty="0"/>
              <a:t>We need to keep an adequate reserve so that when the banks need to withdraw currency for their customers, we have it on hand.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8CE8B-03BA-415D-8F83-C4598597C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job in the cash department, besides separating out the unfit bills, is to separate out the counterfeit</a:t>
            </a:r>
            <a:r>
              <a:rPr lang="en-US" baseline="0" dirty="0"/>
              <a:t> bills and send them to the secret service. </a:t>
            </a:r>
          </a:p>
          <a:p>
            <a:r>
              <a:rPr lang="en-US" baseline="0" dirty="0"/>
              <a:t>On average we are finding about 17 counterfeit bills a day.  </a:t>
            </a:r>
          </a:p>
          <a:p>
            <a:r>
              <a:rPr lang="en-US" baseline="0" dirty="0"/>
              <a:t>The machine scans for every security feature. </a:t>
            </a:r>
          </a:p>
          <a:p>
            <a:endParaRPr lang="en-US" baseline="0" dirty="0"/>
          </a:p>
          <a:p>
            <a:r>
              <a:rPr lang="en-US" baseline="0" dirty="0"/>
              <a:t>Let’s look at a couple more…</a:t>
            </a:r>
          </a:p>
          <a:p>
            <a:endParaRPr lang="en-US" dirty="0"/>
          </a:p>
        </p:txBody>
      </p:sp>
      <p:sp>
        <p:nvSpPr>
          <p:cNvPr id="4" name="Slide Number Placeholder 3"/>
          <p:cNvSpPr>
            <a:spLocks noGrp="1"/>
          </p:cNvSpPr>
          <p:nvPr>
            <p:ph type="sldNum" sz="quarter" idx="5"/>
          </p:nvPr>
        </p:nvSpPr>
        <p:spPr/>
        <p:txBody>
          <a:bodyPr/>
          <a:lstStyle/>
          <a:p>
            <a:fld id="{0428CE8B-03BA-415D-8F83-C4598597C756}" type="slidenum">
              <a:rPr lang="en-US" smtClean="0"/>
              <a:t>24</a:t>
            </a:fld>
            <a:endParaRPr lang="en-US"/>
          </a:p>
        </p:txBody>
      </p:sp>
    </p:spTree>
    <p:extLst>
      <p:ext uri="{BB962C8B-B14F-4D97-AF65-F5344CB8AC3E}">
        <p14:creationId xmlns:p14="http://schemas.microsoft.com/office/powerpoint/2010/main" val="1428659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job in the cash department, besides separating out the unfit bills, is to separate out the counterfeit</a:t>
            </a:r>
            <a:r>
              <a:rPr lang="en-US" baseline="0" dirty="0"/>
              <a:t> bills and send them to the secret service. </a:t>
            </a:r>
          </a:p>
          <a:p>
            <a:r>
              <a:rPr lang="en-US" baseline="0" dirty="0"/>
              <a:t>On average we are finding about 17 counterfeit bills a day.  </a:t>
            </a:r>
          </a:p>
          <a:p>
            <a:r>
              <a:rPr lang="en-US" baseline="0" dirty="0"/>
              <a:t>The machine scans for every security feature. </a:t>
            </a:r>
          </a:p>
          <a:p>
            <a:endParaRPr lang="en-US" baseline="0" dirty="0"/>
          </a:p>
          <a:p>
            <a:r>
              <a:rPr lang="en-US" b="1" baseline="0" dirty="0"/>
              <a:t>What security features stand out to you? (Type into the chat box.) </a:t>
            </a:r>
          </a:p>
          <a:p>
            <a:endParaRPr lang="en-US" b="1" baseline="0" dirty="0"/>
          </a:p>
          <a:p>
            <a:r>
              <a:rPr lang="en-US" b="0" baseline="0" dirty="0"/>
              <a:t>Yes, the blue line is a 3D image. When you look at it straight on, it shows the number 100 multiple times. Then when you tilt it, you see the number 100 morph into liberty bells. </a:t>
            </a:r>
          </a:p>
          <a:p>
            <a:endParaRPr lang="en-US" b="0" baseline="0" dirty="0"/>
          </a:p>
          <a:p>
            <a:r>
              <a:rPr lang="en-US" b="0" baseline="0" dirty="0"/>
              <a:t>The watermark you can see if you shine a light behind the bill. In this case, it is another image of Benjamin Franklin. It is an image that is pressed into the fabric of the paper. </a:t>
            </a:r>
          </a:p>
          <a:p>
            <a:endParaRPr lang="en-US" b="0" baseline="0" dirty="0"/>
          </a:p>
          <a:p>
            <a:r>
              <a:rPr lang="en-US" b="0" baseline="0" dirty="0"/>
              <a:t>You can also see color-changing ink. This is on the number “100” in the lower righthand corner as well as the liberty bell image in the ink pot. When you look at it straight on, the color is copper-orange. When you tilt the bill, the color is green.</a:t>
            </a:r>
          </a:p>
          <a:p>
            <a:endParaRPr lang="en-US" baseline="0" dirty="0"/>
          </a:p>
          <a:p>
            <a:r>
              <a:rPr lang="en-US" baseline="0" dirty="0"/>
              <a:t>Another fun feature, that I’ve circled in red, is that B2 number. The B2 number represents which of the banks the bill was issued from – in this case the Federal Reserve Bank of New York. If it said G7, that would mean it was from the 7</a:t>
            </a:r>
            <a:r>
              <a:rPr lang="en-US" baseline="30000" dirty="0"/>
              <a:t>th</a:t>
            </a:r>
            <a:r>
              <a:rPr lang="en-US" baseline="0" dirty="0"/>
              <a:t> district, the Federal Reserve Bank of Chicago. </a:t>
            </a:r>
          </a:p>
          <a:p>
            <a:endParaRPr lang="en-US" baseline="0" dirty="0"/>
          </a:p>
          <a:p>
            <a:r>
              <a:rPr lang="en-US" baseline="0" dirty="0"/>
              <a:t>We’ve been talking now a lot about being the “bank for banks” and working with cash. </a:t>
            </a:r>
          </a:p>
          <a:p>
            <a:endParaRPr lang="en-US" baseline="0" dirty="0"/>
          </a:p>
          <a:p>
            <a:r>
              <a:rPr lang="en-US" baseline="0" dirty="0"/>
              <a:t>Let’s turn now to talk about how we are also conduct bank oversight—we are testing the Banks to make sure that they are healthy. </a:t>
            </a:r>
          </a:p>
        </p:txBody>
      </p:sp>
      <p:sp>
        <p:nvSpPr>
          <p:cNvPr id="4" name="Slide Number Placeholder 3"/>
          <p:cNvSpPr>
            <a:spLocks noGrp="1"/>
          </p:cNvSpPr>
          <p:nvPr>
            <p:ph type="sldNum" sz="quarter" idx="10"/>
          </p:nvPr>
        </p:nvSpPr>
        <p:spPr/>
        <p:txBody>
          <a:bodyPr/>
          <a:lstStyle/>
          <a:p>
            <a:fld id="{012242EC-A709-4DBC-8056-F9255E6CF262}" type="slidenum">
              <a:rPr lang="en-US" smtClean="0"/>
              <a:t>25</a:t>
            </a:fld>
            <a:endParaRPr lang="en-US"/>
          </a:p>
        </p:txBody>
      </p:sp>
    </p:spTree>
    <p:extLst>
      <p:ext uri="{BB962C8B-B14F-4D97-AF65-F5344CB8AC3E}">
        <p14:creationId xmlns:p14="http://schemas.microsoft.com/office/powerpoint/2010/main" val="460532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single largest group of employees at the Chicago Fed works in this area (about 1/3 of staff.) 500 out of 1,500 people who work for the Chicago Fed are in this department. </a:t>
            </a:r>
            <a:endParaRPr lang="en-US" dirty="0">
              <a:effectLst/>
            </a:endParaRP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Federal Reserve are like referees, making sure the banks are following the rules.</a:t>
            </a:r>
          </a:p>
          <a:p>
            <a:endParaRPr lang="en-US" sz="120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What are some things that you might want to find out as a bank examiner?  </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Are deposits safe? </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Is the bank making good investments with people’s money, and taking care of it? </a:t>
            </a:r>
          </a:p>
          <a:p>
            <a:r>
              <a:rPr lang="en-US" sz="1200" kern="1200" baseline="0" dirty="0">
                <a:solidFill>
                  <a:schemeClr val="tx1"/>
                </a:solidFill>
                <a:effectLst/>
                <a:latin typeface="+mn-lt"/>
                <a:ea typeface="+mn-ea"/>
                <a:cs typeface="+mn-cs"/>
              </a:rPr>
              <a:t>If the bank gets a poor rating,  then they get guidance, and then if they do not make corrections the bank may need to close. </a:t>
            </a:r>
          </a:p>
          <a:p>
            <a:r>
              <a:rPr lang="en-US" sz="1200" kern="1200" baseline="0" dirty="0">
                <a:solidFill>
                  <a:schemeClr val="tx1"/>
                </a:solidFill>
                <a:effectLst/>
                <a:latin typeface="+mn-lt"/>
                <a:ea typeface="+mn-ea"/>
                <a:cs typeface="+mn-cs"/>
              </a:rPr>
              <a:t>The FDIC insures that whatever money you had in the bank is still available to you, though, up to $250,000. </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Our job is to protect consumers </a:t>
            </a:r>
          </a:p>
          <a:p>
            <a:r>
              <a:rPr lang="en-US" sz="1200" kern="1200" baseline="0" dirty="0">
                <a:solidFill>
                  <a:schemeClr val="tx1"/>
                </a:solidFill>
                <a:effectLst/>
                <a:latin typeface="+mn-lt"/>
                <a:ea typeface="+mn-ea"/>
                <a:cs typeface="+mn-cs"/>
              </a:rPr>
              <a:t>They look to see that the bank is judging whether to give out loans to people based on the person’s ability to repay the loan, not based on their religion, race, neighborhood, or any other factors. </a:t>
            </a:r>
          </a:p>
          <a:p>
            <a:r>
              <a:rPr lang="en-US" dirty="0">
                <a:effectLst/>
              </a:rPr>
              <a:t>They</a:t>
            </a:r>
            <a:r>
              <a:rPr lang="en-US" baseline="0" dirty="0">
                <a:effectLst/>
              </a:rPr>
              <a:t> also make sure the bank is posting the correct interest rates– and people can file complaints to the Federal Reserve if something is amiss. </a:t>
            </a:r>
            <a:endParaRPr lang="en-US" dirty="0">
              <a:effectLst/>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are o</a:t>
            </a:r>
            <a:r>
              <a:rPr lang="en-US" sz="1200" kern="1200" dirty="0">
                <a:solidFill>
                  <a:schemeClr val="tx1"/>
                </a:solidFill>
                <a:effectLst/>
                <a:latin typeface="+mn-lt"/>
                <a:ea typeface="+mn-ea"/>
                <a:cs typeface="+mn-cs"/>
              </a:rPr>
              <a:t>ne financial regulator</a:t>
            </a:r>
            <a:r>
              <a:rPr lang="en-US" sz="1200" kern="1200" baseline="0" dirty="0">
                <a:solidFill>
                  <a:schemeClr val="tx1"/>
                </a:solidFill>
                <a:effectLst/>
                <a:latin typeface="+mn-lt"/>
                <a:ea typeface="+mn-ea"/>
                <a:cs typeface="+mn-cs"/>
              </a:rPr>
              <a:t> among other agencies who also perform bank examinations including</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Office of the Comptroller of the Currency (OCC) </a:t>
            </a:r>
          </a:p>
          <a:p>
            <a:pPr lvl="0"/>
            <a:r>
              <a:rPr lang="en-US" sz="1200" kern="1200" dirty="0">
                <a:solidFill>
                  <a:schemeClr val="tx1"/>
                </a:solidFill>
                <a:effectLst/>
                <a:latin typeface="+mn-lt"/>
                <a:ea typeface="+mn-ea"/>
                <a:cs typeface="+mn-cs"/>
              </a:rPr>
              <a:t>Federal Deposit Insurance Corporation (FDIC)</a:t>
            </a:r>
          </a:p>
          <a:p>
            <a:endParaRPr lang="en-US" dirty="0">
              <a:effectLst/>
            </a:endParaRPr>
          </a:p>
          <a:p>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upervise and regulate: </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Bank-holding companies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State-chartered member banks of the Federal Reserve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Foreign branches of member banks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Foreign banks operating within the United States</a:t>
            </a: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12242EC-A709-4DBC-8056-F9255E6CF262}" type="slidenum">
              <a:rPr lang="en-US" smtClean="0"/>
              <a:t>26</a:t>
            </a:fld>
            <a:endParaRPr lang="en-US"/>
          </a:p>
        </p:txBody>
      </p:sp>
    </p:spTree>
    <p:extLst>
      <p:ext uri="{BB962C8B-B14F-4D97-AF65-F5344CB8AC3E}">
        <p14:creationId xmlns:p14="http://schemas.microsoft.com/office/powerpoint/2010/main" val="3557400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-Often how you hear about the Fed in the news – changing interest rates</a:t>
            </a:r>
          </a:p>
          <a:p>
            <a:r>
              <a:rPr lang="en-US" sz="1200" kern="1200" dirty="0">
                <a:solidFill>
                  <a:schemeClr val="tx1"/>
                </a:solidFill>
                <a:effectLst/>
                <a:latin typeface="+mn-lt"/>
                <a:ea typeface="+mn-ea"/>
                <a:cs typeface="+mn-cs"/>
              </a:rPr>
              <a:t>-Dual mandate/goals from Congress in conducting this policy: stable prices and full employment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2242EC-A709-4DBC-8056-F9255E6CF262}" type="slidenum">
              <a:rPr lang="en-US" smtClean="0"/>
              <a:t>27</a:t>
            </a:fld>
            <a:endParaRPr lang="en-US"/>
          </a:p>
        </p:txBody>
      </p:sp>
    </p:spTree>
    <p:extLst>
      <p:ext uri="{BB962C8B-B14F-4D97-AF65-F5344CB8AC3E}">
        <p14:creationId xmlns:p14="http://schemas.microsoft.com/office/powerpoint/2010/main" val="2867711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Stable prices – the goal is to have prices remain stable so that people can plan and make good financial decisions for their future. Knowing what to expect when it comes to how much things will cost in the future helps people to make better financial decisions. </a:t>
            </a:r>
          </a:p>
          <a:p>
            <a:endParaRPr lang="en-US" dirty="0"/>
          </a:p>
          <a:p>
            <a:r>
              <a:rPr lang="en-US" baseline="0" dirty="0"/>
              <a:t>(The goal of the Fed is for prices to go up at a 2 % rate of inflation, on average. That means if you buy something today for $100, we’d want for it to be around $102 next year. Not $80. Not $200.) </a:t>
            </a:r>
            <a:endParaRPr lang="en-US" dirty="0"/>
          </a:p>
          <a:p>
            <a:endParaRPr lang="en-US" dirty="0"/>
          </a:p>
          <a:p>
            <a:r>
              <a:rPr lang="en-US" dirty="0"/>
              <a:t>Full</a:t>
            </a:r>
            <a:r>
              <a:rPr lang="en-US" baseline="0" dirty="0"/>
              <a:t> employment – the goal is for anyone who wants a job, to be able to have a job. </a:t>
            </a:r>
            <a:endParaRPr lang="en-US" dirty="0"/>
          </a:p>
        </p:txBody>
      </p:sp>
      <p:sp>
        <p:nvSpPr>
          <p:cNvPr id="4" name="Slide Number Placeholder 3"/>
          <p:cNvSpPr>
            <a:spLocks noGrp="1"/>
          </p:cNvSpPr>
          <p:nvPr>
            <p:ph type="sldNum" sz="quarter" idx="10"/>
          </p:nvPr>
        </p:nvSpPr>
        <p:spPr/>
        <p:txBody>
          <a:bodyPr/>
          <a:lstStyle/>
          <a:p>
            <a:fld id="{012242EC-A709-4DBC-8056-F9255E6CF262}" type="slidenum">
              <a:rPr lang="en-US" smtClean="0"/>
              <a:t>28</a:t>
            </a:fld>
            <a:endParaRPr lang="en-US"/>
          </a:p>
        </p:txBody>
      </p:sp>
    </p:spTree>
    <p:extLst>
      <p:ext uri="{BB962C8B-B14F-4D97-AF65-F5344CB8AC3E}">
        <p14:creationId xmlns:p14="http://schemas.microsoft.com/office/powerpoint/2010/main" val="3860964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8CE8B-03BA-415D-8F83-C4598597C756}" type="slidenum">
              <a:rPr lang="en-US" smtClean="0"/>
              <a:t>29</a:t>
            </a:fld>
            <a:endParaRPr lang="en-US"/>
          </a:p>
        </p:txBody>
      </p:sp>
    </p:spTree>
    <p:extLst>
      <p:ext uri="{BB962C8B-B14F-4D97-AF65-F5344CB8AC3E}">
        <p14:creationId xmlns:p14="http://schemas.microsoft.com/office/powerpoint/2010/main" val="22986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8CE8B-03BA-415D-8F83-C4598597C756}" type="slidenum">
              <a:rPr lang="en-US" smtClean="0"/>
              <a:t>3</a:t>
            </a:fld>
            <a:endParaRPr lang="en-US"/>
          </a:p>
        </p:txBody>
      </p:sp>
    </p:spTree>
    <p:extLst>
      <p:ext uri="{BB962C8B-B14F-4D97-AF65-F5344CB8AC3E}">
        <p14:creationId xmlns:p14="http://schemas.microsoft.com/office/powerpoint/2010/main" val="1368070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Charlie,</a:t>
            </a:r>
            <a:r>
              <a:rPr lang="en-US" baseline="0" dirty="0"/>
              <a:t> our President, travels to Washington DC to meet with the other Bank Presidents, the Governors and then there are also Research Staff in the room. </a:t>
            </a:r>
            <a:endParaRPr lang="en-US" dirty="0"/>
          </a:p>
          <a:p>
            <a:endParaRPr lang="en-US" dirty="0"/>
          </a:p>
          <a:p>
            <a:r>
              <a:rPr lang="en-US" dirty="0"/>
              <a:t>Everyone</a:t>
            </a:r>
            <a:r>
              <a:rPr lang="en-US" baseline="0" dirty="0"/>
              <a:t> at the table from the different regions gives their perspective on the economy, and shares information from their regions. </a:t>
            </a:r>
          </a:p>
          <a:p>
            <a:endParaRPr lang="en-US" dirty="0"/>
          </a:p>
          <a:p>
            <a:r>
              <a:rPr lang="en-US" dirty="0"/>
              <a:t>Then</a:t>
            </a:r>
            <a:r>
              <a:rPr lang="en-US" baseline="0" dirty="0"/>
              <a:t> a smaller subset of the people at the table, called the </a:t>
            </a:r>
            <a:r>
              <a:rPr lang="en-US" dirty="0"/>
              <a:t>FOMC (Federal Open Market committee) votes on whether to raise</a:t>
            </a:r>
            <a:r>
              <a:rPr lang="en-US" baseline="0" dirty="0"/>
              <a:t> interest rates, lower interest rates, or keep them the same. </a:t>
            </a:r>
          </a:p>
          <a:p>
            <a:endParaRPr lang="en-US" baseline="0" dirty="0"/>
          </a:p>
          <a:p>
            <a:r>
              <a:rPr lang="en-US" baseline="0" dirty="0"/>
              <a:t>Other notes: </a:t>
            </a:r>
          </a:p>
          <a:p>
            <a:r>
              <a:rPr lang="en-US" sz="1200" b="0" i="0" kern="1200" dirty="0">
                <a:solidFill>
                  <a:schemeClr val="tx1"/>
                </a:solidFill>
                <a:effectLst/>
                <a:latin typeface="+mn-lt"/>
                <a:ea typeface="+mn-ea"/>
                <a:cs typeface="+mn-cs"/>
              </a:rPr>
              <a:t>* Votes to lower, raise, or make no change to the Federal Funds Rate</a:t>
            </a:r>
          </a:p>
          <a:p>
            <a:r>
              <a:rPr lang="en-US" sz="1200" b="0" i="0" kern="1200" dirty="0">
                <a:solidFill>
                  <a:schemeClr val="tx1"/>
                </a:solidFill>
                <a:effectLst/>
                <a:latin typeface="+mn-lt"/>
                <a:ea typeface="+mn-ea"/>
                <a:cs typeface="+mn-cs"/>
              </a:rPr>
              <a:t>Most recently since COVID-19</a:t>
            </a:r>
            <a:r>
              <a:rPr lang="en-US" sz="1200" b="0" i="0" kern="1200" baseline="0" dirty="0">
                <a:solidFill>
                  <a:schemeClr val="tx1"/>
                </a:solidFill>
                <a:effectLst/>
                <a:latin typeface="+mn-lt"/>
                <a:ea typeface="+mn-ea"/>
                <a:cs typeface="+mn-cs"/>
              </a:rPr>
              <a:t> started, they lowered the rate twice in March. Since then, they have maintained that low rate target (0 – 0.25%) </a:t>
            </a:r>
            <a:r>
              <a:rPr lang="en-US" dirty="0">
                <a:hlinkClick r:id="rId3"/>
              </a:rPr>
              <a:t>https://www.federalreserve.gov/monetarypolicy/openmarket.htm</a:t>
            </a:r>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-Lowering the rate -&gt; incentivizes lending and investing</a:t>
            </a:r>
          </a:p>
          <a:p>
            <a:r>
              <a:rPr lang="en-US" sz="1200" b="0" i="0" kern="1200" dirty="0">
                <a:solidFill>
                  <a:schemeClr val="tx1"/>
                </a:solidFill>
                <a:effectLst/>
                <a:latin typeface="+mn-lt"/>
                <a:ea typeface="+mn-ea"/>
                <a:cs typeface="+mn-cs"/>
              </a:rPr>
              <a:t>-Raising the rate -&gt; </a:t>
            </a:r>
            <a:r>
              <a:rPr lang="en-US" sz="1200" b="0" i="0" kern="1200" dirty="0" err="1">
                <a:solidFill>
                  <a:schemeClr val="tx1"/>
                </a:solidFill>
                <a:effectLst/>
                <a:latin typeface="+mn-lt"/>
                <a:ea typeface="+mn-ea"/>
                <a:cs typeface="+mn-cs"/>
              </a:rPr>
              <a:t>disincentivizes</a:t>
            </a:r>
            <a:r>
              <a:rPr lang="en-US" sz="1200" b="0" i="0" kern="1200" dirty="0">
                <a:solidFill>
                  <a:schemeClr val="tx1"/>
                </a:solidFill>
                <a:effectLst/>
                <a:latin typeface="+mn-lt"/>
                <a:ea typeface="+mn-ea"/>
                <a:cs typeface="+mn-cs"/>
              </a:rPr>
              <a:t> lending and investing /encourages saving</a:t>
            </a:r>
          </a:p>
          <a:p>
            <a:endParaRPr lang="en-US" dirty="0"/>
          </a:p>
        </p:txBody>
      </p:sp>
      <p:sp>
        <p:nvSpPr>
          <p:cNvPr id="4" name="Slide Number Placeholder 3"/>
          <p:cNvSpPr>
            <a:spLocks noGrp="1"/>
          </p:cNvSpPr>
          <p:nvPr>
            <p:ph type="sldNum" sz="quarter" idx="10"/>
          </p:nvPr>
        </p:nvSpPr>
        <p:spPr/>
        <p:txBody>
          <a:bodyPr/>
          <a:lstStyle/>
          <a:p>
            <a:fld id="{012242EC-A709-4DBC-8056-F9255E6CF262}" type="slidenum">
              <a:rPr lang="en-US" smtClean="0"/>
              <a:t>30</a:t>
            </a:fld>
            <a:endParaRPr lang="en-US"/>
          </a:p>
        </p:txBody>
      </p:sp>
    </p:spTree>
    <p:extLst>
      <p:ext uri="{BB962C8B-B14F-4D97-AF65-F5344CB8AC3E}">
        <p14:creationId xmlns:p14="http://schemas.microsoft.com/office/powerpoint/2010/main" val="2180591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-Lowering the rate -&gt; incentivizes lending and investing</a:t>
            </a:r>
          </a:p>
          <a:p>
            <a:r>
              <a:rPr lang="en-US" sz="1200" b="0" i="0" kern="1200" dirty="0">
                <a:solidFill>
                  <a:schemeClr val="tx1"/>
                </a:solidFill>
                <a:effectLst/>
                <a:latin typeface="+mn-lt"/>
                <a:ea typeface="+mn-ea"/>
                <a:cs typeface="+mn-cs"/>
              </a:rPr>
              <a:t>-Raising the rate -&gt; </a:t>
            </a:r>
            <a:r>
              <a:rPr lang="en-US" sz="1200" b="0" i="0" kern="1200" dirty="0" err="1">
                <a:solidFill>
                  <a:schemeClr val="tx1"/>
                </a:solidFill>
                <a:effectLst/>
                <a:latin typeface="+mn-lt"/>
                <a:ea typeface="+mn-ea"/>
                <a:cs typeface="+mn-cs"/>
              </a:rPr>
              <a:t>disincentivizes</a:t>
            </a:r>
            <a:r>
              <a:rPr lang="en-US" sz="1200" b="0" i="0" kern="1200" dirty="0">
                <a:solidFill>
                  <a:schemeClr val="tx1"/>
                </a:solidFill>
                <a:effectLst/>
                <a:latin typeface="+mn-lt"/>
                <a:ea typeface="+mn-ea"/>
                <a:cs typeface="+mn-cs"/>
              </a:rPr>
              <a:t> lending and investing /encourages saving</a:t>
            </a:r>
          </a:p>
          <a:p>
            <a:endParaRPr lang="en-US" dirty="0"/>
          </a:p>
          <a:p>
            <a:r>
              <a:rPr lang="en-US" sz="1200" b="0" i="0" kern="1200" dirty="0">
                <a:solidFill>
                  <a:schemeClr val="tx1"/>
                </a:solidFill>
                <a:effectLst/>
                <a:latin typeface="+mn-lt"/>
                <a:ea typeface="+mn-ea"/>
                <a:cs typeface="+mn-cs"/>
              </a:rPr>
              <a:t>Most recently since COVID-19</a:t>
            </a:r>
            <a:r>
              <a:rPr lang="en-US" sz="1200" b="0" i="0" kern="1200" baseline="0" dirty="0">
                <a:solidFill>
                  <a:schemeClr val="tx1"/>
                </a:solidFill>
                <a:effectLst/>
                <a:latin typeface="+mn-lt"/>
                <a:ea typeface="+mn-ea"/>
                <a:cs typeface="+mn-cs"/>
              </a:rPr>
              <a:t> started, they lowered the rate twice in March. Since then, they have maintained that low rate target (0 – 0.25%) </a:t>
            </a:r>
            <a:r>
              <a:rPr lang="en-US" dirty="0">
                <a:hlinkClick r:id="rId3"/>
              </a:rPr>
              <a:t>https://www.federalreserve.gov/monetarypolicy/openmarket.htm</a:t>
            </a:r>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-Lowering the rate -&gt; incentivizes lending and investing</a:t>
            </a:r>
          </a:p>
          <a:p>
            <a:r>
              <a:rPr lang="en-US" sz="1200" b="0" i="0" kern="1200" dirty="0">
                <a:solidFill>
                  <a:schemeClr val="tx1"/>
                </a:solidFill>
                <a:effectLst/>
                <a:latin typeface="+mn-lt"/>
                <a:ea typeface="+mn-ea"/>
                <a:cs typeface="+mn-cs"/>
              </a:rPr>
              <a:t>-Raising the rate -&gt; </a:t>
            </a:r>
            <a:r>
              <a:rPr lang="en-US" sz="1200" b="0" i="0" kern="1200" dirty="0" err="1">
                <a:solidFill>
                  <a:schemeClr val="tx1"/>
                </a:solidFill>
                <a:effectLst/>
                <a:latin typeface="+mn-lt"/>
                <a:ea typeface="+mn-ea"/>
                <a:cs typeface="+mn-cs"/>
              </a:rPr>
              <a:t>disincentivizes</a:t>
            </a:r>
            <a:r>
              <a:rPr lang="en-US" sz="1200" b="0" i="0" kern="1200" dirty="0">
                <a:solidFill>
                  <a:schemeClr val="tx1"/>
                </a:solidFill>
                <a:effectLst/>
                <a:latin typeface="+mn-lt"/>
                <a:ea typeface="+mn-ea"/>
                <a:cs typeface="+mn-cs"/>
              </a:rPr>
              <a:t> lending and investing /encourages saving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OK,</a:t>
            </a:r>
            <a:r>
              <a:rPr lang="en-US" sz="1200" b="0" i="0" kern="1200" baseline="0" dirty="0">
                <a:solidFill>
                  <a:schemeClr val="tx1"/>
                </a:solidFill>
                <a:effectLst/>
                <a:latin typeface="+mn-lt"/>
                <a:ea typeface="+mn-ea"/>
                <a:cs typeface="+mn-cs"/>
              </a:rPr>
              <a:t> now we’ve covered the three main roles I wanted to talk about with you in terms of the work of the Federal Reserve: payment services, bank examinations, and monetary policy. </a:t>
            </a:r>
          </a:p>
          <a:p>
            <a:r>
              <a:rPr lang="en-US" sz="1200" b="0" i="0" kern="1200" baseline="0" dirty="0">
                <a:solidFill>
                  <a:schemeClr val="tx1"/>
                </a:solidFill>
                <a:effectLst/>
                <a:latin typeface="+mn-lt"/>
                <a:ea typeface="+mn-ea"/>
                <a:cs typeface="+mn-cs"/>
              </a:rPr>
              <a:t>Let’s turn now to look at what the Federal Reserve is doing in terms of these times during COVID-19.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31</a:t>
            </a:fld>
            <a:endParaRPr lang="en-US"/>
          </a:p>
        </p:txBody>
      </p:sp>
    </p:spTree>
    <p:extLst>
      <p:ext uri="{BB962C8B-B14F-4D97-AF65-F5344CB8AC3E}">
        <p14:creationId xmlns:p14="http://schemas.microsoft.com/office/powerpoint/2010/main" val="922356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also might be hearing Janet Yellen’s name in the news lately. She used to be the Chair of the Federal Reserve before Jerome Powell. She has been nominated to be the Secretary of Treasury under the Biden administration. </a:t>
            </a:r>
          </a:p>
        </p:txBody>
      </p:sp>
      <p:sp>
        <p:nvSpPr>
          <p:cNvPr id="4" name="Slide Number Placeholder 3"/>
          <p:cNvSpPr>
            <a:spLocks noGrp="1"/>
          </p:cNvSpPr>
          <p:nvPr>
            <p:ph type="sldNum" sz="quarter" idx="5"/>
          </p:nvPr>
        </p:nvSpPr>
        <p:spPr/>
        <p:txBody>
          <a:bodyPr/>
          <a:lstStyle/>
          <a:p>
            <a:fld id="{0428CE8B-03BA-415D-8F83-C4598597C756}" type="slidenum">
              <a:rPr lang="en-US" smtClean="0"/>
              <a:t>32</a:t>
            </a:fld>
            <a:endParaRPr lang="en-US"/>
          </a:p>
        </p:txBody>
      </p:sp>
    </p:spTree>
    <p:extLst>
      <p:ext uri="{BB962C8B-B14F-4D97-AF65-F5344CB8AC3E}">
        <p14:creationId xmlns:p14="http://schemas.microsoft.com/office/powerpoint/2010/main" val="2729237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is an example of </a:t>
            </a:r>
            <a:r>
              <a:rPr lang="en-US" sz="1200" b="0" i="0" kern="1200" baseline="0" dirty="0">
                <a:solidFill>
                  <a:schemeClr val="tx1"/>
                </a:solidFill>
                <a:effectLst/>
                <a:latin typeface="+mn-lt"/>
                <a:ea typeface="+mn-ea"/>
                <a:cs typeface="+mn-cs"/>
              </a:rPr>
              <a:t>how the Federal Reserve’s work has changed because of the pandemic.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Federal Open Market Committee (FOMC) participants meet via video conference for a two-day meeting held on June 9-10, 2020.</a:t>
            </a:r>
            <a:endParaRPr lang="en-US" dirty="0"/>
          </a:p>
        </p:txBody>
      </p:sp>
      <p:sp>
        <p:nvSpPr>
          <p:cNvPr id="4" name="Slide Number Placeholder 3"/>
          <p:cNvSpPr>
            <a:spLocks noGrp="1"/>
          </p:cNvSpPr>
          <p:nvPr>
            <p:ph type="sldNum" sz="quarter" idx="10"/>
          </p:nvPr>
        </p:nvSpPr>
        <p:spPr/>
        <p:txBody>
          <a:bodyPr/>
          <a:lstStyle/>
          <a:p>
            <a:fld id="{012242EC-A709-4DBC-8056-F9255E6CF262}" type="slidenum">
              <a:rPr lang="en-US" smtClean="0"/>
              <a:t>34</a:t>
            </a:fld>
            <a:endParaRPr lang="en-US"/>
          </a:p>
        </p:txBody>
      </p:sp>
    </p:spTree>
    <p:extLst>
      <p:ext uri="{BB962C8B-B14F-4D97-AF65-F5344CB8AC3E}">
        <p14:creationId xmlns:p14="http://schemas.microsoft.com/office/powerpoint/2010/main" val="5209693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a:t>
            </a:r>
            <a:r>
              <a:rPr lang="en-US" baseline="0" dirty="0"/>
              <a:t> is both</a:t>
            </a:r>
            <a:r>
              <a:rPr lang="en-US" dirty="0"/>
              <a:t> a public health crisis</a:t>
            </a:r>
            <a:r>
              <a:rPr lang="en-US" baseline="0" dirty="0"/>
              <a:t> and an economic crisis. What is the Fed doing to help cushion the financial impact? </a:t>
            </a:r>
          </a:p>
          <a:p>
            <a:endParaRPr lang="en-US" baseline="0" dirty="0"/>
          </a:p>
          <a:p>
            <a:r>
              <a:rPr lang="en-US" baseline="0" dirty="0"/>
              <a:t>They’ve set the interest rates to near-zero. </a:t>
            </a:r>
          </a:p>
          <a:p>
            <a:r>
              <a:rPr lang="en-US" baseline="0" dirty="0"/>
              <a:t>They are encouraging banks to lend– making it easy for banks to take out loans from the Federal Reserve, so that the banks have more liquidity to be able to give out their own loans. </a:t>
            </a:r>
          </a:p>
          <a:p>
            <a:r>
              <a:rPr lang="en-US" baseline="0" dirty="0"/>
              <a:t>They are also in general supporting financial markets – I think of the Federal Reserve as the plumbers of the financial system. They are making sure that money can flow, and that loans are being given out, to try to support the financial markets. </a:t>
            </a:r>
            <a:endParaRPr lang="en-US" dirty="0"/>
          </a:p>
          <a:p>
            <a:endParaRPr lang="en-US" dirty="0"/>
          </a:p>
        </p:txBody>
      </p:sp>
      <p:sp>
        <p:nvSpPr>
          <p:cNvPr id="4" name="Slide Number Placeholder 3"/>
          <p:cNvSpPr>
            <a:spLocks noGrp="1"/>
          </p:cNvSpPr>
          <p:nvPr>
            <p:ph type="sldNum" sz="quarter" idx="10"/>
          </p:nvPr>
        </p:nvSpPr>
        <p:spPr/>
        <p:txBody>
          <a:bodyPr/>
          <a:lstStyle/>
          <a:p>
            <a:fld id="{012242EC-A709-4DBC-8056-F9255E6CF262}" type="slidenum">
              <a:rPr lang="en-US" smtClean="0"/>
              <a:t>35</a:t>
            </a:fld>
            <a:endParaRPr lang="en-US"/>
          </a:p>
        </p:txBody>
      </p:sp>
    </p:spTree>
    <p:extLst>
      <p:ext uri="{BB962C8B-B14F-4D97-AF65-F5344CB8AC3E}">
        <p14:creationId xmlns:p14="http://schemas.microsoft.com/office/powerpoint/2010/main" val="4125500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as a Fed Ambassador I work with visitors to the Federal Reserve at the Money Museum, and I wanted to share a little bit about where I work. Here is the first floor of the building – our Money Museum. The Money Museum is currently closed</a:t>
            </a:r>
            <a:r>
              <a:rPr lang="en-US" baseline="0" dirty="0"/>
              <a:t>—so we were glad to have this opportunity to give this presentation to you online. </a:t>
            </a:r>
          </a:p>
          <a:p>
            <a:endParaRPr lang="en-US" dirty="0"/>
          </a:p>
          <a:p>
            <a:r>
              <a:rPr lang="en-US" dirty="0"/>
              <a:t>When</a:t>
            </a:r>
            <a:r>
              <a:rPr lang="en-US" baseline="0" dirty="0"/>
              <a:t> you enter, you see exhibits both on the history of money as well as the core functions of the Federal Reserve. </a:t>
            </a:r>
          </a:p>
          <a:p>
            <a:endParaRPr lang="en-US" baseline="0" dirty="0"/>
          </a:p>
          <a:p>
            <a:r>
              <a:rPr lang="en-US" baseline="0" dirty="0"/>
              <a:t>When you first enter, you see a coin pit here that has $50,000 worth of coins. When you walk on it, it lights up different colors. </a:t>
            </a:r>
          </a:p>
          <a:p>
            <a:r>
              <a:rPr lang="en-US" baseline="0" dirty="0"/>
              <a:t>In the background, we have our cube to show you what a million dollars looks like in ones.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12242EC-A709-4DBC-8056-F9255E6CF262}" type="slidenum">
              <a:rPr lang="en-US" smtClean="0"/>
              <a:t>37</a:t>
            </a:fld>
            <a:endParaRPr lang="en-US"/>
          </a:p>
        </p:txBody>
      </p:sp>
    </p:spTree>
    <p:extLst>
      <p:ext uri="{BB962C8B-B14F-4D97-AF65-F5344CB8AC3E}">
        <p14:creationId xmlns:p14="http://schemas.microsoft.com/office/powerpoint/2010/main" val="117637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$50,000 worth of coins here, more close-up. </a:t>
            </a:r>
          </a:p>
        </p:txBody>
      </p:sp>
      <p:sp>
        <p:nvSpPr>
          <p:cNvPr id="4" name="Slide Number Placeholder 3"/>
          <p:cNvSpPr>
            <a:spLocks noGrp="1"/>
          </p:cNvSpPr>
          <p:nvPr>
            <p:ph type="sldNum" sz="quarter" idx="5"/>
          </p:nvPr>
        </p:nvSpPr>
        <p:spPr/>
        <p:txBody>
          <a:bodyPr/>
          <a:lstStyle/>
          <a:p>
            <a:fld id="{0428CE8B-03BA-415D-8F83-C4598597C756}" type="slidenum">
              <a:rPr lang="en-US" smtClean="0"/>
              <a:t>38</a:t>
            </a:fld>
            <a:endParaRPr lang="en-US"/>
          </a:p>
        </p:txBody>
      </p:sp>
    </p:spTree>
    <p:extLst>
      <p:ext uri="{BB962C8B-B14F-4D97-AF65-F5344CB8AC3E}">
        <p14:creationId xmlns:p14="http://schemas.microsoft.com/office/powerpoint/2010/main" val="3402109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cube in the money museum to show you what a million dollars looks like in ones.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While the first floor of the building is open to the public for the Money Museum, most of the rest of the Chicago Fed building is offices with cubicles and conference rooms. </a:t>
            </a:r>
            <a:endParaRPr lang="en-US" dirty="0"/>
          </a:p>
        </p:txBody>
      </p:sp>
      <p:sp>
        <p:nvSpPr>
          <p:cNvPr id="4" name="Slide Number Placeholder 3"/>
          <p:cNvSpPr>
            <a:spLocks noGrp="1"/>
          </p:cNvSpPr>
          <p:nvPr>
            <p:ph type="sldNum" sz="quarter" idx="5"/>
          </p:nvPr>
        </p:nvSpPr>
        <p:spPr/>
        <p:txBody>
          <a:bodyPr/>
          <a:lstStyle/>
          <a:p>
            <a:fld id="{0428CE8B-03BA-415D-8F83-C4598597C756}" type="slidenum">
              <a:rPr lang="en-US" smtClean="0"/>
              <a:t>39</a:t>
            </a:fld>
            <a:endParaRPr lang="en-US"/>
          </a:p>
        </p:txBody>
      </p:sp>
    </p:spTree>
    <p:extLst>
      <p:ext uri="{BB962C8B-B14F-4D97-AF65-F5344CB8AC3E}">
        <p14:creationId xmlns:p14="http://schemas.microsoft.com/office/powerpoint/2010/main" val="1530222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addition to being a Fed Ambassador, I am also… (talk about your background, what job you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are some other examples of co-workers I will see at the Federal Reserve: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Jeffrey - </a:t>
            </a:r>
            <a:r>
              <a:rPr lang="en-US" dirty="0"/>
              <a:t>Senior Statistical</a:t>
            </a:r>
            <a:r>
              <a:rPr lang="en-US" baseline="0" dirty="0"/>
              <a:t> Reports Analyst in Supervision &amp; Regulation – analyzing data from banks and bank holding companies  (Business &amp; Entrepreneurship major)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Jocelyn</a:t>
            </a:r>
            <a:r>
              <a:rPr lang="en-US" baseline="0" dirty="0"/>
              <a:t> – Internal Communications, Strategic Communications, Employee Engagement (Writing/Journalism major)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Swanandi – Senior Human Resources Business Partner (Business Management major)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Anita - Manager with the Marketing</a:t>
            </a:r>
            <a:r>
              <a:rPr lang="en-US" baseline="0" dirty="0"/>
              <a:t> Operations, Monitoring and Analysis </a:t>
            </a:r>
            <a:r>
              <a:rPr lang="en-US" dirty="0"/>
              <a:t>unit,</a:t>
            </a:r>
            <a:r>
              <a:rPr lang="en-US" baseline="0" dirty="0"/>
              <a:t> technically works for the NY Federal Reserve but in Chicago (Theology major, then Business). You can see from her example that people can major in one thing, and then take a different path and end up at the Federal Reserve!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3C9A42C8-FFD1-41FC-B7DD-7DDEF4727196}" type="slidenum">
              <a:rPr lang="en-US" smtClean="0"/>
              <a:t>41</a:t>
            </a:fld>
            <a:endParaRPr lang="en-US"/>
          </a:p>
        </p:txBody>
      </p:sp>
    </p:spTree>
    <p:extLst>
      <p:ext uri="{BB962C8B-B14F-4D97-AF65-F5344CB8AC3E}">
        <p14:creationId xmlns:p14="http://schemas.microsoft.com/office/powerpoint/2010/main" val="1460966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Maureen – Senior Software</a:t>
            </a:r>
            <a:r>
              <a:rPr lang="en-US" baseline="0" dirty="0"/>
              <a:t> Project Analyst </a:t>
            </a:r>
            <a:r>
              <a:rPr lang="en-US" dirty="0"/>
              <a:t>(Bachelor of Science</a:t>
            </a:r>
            <a:r>
              <a:rPr lang="en-US" baseline="0" dirty="0"/>
              <a:t>) </a:t>
            </a:r>
            <a:endParaRPr lang="en-US" dirty="0"/>
          </a:p>
          <a:p>
            <a:r>
              <a:rPr lang="en-US" dirty="0"/>
              <a:t>Chris</a:t>
            </a:r>
            <a:r>
              <a:rPr lang="en-US" baseline="0" dirty="0"/>
              <a:t> – Federal Reserve Police, K9 Handler (Criminal Justice) </a:t>
            </a:r>
          </a:p>
          <a:p>
            <a:r>
              <a:rPr lang="en-US" baseline="0" dirty="0"/>
              <a:t>Keri – Project Manager and Designer (PE and Exercise Science, then Interior Design) (Again, a case of someone majoring in one topic and then deciding on a different path) </a:t>
            </a:r>
          </a:p>
          <a:p>
            <a:r>
              <a:rPr lang="en-US" baseline="0" dirty="0"/>
              <a:t>Ping – Senior Creative Designer (Fine Arts) </a:t>
            </a:r>
            <a:endParaRPr lang="en-US" dirty="0"/>
          </a:p>
        </p:txBody>
      </p:sp>
      <p:sp>
        <p:nvSpPr>
          <p:cNvPr id="4" name="Slide Number Placeholder 3"/>
          <p:cNvSpPr>
            <a:spLocks noGrp="1"/>
          </p:cNvSpPr>
          <p:nvPr>
            <p:ph type="sldNum" sz="quarter" idx="10"/>
          </p:nvPr>
        </p:nvSpPr>
        <p:spPr/>
        <p:txBody>
          <a:bodyPr/>
          <a:lstStyle/>
          <a:p>
            <a:fld id="{5F9452C9-63BD-4EC9-B2F0-F15686473892}" type="slidenum">
              <a:rPr lang="en-US" smtClean="0"/>
              <a:t>42</a:t>
            </a:fld>
            <a:endParaRPr lang="en-US"/>
          </a:p>
        </p:txBody>
      </p:sp>
    </p:spTree>
    <p:extLst>
      <p:ext uri="{BB962C8B-B14F-4D97-AF65-F5344CB8AC3E}">
        <p14:creationId xmlns:p14="http://schemas.microsoft.com/office/powerpoint/2010/main" val="50742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8CE8B-03BA-415D-8F83-C4598597C756}" type="slidenum">
              <a:rPr lang="en-US" smtClean="0"/>
              <a:t>4</a:t>
            </a:fld>
            <a:endParaRPr lang="en-US"/>
          </a:p>
        </p:txBody>
      </p:sp>
    </p:spTree>
    <p:extLst>
      <p:ext uri="{BB962C8B-B14F-4D97-AF65-F5344CB8AC3E}">
        <p14:creationId xmlns:p14="http://schemas.microsoft.com/office/powerpoint/2010/main" val="2843731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8CE8B-03BA-415D-8F83-C4598597C756}" type="slidenum">
              <a:rPr lang="en-US" smtClean="0"/>
              <a:t>43</a:t>
            </a:fld>
            <a:endParaRPr lang="en-US"/>
          </a:p>
        </p:txBody>
      </p:sp>
    </p:spTree>
    <p:extLst>
      <p:ext uri="{BB962C8B-B14F-4D97-AF65-F5344CB8AC3E}">
        <p14:creationId xmlns:p14="http://schemas.microsoft.com/office/powerpoint/2010/main" val="4250759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Financial Services Pipeline</a:t>
            </a:r>
            <a:r>
              <a:rPr lang="en-US" dirty="0"/>
              <a:t>:</a:t>
            </a:r>
            <a:r>
              <a:rPr lang="en-US" baseline="0" dirty="0"/>
              <a:t> </a:t>
            </a:r>
            <a:r>
              <a:rPr lang="en-US" dirty="0"/>
              <a:t>“</a:t>
            </a:r>
            <a:r>
              <a:rPr lang="en-US" sz="1200" b="0" i="0" kern="1200" dirty="0">
                <a:solidFill>
                  <a:schemeClr val="tx1"/>
                </a:solidFill>
                <a:effectLst/>
                <a:latin typeface="+mn-lt"/>
                <a:ea typeface="+mn-ea"/>
                <a:cs typeface="+mn-cs"/>
              </a:rPr>
              <a:t>Recognizing that the lack of diversity in the Chicago-area financial services sector has a negative impact on the competitiveness and equity of the region, and on the organizational cultures and financial firms’ “bottom lines,” a group of Chicago-based financial institutions joined forces with The Chicago Community Trust—the region’s community foundation—to form the Financial Services Pipeline (FSP) Initiative in 2013.”</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website has a lot of great information about these types of careers, so it can help you figure out if you want to go into this field!</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F9452C9-63BD-4EC9-B2F0-F15686473892}" type="slidenum">
              <a:rPr lang="en-US" smtClean="0"/>
              <a:t>45</a:t>
            </a:fld>
            <a:endParaRPr lang="en-US"/>
          </a:p>
        </p:txBody>
      </p:sp>
    </p:spTree>
    <p:extLst>
      <p:ext uri="{BB962C8B-B14F-4D97-AF65-F5344CB8AC3E}">
        <p14:creationId xmlns:p14="http://schemas.microsoft.com/office/powerpoint/2010/main" val="165079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Federal Reserve Bank of Chicago – it is located downtown in the financial district of Chicago. </a:t>
            </a:r>
          </a:p>
          <a:p>
            <a:r>
              <a:rPr lang="en-US" baseline="0" dirty="0"/>
              <a:t>The Chicago Federal Reserve is one of 12 Banks that make up the Federal Reserve system. </a:t>
            </a:r>
            <a:endParaRPr lang="en-US" dirty="0"/>
          </a:p>
        </p:txBody>
      </p:sp>
      <p:sp>
        <p:nvSpPr>
          <p:cNvPr id="4" name="Slide Number Placeholder 3"/>
          <p:cNvSpPr>
            <a:spLocks noGrp="1"/>
          </p:cNvSpPr>
          <p:nvPr>
            <p:ph type="sldNum" sz="quarter" idx="10"/>
          </p:nvPr>
        </p:nvSpPr>
        <p:spPr/>
        <p:txBody>
          <a:bodyPr/>
          <a:lstStyle/>
          <a:p>
            <a:fld id="{012242EC-A709-4DBC-8056-F9255E6CF262}" type="slidenum">
              <a:rPr lang="en-US" smtClean="0"/>
              <a:t>5</a:t>
            </a:fld>
            <a:endParaRPr lang="en-US"/>
          </a:p>
        </p:txBody>
      </p:sp>
    </p:spTree>
    <p:extLst>
      <p:ext uri="{BB962C8B-B14F-4D97-AF65-F5344CB8AC3E}">
        <p14:creationId xmlns:p14="http://schemas.microsoft.com/office/powerpoint/2010/main" val="399818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buFont typeface="Wingdings" panose="05000000000000000000" pitchFamily="2" charset="2"/>
              <a:buChar char="§"/>
            </a:pPr>
            <a:r>
              <a:rPr lang="en-US" dirty="0">
                <a:latin typeface="Georgia" panose="02040502050405020303" pitchFamily="18" charset="0"/>
              </a:rPr>
              <a:t>The Federal Reserve is the independent </a:t>
            </a:r>
            <a:r>
              <a:rPr lang="en-US" b="1" dirty="0">
                <a:latin typeface="Georgia" panose="02040502050405020303" pitchFamily="18" charset="0"/>
                <a:ea typeface="Quattrocento Sans"/>
                <a:cs typeface="Quattrocento Sans"/>
                <a:sym typeface="Quattrocento Sans"/>
              </a:rPr>
              <a:t>central</a:t>
            </a:r>
            <a:r>
              <a:rPr lang="en-US" b="1" dirty="0">
                <a:latin typeface="Georgia" panose="02040502050405020303" pitchFamily="18" charset="0"/>
              </a:rPr>
              <a:t> bank </a:t>
            </a:r>
            <a:r>
              <a:rPr lang="en-US" dirty="0">
                <a:latin typeface="Georgia" panose="02040502050405020303" pitchFamily="18" charset="0"/>
              </a:rPr>
              <a:t>of the USA.</a:t>
            </a:r>
            <a:r>
              <a:rPr lang="en-US" baseline="0" dirty="0">
                <a:latin typeface="Georgia" panose="02040502050405020303" pitchFamily="18" charset="0"/>
              </a:rPr>
              <a:t> </a:t>
            </a:r>
            <a:endParaRPr lang="en-US" dirty="0">
              <a:latin typeface="Georgia" panose="02040502050405020303" pitchFamily="18" charset="0"/>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latin typeface="Georgia" panose="02040502050405020303" pitchFamily="18" charset="0"/>
              </a:rPr>
              <a:t>We are the Bank</a:t>
            </a:r>
            <a:r>
              <a:rPr lang="en-US" baseline="0" dirty="0">
                <a:latin typeface="Georgia" panose="02040502050405020303" pitchFamily="18" charset="0"/>
              </a:rPr>
              <a:t> of the US Government and the “Bank of banks</a:t>
            </a:r>
            <a:r>
              <a:rPr lang="en-US" b="0" baseline="0" dirty="0">
                <a:latin typeface="Georgia" panose="02040502050405020303" pitchFamily="18" charset="0"/>
              </a:rPr>
              <a:t>.” </a:t>
            </a:r>
            <a:r>
              <a:rPr lang="en-US" baseline="0" dirty="0">
                <a:latin typeface="Georgia" panose="02040502050405020303" pitchFamily="18" charset="0"/>
              </a:rPr>
              <a:t>Individuals do not have accounts here, but banks do. </a:t>
            </a:r>
            <a:endParaRPr lang="en-US" dirty="0">
              <a:latin typeface="Georgia" panose="02040502050405020303" pitchFamily="18" charset="0"/>
            </a:endParaRPr>
          </a:p>
          <a:p>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6</a:t>
            </a:fld>
            <a:endParaRPr lang="en-US"/>
          </a:p>
        </p:txBody>
      </p:sp>
    </p:spTree>
    <p:extLst>
      <p:ext uri="{BB962C8B-B14F-4D97-AF65-F5344CB8AC3E}">
        <p14:creationId xmlns:p14="http://schemas.microsoft.com/office/powerpoint/2010/main" val="45983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were we founded? </a:t>
            </a:r>
            <a:r>
              <a:rPr lang="en-US" dirty="0"/>
              <a:t>Congress</a:t>
            </a:r>
            <a:r>
              <a:rPr lang="en-US" baseline="0" dirty="0"/>
              <a:t> passed the Federal Reserve Act in 1913 to create the Central Bank after there had been a series of bank panics and recessions. This was a way to stabilize the banks and to stabilize the economy. </a:t>
            </a:r>
          </a:p>
          <a:p>
            <a:endParaRPr lang="en-US" baseline="0" dirty="0"/>
          </a:p>
          <a:p>
            <a:r>
              <a:rPr lang="en-US" baseline="0" dirty="0"/>
              <a:t>The photo we see here is from a “run” on a bank in 1907 where there are many people outside of a bank on the sidewalk trying to get their money out, all at once. This created a problem because banks typically only have a fraction of their money on hand, while the rest is loaned out for profit. Once one bank is mistrusted, it can cause a ripple effect and the run on one bank can lead to a “bank panic”  where everyone tries to withdraw their money from banks. This is what happened in 1907, here, and had been happening frequently in the early 1900s. </a:t>
            </a:r>
          </a:p>
          <a:p>
            <a:endParaRPr lang="en-US" baseline="0" dirty="0"/>
          </a:p>
          <a:p>
            <a:r>
              <a:rPr lang="en-US" baseline="0" dirty="0"/>
              <a:t>Without a Central Bank, there was no way to quickly change the money supply in response to the demand. </a:t>
            </a:r>
          </a:p>
          <a:p>
            <a:r>
              <a:rPr lang="en-US" baseline="0" dirty="0"/>
              <a:t>One of the important functions of central bank is to act quickly as a lender to banks when they need it. The Central Bank is called “lender of last resort.” </a:t>
            </a:r>
          </a:p>
          <a:p>
            <a:endParaRPr lang="en-US" baseline="0" dirty="0"/>
          </a:p>
          <a:p>
            <a:r>
              <a:rPr lang="en-US" baseline="0" dirty="0"/>
              <a:t>(Starting in 1933, another organization, the Federal Deposit Insurance Corporation or the FDIC, insures the money you put in a bank so that you will always be able to withdraw it, even if a bank closes.) </a:t>
            </a:r>
          </a:p>
          <a:p>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7</a:t>
            </a:fld>
            <a:endParaRPr lang="en-US"/>
          </a:p>
        </p:txBody>
      </p:sp>
    </p:spTree>
    <p:extLst>
      <p:ext uri="{BB962C8B-B14F-4D97-AF65-F5344CB8AC3E}">
        <p14:creationId xmlns:p14="http://schemas.microsoft.com/office/powerpoint/2010/main" val="2192381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were we founded? </a:t>
            </a:r>
            <a:r>
              <a:rPr lang="en-US" dirty="0"/>
              <a:t>Congress</a:t>
            </a:r>
            <a:r>
              <a:rPr lang="en-US" baseline="0" dirty="0"/>
              <a:t> passed the Federal Reserve Act in 1913 to create the Central Bank after there had been a series of bank panics and recessions. This was a way to stabilize the banks and to stabilize the economy. </a:t>
            </a:r>
          </a:p>
          <a:p>
            <a:endParaRPr lang="en-US" baseline="0" dirty="0"/>
          </a:p>
          <a:p>
            <a:r>
              <a:rPr lang="en-US" baseline="0" dirty="0"/>
              <a:t>The photo we see here is from a “run” on a bank in 1907 where there are many people outside of a bank on the sidewalk trying to get their money out, all at once. This created a problem because banks typically only have a fraction of their money on hand, while the rest is loaned out for profit. Once one bank is mistrusted, it can cause a ripple effect and the run on one bank can lead to a “bank panic”  where everyone tries to withdraw their money from banks. This is what happened in 1907, here, and had been happening frequently in the early 1900s. </a:t>
            </a:r>
          </a:p>
          <a:p>
            <a:endParaRPr lang="en-US" baseline="0" dirty="0"/>
          </a:p>
          <a:p>
            <a:r>
              <a:rPr lang="en-US" baseline="0" dirty="0"/>
              <a:t>Without a Central Bank, there was no way to quickly change the money supply in response to the demand. </a:t>
            </a:r>
          </a:p>
          <a:p>
            <a:r>
              <a:rPr lang="en-US" baseline="0" dirty="0"/>
              <a:t>One of the important functions of central bank is to act quickly as a lender to banks when they need it. The Central Bank is called “lender of last resort.” </a:t>
            </a:r>
          </a:p>
          <a:p>
            <a:endParaRPr lang="en-US" baseline="0" dirty="0"/>
          </a:p>
          <a:p>
            <a:r>
              <a:rPr lang="en-US" baseline="0" dirty="0"/>
              <a:t>(Starting in 1933, another organization, the Federal Deposit Insurance Corporation or the FDIC, insures the money you put in a bank so that you will always be able to withdraw it, even if a bank closes.)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8CE8B-03BA-415D-8F83-C4598597C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184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more</a:t>
            </a:r>
            <a:r>
              <a:rPr lang="en-US" baseline="0" dirty="0"/>
              <a:t> about banks and how the Federal Reserve is like, but different from, other banks. </a:t>
            </a:r>
          </a:p>
          <a:p>
            <a:endParaRPr lang="en-US" baseline="0" dirty="0"/>
          </a:p>
          <a:p>
            <a:r>
              <a:rPr lang="en-US" baseline="0" dirty="0"/>
              <a:t>First, I have a poll question for you. Please respond in the chat box. </a:t>
            </a:r>
          </a:p>
          <a:p>
            <a:endParaRPr lang="en-US" dirty="0"/>
          </a:p>
          <a:p>
            <a:r>
              <a:rPr lang="en-US" dirty="0"/>
              <a:t>Thanks for your responses. It’s interesting to see how you all are responding! </a:t>
            </a:r>
          </a:p>
          <a:p>
            <a:endParaRPr lang="en-US" dirty="0"/>
          </a:p>
          <a:p>
            <a:r>
              <a:rPr lang="en-US" dirty="0"/>
              <a:t>The</a:t>
            </a:r>
            <a:r>
              <a:rPr lang="en-US" baseline="0" dirty="0"/>
              <a:t>se three services are all ones that banks give to their customers.  To help us understand how the Federal Reserve works, the Federal Reserves provides these services to banks themselves. </a:t>
            </a:r>
          </a:p>
          <a:p>
            <a:r>
              <a:rPr lang="en-US" baseline="0" dirty="0"/>
              <a:t>It’s a place for banks to deposit and withdraw cash, they can save money (reserves) and earn interest with the Federal Reserve (the Fed gives them a percentage of how much they save) and they can also take out loans from the Federal Reserve. </a:t>
            </a:r>
            <a:endParaRPr lang="en-US" dirty="0"/>
          </a:p>
        </p:txBody>
      </p:sp>
      <p:sp>
        <p:nvSpPr>
          <p:cNvPr id="4" name="Slide Number Placeholder 3"/>
          <p:cNvSpPr>
            <a:spLocks noGrp="1"/>
          </p:cNvSpPr>
          <p:nvPr>
            <p:ph type="sldNum" sz="quarter" idx="10"/>
          </p:nvPr>
        </p:nvSpPr>
        <p:spPr/>
        <p:txBody>
          <a:bodyPr/>
          <a:lstStyle/>
          <a:p>
            <a:fld id="{0428CE8B-03BA-415D-8F83-C4598597C756}" type="slidenum">
              <a:rPr lang="en-US" smtClean="0"/>
              <a:t>9</a:t>
            </a:fld>
            <a:endParaRPr lang="en-US"/>
          </a:p>
        </p:txBody>
      </p:sp>
    </p:spTree>
    <p:extLst>
      <p:ext uri="{BB962C8B-B14F-4D97-AF65-F5344CB8AC3E}">
        <p14:creationId xmlns:p14="http://schemas.microsoft.com/office/powerpoint/2010/main" val="4145735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900" b="1" i="0">
                <a:solidFill>
                  <a:schemeClr val="bg1"/>
                </a:solidFill>
                <a:latin typeface="DejaVu Sans"/>
                <a:cs typeface="DejaVu Sans"/>
              </a:defRPr>
            </a:lvl1pPr>
          </a:lstStyle>
          <a:p>
            <a:r>
              <a:rPr lang="en-US"/>
              <a:t>Click to edit Master title style</a:t>
            </a:r>
            <a:endParaRPr/>
          </a:p>
        </p:txBody>
      </p:sp>
      <p:sp>
        <p:nvSpPr>
          <p:cNvPr id="3" name="Holder 3"/>
          <p:cNvSpPr>
            <a:spLocks noGrp="1"/>
          </p:cNvSpPr>
          <p:nvPr>
            <p:ph sz="half" idx="2"/>
          </p:nvPr>
        </p:nvSpPr>
        <p:spPr>
          <a:xfrm>
            <a:off x="1211544" y="3620811"/>
            <a:ext cx="8286115" cy="6241415"/>
          </a:xfrm>
          <a:prstGeom prst="rect">
            <a:avLst/>
          </a:prstGeom>
        </p:spPr>
        <p:txBody>
          <a:bodyPr wrap="square" lIns="0" tIns="0" rIns="0" bIns="0">
            <a:spAutoFit/>
          </a:bodyPr>
          <a:lstStyle>
            <a:lvl1pPr>
              <a:defRPr b="0" i="0">
                <a:solidFill>
                  <a:schemeClr val="tx1"/>
                </a:solidFill>
              </a:defRPr>
            </a:lvl1pPr>
          </a:lstStyle>
          <a:p>
            <a:pPr lvl="0"/>
            <a:r>
              <a:rPr lang="en-US"/>
              <a:t>Edit Master text styles</a:t>
            </a:r>
          </a:p>
        </p:txBody>
      </p:sp>
      <p:sp>
        <p:nvSpPr>
          <p:cNvPr id="4" name="Holder 4"/>
          <p:cNvSpPr>
            <a:spLocks noGrp="1"/>
          </p:cNvSpPr>
          <p:nvPr>
            <p:ph sz="half" idx="3"/>
          </p:nvPr>
        </p:nvSpPr>
        <p:spPr>
          <a:xfrm>
            <a:off x="10606462" y="3620811"/>
            <a:ext cx="8286115" cy="6241415"/>
          </a:xfrm>
          <a:prstGeom prst="rect">
            <a:avLst/>
          </a:prstGeom>
        </p:spPr>
        <p:txBody>
          <a:bodyPr wrap="square" lIns="0" tIns="0" rIns="0" bIns="0">
            <a:spAutoFit/>
          </a:bodyPr>
          <a:lstStyle>
            <a:lvl1pPr>
              <a:defRPr b="0" i="0">
                <a:solidFill>
                  <a:schemeClr val="tx1"/>
                </a:solidFill>
              </a:defRPr>
            </a:lvl1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098" cy="11308556"/>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0" y="7589151"/>
            <a:ext cx="20104100" cy="3719829"/>
          </a:xfrm>
          <a:custGeom>
            <a:avLst/>
            <a:gdLst/>
            <a:ahLst/>
            <a:cxnLst/>
            <a:rect l="l" t="t" r="r" b="b"/>
            <a:pathLst>
              <a:path w="20104100" h="3719829">
                <a:moveTo>
                  <a:pt x="0" y="3719405"/>
                </a:moveTo>
                <a:lnTo>
                  <a:pt x="20104099" y="3719405"/>
                </a:lnTo>
                <a:lnTo>
                  <a:pt x="20104099" y="0"/>
                </a:lnTo>
                <a:lnTo>
                  <a:pt x="0" y="0"/>
                </a:lnTo>
                <a:lnTo>
                  <a:pt x="0" y="3719405"/>
                </a:lnTo>
                <a:close/>
              </a:path>
            </a:pathLst>
          </a:custGeom>
          <a:solidFill>
            <a:srgbClr val="64649A"/>
          </a:solidFill>
        </p:spPr>
        <p:txBody>
          <a:bodyPr wrap="square" lIns="0" tIns="0" rIns="0" bIns="0" rtlCol="0"/>
          <a:lstStyle/>
          <a:p>
            <a:endParaRPr/>
          </a:p>
        </p:txBody>
      </p:sp>
      <p:sp>
        <p:nvSpPr>
          <p:cNvPr id="18" name="bg object 18"/>
          <p:cNvSpPr/>
          <p:nvPr/>
        </p:nvSpPr>
        <p:spPr>
          <a:xfrm>
            <a:off x="0" y="0"/>
            <a:ext cx="20104100" cy="3719829"/>
          </a:xfrm>
          <a:custGeom>
            <a:avLst/>
            <a:gdLst/>
            <a:ahLst/>
            <a:cxnLst/>
            <a:rect l="l" t="t" r="r" b="b"/>
            <a:pathLst>
              <a:path w="20104100" h="3719829">
                <a:moveTo>
                  <a:pt x="0" y="3719405"/>
                </a:moveTo>
                <a:lnTo>
                  <a:pt x="20104099" y="3719405"/>
                </a:lnTo>
                <a:lnTo>
                  <a:pt x="20104099" y="0"/>
                </a:lnTo>
                <a:lnTo>
                  <a:pt x="0" y="0"/>
                </a:lnTo>
                <a:lnTo>
                  <a:pt x="0" y="3719405"/>
                </a:lnTo>
                <a:close/>
              </a:path>
            </a:pathLst>
          </a:custGeom>
          <a:solidFill>
            <a:srgbClr val="64649A"/>
          </a:solidFill>
        </p:spPr>
        <p:txBody>
          <a:bodyPr wrap="square" lIns="0" tIns="0" rIns="0" bIns="0" rtlCol="0"/>
          <a:lstStyle/>
          <a:p>
            <a:endParaRPr/>
          </a:p>
        </p:txBody>
      </p:sp>
      <p:sp>
        <p:nvSpPr>
          <p:cNvPr id="19" name="bg object 19"/>
          <p:cNvSpPr/>
          <p:nvPr/>
        </p:nvSpPr>
        <p:spPr>
          <a:xfrm>
            <a:off x="0" y="3719405"/>
            <a:ext cx="20104100" cy="3870325"/>
          </a:xfrm>
          <a:custGeom>
            <a:avLst/>
            <a:gdLst/>
            <a:ahLst/>
            <a:cxnLst/>
            <a:rect l="l" t="t" r="r" b="b"/>
            <a:pathLst>
              <a:path w="20104100" h="3870325">
                <a:moveTo>
                  <a:pt x="20104099" y="0"/>
                </a:moveTo>
                <a:lnTo>
                  <a:pt x="0" y="0"/>
                </a:lnTo>
                <a:lnTo>
                  <a:pt x="0" y="3869746"/>
                </a:lnTo>
                <a:lnTo>
                  <a:pt x="20104099" y="3869746"/>
                </a:lnTo>
                <a:lnTo>
                  <a:pt x="20104099" y="0"/>
                </a:lnTo>
                <a:close/>
              </a:path>
            </a:pathLst>
          </a:custGeom>
          <a:solidFill>
            <a:srgbClr val="9499C4"/>
          </a:solidFill>
        </p:spPr>
        <p:txBody>
          <a:bodyPr wrap="square" lIns="0" tIns="0" rIns="0" bIns="0" rtlCol="0"/>
          <a:lstStyle/>
          <a:p>
            <a:endParaRPr/>
          </a:p>
        </p:txBody>
      </p:sp>
      <p:sp>
        <p:nvSpPr>
          <p:cNvPr id="20" name="bg object 20"/>
          <p:cNvSpPr/>
          <p:nvPr/>
        </p:nvSpPr>
        <p:spPr>
          <a:xfrm>
            <a:off x="14478041" y="9651077"/>
            <a:ext cx="5235441" cy="129097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09874" y="4241676"/>
            <a:ext cx="6684351" cy="4570482"/>
          </a:xfrm>
        </p:spPr>
        <p:txBody>
          <a:bodyPr/>
          <a:lstStyle/>
          <a:p>
            <a:r>
              <a:rPr lang="en-US"/>
              <a:t>Click to edit Master title style</a:t>
            </a:r>
            <a:endParaRPr lang="en-US" dirty="0"/>
          </a:p>
        </p:txBody>
      </p:sp>
    </p:spTree>
    <p:extLst>
      <p:ext uri="{BB962C8B-B14F-4D97-AF65-F5344CB8AC3E}">
        <p14:creationId xmlns:p14="http://schemas.microsoft.com/office/powerpoint/2010/main" val="55618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617"/>
            </a:lvl1pPr>
          </a:lstStyle>
          <a:p>
            <a:r>
              <a:rPr lang="en-US" dirty="0"/>
              <a:t>Click to edit Master title style</a:t>
            </a:r>
          </a:p>
        </p:txBody>
      </p:sp>
      <p:sp>
        <p:nvSpPr>
          <p:cNvPr id="3" name="Content Placeholder 2"/>
          <p:cNvSpPr>
            <a:spLocks noGrp="1"/>
          </p:cNvSpPr>
          <p:nvPr>
            <p:ph idx="1"/>
          </p:nvPr>
        </p:nvSpPr>
        <p:spPr>
          <a:xfrm>
            <a:off x="1229834" y="2222598"/>
            <a:ext cx="17644431" cy="15619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729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8892555" y="10391432"/>
            <a:ext cx="1211580" cy="635635"/>
          </a:xfrm>
          <a:custGeom>
            <a:avLst/>
            <a:gdLst/>
            <a:ahLst/>
            <a:cxnLst/>
            <a:rect l="l" t="t" r="r" b="b"/>
            <a:pathLst>
              <a:path w="1211580" h="635634">
                <a:moveTo>
                  <a:pt x="1211544" y="0"/>
                </a:moveTo>
                <a:lnTo>
                  <a:pt x="0" y="0"/>
                </a:lnTo>
                <a:lnTo>
                  <a:pt x="0" y="635635"/>
                </a:lnTo>
                <a:lnTo>
                  <a:pt x="1211544" y="635635"/>
                </a:lnTo>
                <a:lnTo>
                  <a:pt x="1211544" y="0"/>
                </a:lnTo>
                <a:close/>
              </a:path>
            </a:pathLst>
          </a:custGeom>
          <a:solidFill>
            <a:srgbClr val="9499C4"/>
          </a:solidFill>
        </p:spPr>
        <p:txBody>
          <a:bodyPr wrap="square" lIns="0" tIns="0" rIns="0" bIns="0" rtlCol="0"/>
          <a:lstStyle/>
          <a:p>
            <a:endParaRPr/>
          </a:p>
        </p:txBody>
      </p:sp>
      <p:sp>
        <p:nvSpPr>
          <p:cNvPr id="17" name="bg object 17"/>
          <p:cNvSpPr/>
          <p:nvPr/>
        </p:nvSpPr>
        <p:spPr>
          <a:xfrm>
            <a:off x="1211544" y="0"/>
            <a:ext cx="1183640" cy="1650364"/>
          </a:xfrm>
          <a:custGeom>
            <a:avLst/>
            <a:gdLst/>
            <a:ahLst/>
            <a:cxnLst/>
            <a:rect l="l" t="t" r="r" b="b"/>
            <a:pathLst>
              <a:path w="1183639" h="1650364">
                <a:moveTo>
                  <a:pt x="1183388" y="0"/>
                </a:moveTo>
                <a:lnTo>
                  <a:pt x="0" y="0"/>
                </a:lnTo>
                <a:lnTo>
                  <a:pt x="0" y="1650295"/>
                </a:lnTo>
                <a:lnTo>
                  <a:pt x="1183388" y="1650295"/>
                </a:lnTo>
                <a:lnTo>
                  <a:pt x="1183388" y="0"/>
                </a:lnTo>
                <a:close/>
              </a:path>
            </a:pathLst>
          </a:custGeom>
          <a:solidFill>
            <a:srgbClr val="64649A"/>
          </a:solidFill>
        </p:spPr>
        <p:txBody>
          <a:bodyPr wrap="square" lIns="0" tIns="0" rIns="0" bIns="0" rtlCol="0"/>
          <a:lstStyle/>
          <a:p>
            <a:endParaRPr/>
          </a:p>
        </p:txBody>
      </p:sp>
      <p:sp>
        <p:nvSpPr>
          <p:cNvPr id="2" name="Holder 2"/>
          <p:cNvSpPr>
            <a:spLocks noGrp="1"/>
          </p:cNvSpPr>
          <p:nvPr>
            <p:ph type="title"/>
          </p:nvPr>
        </p:nvSpPr>
        <p:spPr>
          <a:xfrm>
            <a:off x="6709874" y="4241676"/>
            <a:ext cx="6684351" cy="2667634"/>
          </a:xfrm>
          <a:prstGeom prst="rect">
            <a:avLst/>
          </a:prstGeom>
        </p:spPr>
        <p:txBody>
          <a:bodyPr wrap="square" lIns="0" tIns="0" rIns="0" bIns="0">
            <a:spAutoFit/>
          </a:bodyPr>
          <a:lstStyle>
            <a:lvl1pPr>
              <a:defRPr sz="9900" b="1" i="0">
                <a:solidFill>
                  <a:schemeClr val="bg1"/>
                </a:solidFill>
                <a:latin typeface="DejaVu Sans"/>
                <a:cs typeface="DejaVu Sans"/>
              </a:defRPr>
            </a:lvl1pPr>
          </a:lstStyle>
          <a:p>
            <a:endParaRPr/>
          </a:p>
        </p:txBody>
      </p:sp>
      <p:sp>
        <p:nvSpPr>
          <p:cNvPr id="3" name="Holder 3"/>
          <p:cNvSpPr>
            <a:spLocks noGrp="1"/>
          </p:cNvSpPr>
          <p:nvPr>
            <p:ph type="body" idx="1"/>
          </p:nvPr>
        </p:nvSpPr>
        <p:spPr>
          <a:xfrm>
            <a:off x="1229834" y="2222598"/>
            <a:ext cx="17644431" cy="7263130"/>
          </a:xfrm>
          <a:prstGeom prst="rect">
            <a:avLst/>
          </a:prstGeom>
        </p:spPr>
        <p:txBody>
          <a:bodyPr wrap="square" lIns="0" tIns="0" rIns="0" bIns="0">
            <a:spAutoFit/>
          </a:bodyPr>
          <a:lstStyle>
            <a:lvl1pPr>
              <a:defRPr sz="2950" b="0"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7/8/2021</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2.png"/><Relationship Id="rId4" Type="http://schemas.openxmlformats.org/officeDocument/2006/relationships/diagramLayout" Target="../diagrams/layout1.xml"/><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fspchicago.org/"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g object 16"/>
          <p:cNvSpPr/>
          <p:nvPr/>
        </p:nvSpPr>
        <p:spPr>
          <a:xfrm>
            <a:off x="5026025" y="0"/>
            <a:ext cx="15078074" cy="11308556"/>
          </a:xfrm>
          <a:prstGeom prst="rect">
            <a:avLst/>
          </a:prstGeom>
          <a:blipFill>
            <a:blip r:embed="rId3" cstate="print"/>
            <a:stretch>
              <a:fillRect/>
            </a:stretch>
          </a:blipFill>
        </p:spPr>
        <p:txBody>
          <a:bodyPr wrap="square" lIns="0" tIns="0" rIns="0" bIns="0" rtlCol="0"/>
          <a:lstStyle/>
          <a:p>
            <a:endParaRPr/>
          </a:p>
        </p:txBody>
      </p:sp>
      <p:sp>
        <p:nvSpPr>
          <p:cNvPr id="4" name="bg object 17"/>
          <p:cNvSpPr/>
          <p:nvPr/>
        </p:nvSpPr>
        <p:spPr>
          <a:xfrm>
            <a:off x="10052050" y="0"/>
            <a:ext cx="688975" cy="11308715"/>
          </a:xfrm>
          <a:custGeom>
            <a:avLst/>
            <a:gdLst/>
            <a:ahLst/>
            <a:cxnLst/>
            <a:rect l="l" t="t" r="r" b="b"/>
            <a:pathLst>
              <a:path w="688975" h="11308715">
                <a:moveTo>
                  <a:pt x="0" y="11308556"/>
                </a:moveTo>
                <a:lnTo>
                  <a:pt x="688387" y="11308556"/>
                </a:lnTo>
                <a:lnTo>
                  <a:pt x="688387" y="0"/>
                </a:lnTo>
                <a:lnTo>
                  <a:pt x="0" y="0"/>
                </a:lnTo>
                <a:lnTo>
                  <a:pt x="0" y="11308556"/>
                </a:lnTo>
                <a:close/>
              </a:path>
            </a:pathLst>
          </a:custGeom>
          <a:solidFill>
            <a:srgbClr val="9499C4"/>
          </a:solidFill>
        </p:spPr>
        <p:txBody>
          <a:bodyPr wrap="square" lIns="0" tIns="0" rIns="0" bIns="0" rtlCol="0"/>
          <a:lstStyle/>
          <a:p>
            <a:endParaRPr/>
          </a:p>
        </p:txBody>
      </p:sp>
      <p:sp>
        <p:nvSpPr>
          <p:cNvPr id="5" name="bg object 18"/>
          <p:cNvSpPr/>
          <p:nvPr/>
        </p:nvSpPr>
        <p:spPr>
          <a:xfrm>
            <a:off x="0" y="0"/>
            <a:ext cx="10052050" cy="11308715"/>
          </a:xfrm>
          <a:custGeom>
            <a:avLst/>
            <a:gdLst/>
            <a:ahLst/>
            <a:cxnLst/>
            <a:rect l="l" t="t" r="r" b="b"/>
            <a:pathLst>
              <a:path w="10052050" h="11308715">
                <a:moveTo>
                  <a:pt x="10052049" y="0"/>
                </a:moveTo>
                <a:lnTo>
                  <a:pt x="0" y="0"/>
                </a:lnTo>
                <a:lnTo>
                  <a:pt x="0" y="11308556"/>
                </a:lnTo>
                <a:lnTo>
                  <a:pt x="10052049" y="11308556"/>
                </a:lnTo>
                <a:lnTo>
                  <a:pt x="10052049" y="0"/>
                </a:lnTo>
                <a:close/>
              </a:path>
            </a:pathLst>
          </a:custGeom>
          <a:solidFill>
            <a:srgbClr val="64649A"/>
          </a:solidFill>
        </p:spPr>
        <p:txBody>
          <a:bodyPr wrap="square" lIns="0" tIns="0" rIns="0" bIns="0" rtlCol="0"/>
          <a:lstStyle/>
          <a:p>
            <a:endParaRPr/>
          </a:p>
        </p:txBody>
      </p:sp>
      <p:sp>
        <p:nvSpPr>
          <p:cNvPr id="2" name="object 2"/>
          <p:cNvSpPr txBox="1"/>
          <p:nvPr/>
        </p:nvSpPr>
        <p:spPr>
          <a:xfrm>
            <a:off x="423069" y="3521075"/>
            <a:ext cx="8077200" cy="5714385"/>
          </a:xfrm>
          <a:prstGeom prst="rect">
            <a:avLst/>
          </a:prstGeom>
        </p:spPr>
        <p:txBody>
          <a:bodyPr vert="horz" wrap="square" lIns="0" tIns="154940" rIns="0" bIns="0" rtlCol="0">
            <a:spAutoFit/>
          </a:bodyPr>
          <a:lstStyle/>
          <a:p>
            <a:pPr marL="3810" algn="ctr">
              <a:lnSpc>
                <a:spcPct val="100000"/>
              </a:lnSpc>
              <a:spcBef>
                <a:spcPts val="715"/>
              </a:spcBef>
            </a:pPr>
            <a:r>
              <a:rPr lang="en-US" sz="5900" dirty="0">
                <a:solidFill>
                  <a:srgbClr val="FFFFFF"/>
                </a:solidFill>
                <a:latin typeface="Open Sans" panose="020B0606030504020204" pitchFamily="34" charset="0"/>
                <a:ea typeface="Open Sans" panose="020B0606030504020204" pitchFamily="34" charset="0"/>
                <a:cs typeface="Open Sans" panose="020B0606030504020204" pitchFamily="34" charset="0"/>
              </a:rPr>
              <a:t>What is the </a:t>
            </a:r>
          </a:p>
          <a:p>
            <a:pPr marL="3810" algn="ctr">
              <a:lnSpc>
                <a:spcPct val="100000"/>
              </a:lnSpc>
              <a:spcBef>
                <a:spcPts val="715"/>
              </a:spcBef>
            </a:pPr>
            <a:r>
              <a:rPr lang="en-US" sz="5900" dirty="0">
                <a:solidFill>
                  <a:srgbClr val="FFFFFF"/>
                </a:solidFill>
                <a:latin typeface="Open Sans" panose="020B0606030504020204" pitchFamily="34" charset="0"/>
                <a:ea typeface="Open Sans" panose="020B0606030504020204" pitchFamily="34" charset="0"/>
                <a:cs typeface="Open Sans" panose="020B0606030504020204" pitchFamily="34" charset="0"/>
              </a:rPr>
              <a:t>Federal Reserve? </a:t>
            </a:r>
          </a:p>
          <a:p>
            <a:pPr marL="3810" algn="ctr">
              <a:lnSpc>
                <a:spcPct val="100000"/>
              </a:lnSpc>
              <a:spcBef>
                <a:spcPts val="715"/>
              </a:spcBef>
            </a:pPr>
            <a:endParaRPr lang="en-US" sz="59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3810" algn="ctr">
              <a:lnSpc>
                <a:spcPct val="100000"/>
              </a:lnSpc>
              <a:spcBef>
                <a:spcPts val="715"/>
              </a:spcBef>
            </a:pPr>
            <a:endParaRPr lang="en-US" sz="59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3810" algn="ctr">
              <a:lnSpc>
                <a:spcPct val="100000"/>
              </a:lnSpc>
              <a:spcBef>
                <a:spcPts val="715"/>
              </a:spcBef>
            </a:pPr>
            <a:r>
              <a:rPr lang="en-US" sz="4800" dirty="0">
                <a:solidFill>
                  <a:srgbClr val="FFFFFF"/>
                </a:solidFill>
                <a:latin typeface="Open Sans" panose="020B0606030504020204" pitchFamily="34" charset="0"/>
                <a:ea typeface="Open Sans" panose="020B0606030504020204" pitchFamily="34" charset="0"/>
                <a:cs typeface="Open Sans" panose="020B0606030504020204" pitchFamily="34" charset="0"/>
              </a:rPr>
              <a:t>Q&amp;A with a </a:t>
            </a:r>
          </a:p>
          <a:p>
            <a:pPr marL="3810" algn="ctr">
              <a:lnSpc>
                <a:spcPct val="100000"/>
              </a:lnSpc>
              <a:spcBef>
                <a:spcPts val="715"/>
              </a:spcBef>
            </a:pPr>
            <a:r>
              <a:rPr lang="en-US" sz="4800" dirty="0">
                <a:solidFill>
                  <a:srgbClr val="FFFFFF"/>
                </a:solidFill>
                <a:latin typeface="Open Sans" panose="020B0606030504020204" pitchFamily="34" charset="0"/>
                <a:ea typeface="Open Sans" panose="020B0606030504020204" pitchFamily="34" charset="0"/>
                <a:cs typeface="Open Sans" panose="020B0606030504020204" pitchFamily="34" charset="0"/>
              </a:rPr>
              <a:t>Fed Ambassador </a:t>
            </a:r>
          </a:p>
        </p:txBody>
      </p:sp>
      <p:pic>
        <p:nvPicPr>
          <p:cNvPr id="8" name="Picture 7" descr="A picture containing text, building, sign, outdoor&#10;&#10;Description automatically generated">
            <a:extLst>
              <a:ext uri="{FF2B5EF4-FFF2-40B4-BE49-F238E27FC236}">
                <a16:creationId xmlns:a16="http://schemas.microsoft.com/office/drawing/2014/main" id="{3768ABE8-0272-4FBF-BEAC-B0DC05E9C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6582" y="-159"/>
            <a:ext cx="11308555" cy="113085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04733CAD-1F02-4861-82D1-770373724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050" y="308483"/>
            <a:ext cx="14746872" cy="94871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E52493-AAB0-4E84-9045-1BC994A2F07A}"/>
              </a:ext>
            </a:extLst>
          </p:cNvPr>
          <p:cNvSpPr txBox="1"/>
          <p:nvPr/>
        </p:nvSpPr>
        <p:spPr>
          <a:xfrm>
            <a:off x="10240378" y="8714613"/>
            <a:ext cx="7050672" cy="2286254"/>
          </a:xfrm>
          <a:prstGeom prst="rect">
            <a:avLst/>
          </a:prstGeom>
          <a:solidFill>
            <a:schemeClr val="bg1"/>
          </a:solidFill>
          <a:ln>
            <a:solidFill>
              <a:schemeClr val="tx1"/>
            </a:solidFill>
          </a:ln>
        </p:spPr>
        <p:txBody>
          <a:bodyPr vert="horz" wrap="square" lIns="150791" tIns="75396" rIns="150791" bIns="75396"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Q: What </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do </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you</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first notice </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about the map?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Type words or phrases into the chat box.</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rPr>
              <a:t> There are no wrong answers. </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830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904" y="777875"/>
            <a:ext cx="16463440" cy="9402283"/>
          </a:xfrm>
          <a:prstGeom prst="rect">
            <a:avLst/>
          </a:prstGeom>
        </p:spPr>
      </p:pic>
      <p:pic>
        <p:nvPicPr>
          <p:cNvPr id="4" name="Picture 3"/>
          <p:cNvPicPr>
            <a:picLocks noChangeAspect="1"/>
          </p:cNvPicPr>
          <p:nvPr/>
        </p:nvPicPr>
        <p:blipFill>
          <a:blip r:embed="rId4"/>
          <a:stretch>
            <a:fillRect/>
          </a:stretch>
        </p:blipFill>
        <p:spPr>
          <a:xfrm>
            <a:off x="2673350" y="777875"/>
            <a:ext cx="16398558" cy="9440166"/>
          </a:xfrm>
          <a:prstGeom prst="rect">
            <a:avLst/>
          </a:prstGeom>
        </p:spPr>
      </p:pic>
    </p:spTree>
    <p:extLst>
      <p:ext uri="{BB962C8B-B14F-4D97-AF65-F5344CB8AC3E}">
        <p14:creationId xmlns:p14="http://schemas.microsoft.com/office/powerpoint/2010/main" val="3735709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a:spLocks/>
          </p:cNvSpPr>
          <p:nvPr/>
        </p:nvSpPr>
        <p:spPr>
          <a:xfrm>
            <a:off x="2862416" y="473075"/>
            <a:ext cx="13438034" cy="773930"/>
          </a:xfrm>
          <a:prstGeom prst="rect">
            <a:avLst/>
          </a:prstGeom>
        </p:spPr>
        <p:txBody>
          <a:bodyPr vert="horz" wrap="square" lIns="0" tIns="12065" rIns="0" bIns="0" rtlCol="0">
            <a:spAutoFit/>
          </a:bodyPr>
          <a:lstStyle>
            <a:lvl1pPr eaLnBrk="1" hangingPunct="1">
              <a:defRPr sz="9900" b="1" i="0">
                <a:solidFill>
                  <a:schemeClr val="bg1"/>
                </a:solidFill>
                <a:latin typeface="DejaVu Sans"/>
                <a:ea typeface="+mj-ea"/>
                <a:cs typeface="DejaVu Sans"/>
              </a:defRPr>
            </a:lvl1pPr>
          </a:lstStyle>
          <a:p>
            <a:pPr marL="12700">
              <a:spcBef>
                <a:spcPts val="95"/>
              </a:spcBef>
            </a:pPr>
            <a:endParaRPr lang="en-US" sz="4950" kern="0" dirty="0">
              <a:latin typeface="Oswald" panose="02000503000000000000" pitchFamily="2" charset="0"/>
            </a:endParaRPr>
          </a:p>
        </p:txBody>
      </p:sp>
      <p:sp>
        <p:nvSpPr>
          <p:cNvPr id="5" name="object 5"/>
          <p:cNvSpPr txBox="1">
            <a:spLocks/>
          </p:cNvSpPr>
          <p:nvPr/>
        </p:nvSpPr>
        <p:spPr>
          <a:xfrm>
            <a:off x="2848809" y="492579"/>
            <a:ext cx="15038234" cy="773930"/>
          </a:xfrm>
          <a:prstGeom prst="rect">
            <a:avLst/>
          </a:prstGeom>
        </p:spPr>
        <p:txBody>
          <a:bodyPr vert="horz" wrap="square" lIns="0" tIns="12065" rIns="0" bIns="0" rtlCol="0">
            <a:spAutoFit/>
          </a:bodyPr>
          <a:lstStyle>
            <a:lvl1pPr eaLnBrk="1" hangingPunct="1">
              <a:defRPr sz="9900" b="1" i="0">
                <a:solidFill>
                  <a:schemeClr val="bg1"/>
                </a:solidFill>
                <a:latin typeface="DejaVu Sans"/>
                <a:ea typeface="+mj-ea"/>
                <a:cs typeface="DejaVu Sans"/>
              </a:defRPr>
            </a:lvl1pPr>
          </a:lstStyle>
          <a:p>
            <a:pPr marL="12700">
              <a:spcBef>
                <a:spcPts val="95"/>
              </a:spcBef>
            </a:pPr>
            <a:r>
              <a:rPr lang="en-US" sz="4950" kern="0" dirty="0">
                <a:solidFill>
                  <a:srgbClr val="64649A"/>
                </a:solidFill>
                <a:latin typeface="Oswald" panose="02000503000000000000" pitchFamily="2" charset="0"/>
              </a:rPr>
              <a:t>Federal Reserve: Independent Within the Government </a:t>
            </a:r>
            <a:endParaRPr lang="en-US" sz="4950" kern="0" dirty="0">
              <a:latin typeface="Oswald" panose="02000503000000000000" pitchFamily="2" charset="0"/>
            </a:endParaRPr>
          </a:p>
        </p:txBody>
      </p:sp>
      <p:pic>
        <p:nvPicPr>
          <p:cNvPr id="6" name="Picture 5">
            <a:extLst>
              <a:ext uri="{FF2B5EF4-FFF2-40B4-BE49-F238E27FC236}">
                <a16:creationId xmlns:a16="http://schemas.microsoft.com/office/drawing/2014/main" id="{F9A07F60-1ACF-4C78-BFA6-6E1739AB0268}"/>
              </a:ext>
            </a:extLst>
          </p:cNvPr>
          <p:cNvPicPr>
            <a:picLocks noChangeAspect="1"/>
          </p:cNvPicPr>
          <p:nvPr/>
        </p:nvPicPr>
        <p:blipFill rotWithShape="1">
          <a:blip r:embed="rId3"/>
          <a:srcRect l="-2050" t="59476" r="33992" b="-4844"/>
          <a:stretch/>
        </p:blipFill>
        <p:spPr>
          <a:xfrm>
            <a:off x="945590" y="3825875"/>
            <a:ext cx="18212919" cy="6172200"/>
          </a:xfrm>
          <a:prstGeom prst="rect">
            <a:avLst/>
          </a:prstGeom>
        </p:spPr>
      </p:pic>
      <p:sp>
        <p:nvSpPr>
          <p:cNvPr id="7" name="TextBox 6">
            <a:extLst>
              <a:ext uri="{FF2B5EF4-FFF2-40B4-BE49-F238E27FC236}">
                <a16:creationId xmlns:a16="http://schemas.microsoft.com/office/drawing/2014/main" id="{4566741D-08CD-4F60-88AF-A63EE0B891A1}"/>
              </a:ext>
            </a:extLst>
          </p:cNvPr>
          <p:cNvSpPr txBox="1"/>
          <p:nvPr/>
        </p:nvSpPr>
        <p:spPr>
          <a:xfrm>
            <a:off x="4489450" y="2683164"/>
            <a:ext cx="7772400" cy="923330"/>
          </a:xfrm>
          <a:prstGeom prst="rect">
            <a:avLst/>
          </a:prstGeom>
          <a:noFill/>
        </p:spPr>
        <p:txBody>
          <a:bodyPr wrap="square" rtlCol="0">
            <a:spAutoFit/>
          </a:bodyPr>
          <a:lstStyle/>
          <a:p>
            <a:r>
              <a:rPr lang="en-US" sz="5400" dirty="0"/>
              <a:t>Federal</a:t>
            </a:r>
            <a:r>
              <a:rPr lang="en-US" dirty="0"/>
              <a:t> </a:t>
            </a:r>
          </a:p>
        </p:txBody>
      </p:sp>
      <p:sp>
        <p:nvSpPr>
          <p:cNvPr id="8" name="TextBox 7">
            <a:extLst>
              <a:ext uri="{FF2B5EF4-FFF2-40B4-BE49-F238E27FC236}">
                <a16:creationId xmlns:a16="http://schemas.microsoft.com/office/drawing/2014/main" id="{FA053306-BA4B-42D7-97C5-08F6AAE5F814}"/>
              </a:ext>
            </a:extLst>
          </p:cNvPr>
          <p:cNvSpPr txBox="1"/>
          <p:nvPr/>
        </p:nvSpPr>
        <p:spPr>
          <a:xfrm>
            <a:off x="12802053" y="2683164"/>
            <a:ext cx="5625193" cy="923330"/>
          </a:xfrm>
          <a:prstGeom prst="rect">
            <a:avLst/>
          </a:prstGeom>
          <a:noFill/>
        </p:spPr>
        <p:txBody>
          <a:bodyPr wrap="square" rtlCol="0">
            <a:spAutoFit/>
          </a:bodyPr>
          <a:lstStyle/>
          <a:p>
            <a:r>
              <a:rPr lang="en-US" sz="5400" dirty="0"/>
              <a:t>Independent </a:t>
            </a:r>
          </a:p>
        </p:txBody>
      </p:sp>
      <p:sp>
        <p:nvSpPr>
          <p:cNvPr id="9" name="TextBox 8">
            <a:extLst>
              <a:ext uri="{FF2B5EF4-FFF2-40B4-BE49-F238E27FC236}">
                <a16:creationId xmlns:a16="http://schemas.microsoft.com/office/drawing/2014/main" id="{2589668A-5829-4312-A471-560CF6A5A37E}"/>
              </a:ext>
            </a:extLst>
          </p:cNvPr>
          <p:cNvSpPr txBox="1"/>
          <p:nvPr/>
        </p:nvSpPr>
        <p:spPr>
          <a:xfrm>
            <a:off x="2837379" y="8093075"/>
            <a:ext cx="6934200" cy="707886"/>
          </a:xfrm>
          <a:prstGeom prst="rect">
            <a:avLst/>
          </a:prstGeom>
          <a:noFill/>
        </p:spPr>
        <p:txBody>
          <a:bodyPr wrap="square" rtlCol="0">
            <a:spAutoFit/>
          </a:bodyPr>
          <a:lstStyle/>
          <a:p>
            <a:r>
              <a:rPr lang="en-US" sz="4000" dirty="0"/>
              <a:t>Located in Washington, DC </a:t>
            </a:r>
          </a:p>
        </p:txBody>
      </p:sp>
    </p:spTree>
    <p:extLst>
      <p:ext uri="{BB962C8B-B14F-4D97-AF65-F5344CB8AC3E}">
        <p14:creationId xmlns:p14="http://schemas.microsoft.com/office/powerpoint/2010/main" val="1489934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892555" y="10391432"/>
            <a:ext cx="1211580" cy="636270"/>
          </a:xfrm>
          <a:custGeom>
            <a:avLst/>
            <a:gdLst/>
            <a:ahLst/>
            <a:cxnLst/>
            <a:rect l="l" t="t" r="r" b="b"/>
            <a:pathLst>
              <a:path w="1211580" h="636270">
                <a:moveTo>
                  <a:pt x="1211544" y="0"/>
                </a:moveTo>
                <a:lnTo>
                  <a:pt x="0" y="0"/>
                </a:lnTo>
                <a:lnTo>
                  <a:pt x="0" y="635645"/>
                </a:lnTo>
                <a:lnTo>
                  <a:pt x="1211544" y="635645"/>
                </a:lnTo>
                <a:lnTo>
                  <a:pt x="1211544" y="0"/>
                </a:lnTo>
                <a:close/>
              </a:path>
            </a:pathLst>
          </a:custGeom>
          <a:solidFill>
            <a:srgbClr val="9499C4"/>
          </a:solidFill>
        </p:spPr>
        <p:txBody>
          <a:bodyPr wrap="square" lIns="0" tIns="0" rIns="0" bIns="0" rtlCol="0"/>
          <a:lstStyle/>
          <a:p>
            <a:endParaRPr/>
          </a:p>
        </p:txBody>
      </p:sp>
      <p:sp>
        <p:nvSpPr>
          <p:cNvPr id="4" name="object 4"/>
          <p:cNvSpPr/>
          <p:nvPr/>
        </p:nvSpPr>
        <p:spPr>
          <a:xfrm>
            <a:off x="1211544" y="0"/>
            <a:ext cx="1183640" cy="1650364"/>
          </a:xfrm>
          <a:custGeom>
            <a:avLst/>
            <a:gdLst/>
            <a:ahLst/>
            <a:cxnLst/>
            <a:rect l="l" t="t" r="r" b="b"/>
            <a:pathLst>
              <a:path w="1183639" h="1650364">
                <a:moveTo>
                  <a:pt x="1183388" y="0"/>
                </a:moveTo>
                <a:lnTo>
                  <a:pt x="0" y="0"/>
                </a:lnTo>
                <a:lnTo>
                  <a:pt x="0" y="1650295"/>
                </a:lnTo>
                <a:lnTo>
                  <a:pt x="1183388" y="1650295"/>
                </a:lnTo>
                <a:lnTo>
                  <a:pt x="1183388" y="0"/>
                </a:lnTo>
                <a:close/>
              </a:path>
            </a:pathLst>
          </a:custGeom>
          <a:solidFill>
            <a:srgbClr val="64649A"/>
          </a:solidFill>
        </p:spPr>
        <p:txBody>
          <a:bodyPr wrap="square" lIns="0" tIns="0" rIns="0" bIns="0" rtlCol="0"/>
          <a:lstStyle/>
          <a:p>
            <a:endParaRPr/>
          </a:p>
        </p:txBody>
      </p:sp>
      <p:sp>
        <p:nvSpPr>
          <p:cNvPr id="5" name="object 5"/>
          <p:cNvSpPr txBox="1">
            <a:spLocks noGrp="1"/>
          </p:cNvSpPr>
          <p:nvPr>
            <p:ph type="title" idx="4294967295"/>
          </p:nvPr>
        </p:nvSpPr>
        <p:spPr>
          <a:xfrm>
            <a:off x="2965450" y="777875"/>
            <a:ext cx="10618634" cy="773930"/>
          </a:xfrm>
          <a:prstGeom prst="rect">
            <a:avLst/>
          </a:prstGeom>
        </p:spPr>
        <p:txBody>
          <a:bodyPr vert="horz" wrap="square" lIns="0" tIns="12065" rIns="0" bIns="0" rtlCol="0">
            <a:spAutoFit/>
          </a:bodyPr>
          <a:lstStyle/>
          <a:p>
            <a:pPr marL="12700">
              <a:lnSpc>
                <a:spcPct val="100000"/>
              </a:lnSpc>
              <a:spcBef>
                <a:spcPts val="95"/>
              </a:spcBef>
            </a:pPr>
            <a:r>
              <a:rPr lang="en-US" sz="4950" dirty="0">
                <a:solidFill>
                  <a:srgbClr val="64649A"/>
                </a:solidFill>
                <a:latin typeface="Oswald" panose="02000503000000000000" pitchFamily="2" charset="0"/>
              </a:rPr>
              <a:t>Roles of the Federal Reserve</a:t>
            </a:r>
            <a:endParaRPr sz="4950" dirty="0">
              <a:latin typeface="Oswald" panose="02000503000000000000" pitchFamily="2" charset="0"/>
            </a:endParaRPr>
          </a:p>
        </p:txBody>
      </p:sp>
      <p:sp>
        <p:nvSpPr>
          <p:cNvPr id="6" name="object 6"/>
          <p:cNvSpPr txBox="1">
            <a:spLocks noGrp="1"/>
          </p:cNvSpPr>
          <p:nvPr>
            <p:ph type="body" idx="4294967295"/>
          </p:nvPr>
        </p:nvSpPr>
        <p:spPr>
          <a:xfrm>
            <a:off x="1441450" y="3140075"/>
            <a:ext cx="8305800" cy="4453720"/>
          </a:xfrm>
          <a:prstGeom prst="rect">
            <a:avLst/>
          </a:prstGeom>
        </p:spPr>
        <p:txBody>
          <a:bodyPr vert="horz" wrap="square" lIns="0" tIns="12065" rIns="0" bIns="0" rtlCol="0">
            <a:spAutoFit/>
          </a:bodyPr>
          <a:lstStyle/>
          <a:p>
            <a:pPr marL="571500" marR="5080" indent="-571500">
              <a:lnSpc>
                <a:spcPct val="100600"/>
              </a:lnSpc>
              <a:spcBef>
                <a:spcPts val="95"/>
              </a:spcBef>
              <a:buFont typeface="Arial" panose="020B0604020202020204" pitchFamily="34" charset="0"/>
              <a:buChar char="•"/>
            </a:pPr>
            <a:r>
              <a:rPr lang="en-US" sz="3600" b="1" dirty="0">
                <a:latin typeface="Open Sans" panose="020B0606030504020204" pitchFamily="34" charset="0"/>
                <a:ea typeface="Open Sans" panose="020B0606030504020204" pitchFamily="34" charset="0"/>
                <a:cs typeface="Open Sans" panose="020B0606030504020204" pitchFamily="34" charset="0"/>
              </a:rPr>
              <a:t>Payment Services </a:t>
            </a:r>
          </a:p>
          <a:p>
            <a:pPr marR="5080">
              <a:lnSpc>
                <a:spcPct val="100600"/>
              </a:lnSpc>
              <a:spcBef>
                <a:spcPts val="95"/>
              </a:spcBef>
            </a:pPr>
            <a:r>
              <a:rPr lang="en-US" sz="3600" b="1"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Bank for banks </a:t>
            </a:r>
          </a:p>
          <a:p>
            <a:pPr marL="571500" marR="5080" indent="-571500">
              <a:lnSpc>
                <a:spcPct val="100600"/>
              </a:lnSpc>
              <a:spcBef>
                <a:spcPts val="95"/>
              </a:spcBef>
              <a:buFont typeface="Arial" panose="020B0604020202020204" pitchFamily="34" charset="0"/>
              <a:buChar char="•"/>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L="571500" marR="5080" indent="-571500">
              <a:lnSpc>
                <a:spcPct val="100600"/>
              </a:lnSpc>
              <a:spcBef>
                <a:spcPts val="95"/>
              </a:spcBef>
              <a:buFont typeface="Arial" panose="020B0604020202020204" pitchFamily="34" charset="0"/>
              <a:buChar char="•"/>
            </a:pPr>
            <a:r>
              <a:rPr lang="en-US" sz="3600" b="1" dirty="0">
                <a:latin typeface="Open Sans" panose="020B0606030504020204" pitchFamily="34" charset="0"/>
                <a:ea typeface="Open Sans" panose="020B0606030504020204" pitchFamily="34" charset="0"/>
                <a:cs typeface="Open Sans" panose="020B0606030504020204" pitchFamily="34" charset="0"/>
              </a:rPr>
              <a:t>Keeping banks safe </a:t>
            </a:r>
          </a:p>
          <a:p>
            <a:pPr marR="5080" lvl="1">
              <a:lnSpc>
                <a:spcPct val="100600"/>
              </a:lnSpc>
              <a:spcBef>
                <a:spcPts val="95"/>
              </a:spcBef>
            </a:pPr>
            <a:r>
              <a:rPr lang="en-US" sz="2800" dirty="0">
                <a:latin typeface="Open Sans" panose="020B0606030504020204" pitchFamily="34" charset="0"/>
                <a:ea typeface="Open Sans" panose="020B0606030504020204" pitchFamily="34" charset="0"/>
                <a:cs typeface="Open Sans" panose="020B0606030504020204" pitchFamily="34" charset="0"/>
              </a:rPr>
              <a:t> Supervision and Regulation </a:t>
            </a:r>
          </a:p>
          <a:p>
            <a:pPr marL="571500" marR="5080" indent="-571500">
              <a:lnSpc>
                <a:spcPct val="100600"/>
              </a:lnSpc>
              <a:spcBef>
                <a:spcPts val="95"/>
              </a:spcBef>
              <a:buFont typeface="Arial" panose="020B0604020202020204" pitchFamily="34" charset="0"/>
              <a:buChar char="•"/>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L="571500" marR="5080" indent="-571500">
              <a:lnSpc>
                <a:spcPct val="100600"/>
              </a:lnSpc>
              <a:spcBef>
                <a:spcPts val="95"/>
              </a:spcBef>
              <a:buFont typeface="Arial" panose="020B0604020202020204" pitchFamily="34" charset="0"/>
              <a:buChar char="•"/>
            </a:pPr>
            <a:r>
              <a:rPr lang="en-US" sz="3600" b="1" dirty="0">
                <a:latin typeface="Open Sans" panose="020B0606030504020204" pitchFamily="34" charset="0"/>
                <a:ea typeface="Open Sans" panose="020B0606030504020204" pitchFamily="34" charset="0"/>
                <a:cs typeface="Open Sans" panose="020B0606030504020204" pitchFamily="34" charset="0"/>
              </a:rPr>
              <a:t>Growing the economy </a:t>
            </a:r>
          </a:p>
          <a:p>
            <a:pPr marR="5080">
              <a:lnSpc>
                <a:spcPct val="100600"/>
              </a:lnSpc>
              <a:spcBef>
                <a:spcPts val="95"/>
              </a:spcBef>
            </a:pP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Monetary Policy</a:t>
            </a:r>
            <a:endParaRPr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7"/>
          <p:cNvSpPr txBox="1"/>
          <p:nvPr/>
        </p:nvSpPr>
        <p:spPr>
          <a:xfrm>
            <a:off x="19058376" y="10386300"/>
            <a:ext cx="292100" cy="628650"/>
          </a:xfrm>
          <a:prstGeom prst="rect">
            <a:avLst/>
          </a:prstGeom>
        </p:spPr>
        <p:txBody>
          <a:bodyPr vert="horz" wrap="square" lIns="0" tIns="13335" rIns="0" bIns="0" rtlCol="0">
            <a:spAutoFit/>
          </a:bodyPr>
          <a:lstStyle/>
          <a:p>
            <a:pPr marL="12700">
              <a:lnSpc>
                <a:spcPct val="100000"/>
              </a:lnSpc>
              <a:spcBef>
                <a:spcPts val="105"/>
              </a:spcBef>
            </a:pPr>
            <a:r>
              <a:rPr sz="3950" b="1" spc="-650" dirty="0">
                <a:solidFill>
                  <a:srgbClr val="FFFFFF"/>
                </a:solidFill>
                <a:latin typeface="Oswald" panose="02000503000000000000" pitchFamily="2" charset="0"/>
                <a:cs typeface="DejaVu Sans"/>
              </a:rPr>
              <a:t>1</a:t>
            </a:r>
            <a:endParaRPr sz="3950" dirty="0">
              <a:latin typeface="Oswald" panose="02000503000000000000" pitchFamily="2" charset="0"/>
              <a:cs typeface="DejaVu San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1345" y="2225675"/>
            <a:ext cx="10287000" cy="6858000"/>
          </a:xfrm>
          <a:prstGeom prst="rect">
            <a:avLst/>
          </a:prstGeom>
        </p:spPr>
      </p:pic>
    </p:spTree>
    <p:extLst>
      <p:ext uri="{BB962C8B-B14F-4D97-AF65-F5344CB8AC3E}">
        <p14:creationId xmlns:p14="http://schemas.microsoft.com/office/powerpoint/2010/main" val="3118693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143" t="14212" r="6102" b="38991"/>
          <a:stretch/>
        </p:blipFill>
        <p:spPr>
          <a:xfrm>
            <a:off x="5632451" y="3444875"/>
            <a:ext cx="8229600" cy="5791200"/>
          </a:xfrm>
          <a:prstGeom prst="rect">
            <a:avLst/>
          </a:prstGeom>
        </p:spPr>
      </p:pic>
      <p:sp>
        <p:nvSpPr>
          <p:cNvPr id="3" name="object 5"/>
          <p:cNvSpPr txBox="1">
            <a:spLocks/>
          </p:cNvSpPr>
          <p:nvPr/>
        </p:nvSpPr>
        <p:spPr>
          <a:xfrm>
            <a:off x="2965450" y="930275"/>
            <a:ext cx="8915400" cy="773930"/>
          </a:xfrm>
          <a:prstGeom prst="rect">
            <a:avLst/>
          </a:prstGeom>
        </p:spPr>
        <p:txBody>
          <a:bodyPr vert="horz" wrap="square" lIns="0" tIns="12065" rIns="0" bIns="0" rtlCol="0">
            <a:spAutoFit/>
          </a:bodyPr>
          <a:lstStyle>
            <a:lvl1pPr eaLnBrk="1" hangingPunct="1">
              <a:defRPr sz="9900" b="1" i="0">
                <a:solidFill>
                  <a:schemeClr val="bg1"/>
                </a:solidFill>
                <a:latin typeface="DejaVu Sans"/>
                <a:ea typeface="+mj-ea"/>
                <a:cs typeface="DejaVu Sans"/>
              </a:defRPr>
            </a:lvl1pPr>
          </a:lstStyle>
          <a:p>
            <a:pPr marL="12700">
              <a:spcBef>
                <a:spcPts val="95"/>
              </a:spcBef>
            </a:pPr>
            <a:r>
              <a:rPr lang="en-US" sz="4950" kern="0" dirty="0">
                <a:solidFill>
                  <a:srgbClr val="64649A"/>
                </a:solidFill>
                <a:latin typeface="Oswald" panose="02000503000000000000" pitchFamily="2" charset="0"/>
              </a:rPr>
              <a:t>Payment Services</a:t>
            </a:r>
            <a:endParaRPr lang="en-US" sz="4950" kern="0" dirty="0">
              <a:latin typeface="Oswald" panose="02000503000000000000" pitchFamily="2" charset="0"/>
            </a:endParaRPr>
          </a:p>
        </p:txBody>
      </p:sp>
    </p:spTree>
    <p:extLst>
      <p:ext uri="{BB962C8B-B14F-4D97-AF65-F5344CB8AC3E}">
        <p14:creationId xmlns:p14="http://schemas.microsoft.com/office/powerpoint/2010/main" val="453867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892555" y="10391432"/>
            <a:ext cx="1211580" cy="636270"/>
          </a:xfrm>
          <a:custGeom>
            <a:avLst/>
            <a:gdLst/>
            <a:ahLst/>
            <a:cxnLst/>
            <a:rect l="l" t="t" r="r" b="b"/>
            <a:pathLst>
              <a:path w="1211580" h="636270">
                <a:moveTo>
                  <a:pt x="1211544" y="0"/>
                </a:moveTo>
                <a:lnTo>
                  <a:pt x="0" y="0"/>
                </a:lnTo>
                <a:lnTo>
                  <a:pt x="0" y="635645"/>
                </a:lnTo>
                <a:lnTo>
                  <a:pt x="1211544" y="635645"/>
                </a:lnTo>
                <a:lnTo>
                  <a:pt x="1211544" y="0"/>
                </a:lnTo>
                <a:close/>
              </a:path>
            </a:pathLst>
          </a:custGeom>
          <a:solidFill>
            <a:srgbClr val="9499C4"/>
          </a:solidFill>
        </p:spPr>
        <p:txBody>
          <a:bodyPr wrap="square" lIns="0" tIns="0" rIns="0" bIns="0" rtlCol="0"/>
          <a:lstStyle/>
          <a:p>
            <a:endParaRPr/>
          </a:p>
        </p:txBody>
      </p:sp>
      <p:sp>
        <p:nvSpPr>
          <p:cNvPr id="4" name="object 4"/>
          <p:cNvSpPr/>
          <p:nvPr/>
        </p:nvSpPr>
        <p:spPr>
          <a:xfrm>
            <a:off x="1211544" y="0"/>
            <a:ext cx="1183640" cy="1650364"/>
          </a:xfrm>
          <a:custGeom>
            <a:avLst/>
            <a:gdLst/>
            <a:ahLst/>
            <a:cxnLst/>
            <a:rect l="l" t="t" r="r" b="b"/>
            <a:pathLst>
              <a:path w="1183639" h="1650364">
                <a:moveTo>
                  <a:pt x="1183388" y="0"/>
                </a:moveTo>
                <a:lnTo>
                  <a:pt x="0" y="0"/>
                </a:lnTo>
                <a:lnTo>
                  <a:pt x="0" y="1650295"/>
                </a:lnTo>
                <a:lnTo>
                  <a:pt x="1183388" y="1650295"/>
                </a:lnTo>
                <a:lnTo>
                  <a:pt x="1183388" y="0"/>
                </a:lnTo>
                <a:close/>
              </a:path>
            </a:pathLst>
          </a:custGeom>
          <a:solidFill>
            <a:srgbClr val="64649A"/>
          </a:solidFill>
        </p:spPr>
        <p:txBody>
          <a:bodyPr wrap="square" lIns="0" tIns="0" rIns="0" bIns="0" rtlCol="0"/>
          <a:lstStyle/>
          <a:p>
            <a:endParaRPr/>
          </a:p>
        </p:txBody>
      </p:sp>
      <p:sp>
        <p:nvSpPr>
          <p:cNvPr id="5" name="object 5"/>
          <p:cNvSpPr txBox="1">
            <a:spLocks noGrp="1"/>
          </p:cNvSpPr>
          <p:nvPr>
            <p:ph type="title" idx="4294967295"/>
          </p:nvPr>
        </p:nvSpPr>
        <p:spPr>
          <a:xfrm>
            <a:off x="2713760" y="730492"/>
            <a:ext cx="16446603" cy="4005584"/>
          </a:xfrm>
          <a:prstGeom prst="rect">
            <a:avLst/>
          </a:prstGeom>
        </p:spPr>
        <p:txBody>
          <a:bodyPr vert="horz" wrap="square" lIns="0" tIns="12065" rIns="0" bIns="0" rtlCol="0">
            <a:spAutoFit/>
          </a:bodyPr>
          <a:lstStyle/>
          <a:p>
            <a:pPr marL="12700">
              <a:spcBef>
                <a:spcPts val="95"/>
              </a:spcBef>
            </a:pPr>
            <a:r>
              <a:rPr lang="en-US" sz="4800" dirty="0">
                <a:solidFill>
                  <a:srgbClr val="64649A"/>
                </a:solidFill>
                <a:latin typeface="Oswald" panose="02000503000000000000" pitchFamily="2" charset="0"/>
              </a:rPr>
              <a:t>Q: Which of these would you most like to use to pay for things? </a:t>
            </a:r>
            <a:br>
              <a:rPr lang="en-US" sz="5400" dirty="0">
                <a:solidFill>
                  <a:srgbClr val="64649A"/>
                </a:solidFill>
                <a:latin typeface="Oswald" panose="02000503000000000000" pitchFamily="2" charset="0"/>
              </a:rPr>
            </a:br>
            <a:br>
              <a:rPr lang="en-US" sz="5400" dirty="0">
                <a:latin typeface="Oswald" panose="02000503000000000000" pitchFamily="2" charset="0"/>
              </a:rPr>
            </a:br>
            <a:r>
              <a:rPr lang="en-US" sz="5400" dirty="0" err="1"/>
              <a:t>TypaymentsPaymthese</a:t>
            </a:r>
            <a:r>
              <a:rPr lang="en-US" sz="5400" dirty="0"/>
              <a:t> are you most likely to use on a typical day? </a:t>
            </a:r>
            <a:br>
              <a:rPr lang="en-US" sz="5400" dirty="0"/>
            </a:br>
            <a:endParaRPr sz="4950" dirty="0">
              <a:latin typeface="Oswald" panose="02000503000000000000" pitchFamily="2" charset="0"/>
            </a:endParaRPr>
          </a:p>
        </p:txBody>
      </p:sp>
      <p:sp>
        <p:nvSpPr>
          <p:cNvPr id="7" name="object 7"/>
          <p:cNvSpPr txBox="1"/>
          <p:nvPr/>
        </p:nvSpPr>
        <p:spPr>
          <a:xfrm>
            <a:off x="19058376" y="10386300"/>
            <a:ext cx="292100" cy="628650"/>
          </a:xfrm>
          <a:prstGeom prst="rect">
            <a:avLst/>
          </a:prstGeom>
        </p:spPr>
        <p:txBody>
          <a:bodyPr vert="horz" wrap="square" lIns="0" tIns="13335" rIns="0" bIns="0" rtlCol="0">
            <a:spAutoFit/>
          </a:bodyPr>
          <a:lstStyle/>
          <a:p>
            <a:pPr marL="12700">
              <a:lnSpc>
                <a:spcPct val="100000"/>
              </a:lnSpc>
              <a:spcBef>
                <a:spcPts val="105"/>
              </a:spcBef>
            </a:pPr>
            <a:r>
              <a:rPr sz="3950" b="1" spc="-650" dirty="0">
                <a:solidFill>
                  <a:srgbClr val="FFFFFF"/>
                </a:solidFill>
                <a:latin typeface="Oswald" panose="02000503000000000000" pitchFamily="2" charset="0"/>
                <a:cs typeface="DejaVu Sans"/>
              </a:rPr>
              <a:t>1</a:t>
            </a:r>
            <a:endParaRPr sz="3950" dirty="0">
              <a:latin typeface="Oswald" panose="02000503000000000000" pitchFamily="2" charset="0"/>
              <a:cs typeface="DejaVu San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853" y="2978705"/>
            <a:ext cx="7830939" cy="522389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524" y="4255925"/>
            <a:ext cx="5257800" cy="2628901"/>
          </a:xfrm>
          <a:prstGeom prst="rect">
            <a:avLst/>
          </a:prstGeom>
        </p:spPr>
      </p:pic>
      <p:pic>
        <p:nvPicPr>
          <p:cNvPr id="12" name="Picture 11"/>
          <p:cNvPicPr>
            <a:picLocks noChangeAspect="1"/>
          </p:cNvPicPr>
          <p:nvPr/>
        </p:nvPicPr>
        <p:blipFill rotWithShape="1">
          <a:blip r:embed="rId5" cstate="print">
            <a:clrChange>
              <a:clrFrom>
                <a:srgbClr val="F9F9F9"/>
              </a:clrFrom>
              <a:clrTo>
                <a:srgbClr val="F9F9F9">
                  <a:alpha val="0"/>
                </a:srgbClr>
              </a:clrTo>
            </a:clrChange>
            <a:extLst>
              <a:ext uri="{28A0092B-C50C-407E-A947-70E740481C1C}">
                <a14:useLocalDpi xmlns:a14="http://schemas.microsoft.com/office/drawing/2010/main" val="0"/>
              </a:ext>
            </a:extLst>
          </a:blip>
          <a:srcRect t="5935"/>
          <a:stretch/>
        </p:blipFill>
        <p:spPr>
          <a:xfrm>
            <a:off x="3181427" y="8126756"/>
            <a:ext cx="4572000" cy="2847565"/>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6687" b="17107"/>
          <a:stretch/>
        </p:blipFill>
        <p:spPr>
          <a:xfrm>
            <a:off x="10063293" y="7331075"/>
            <a:ext cx="6085570" cy="3810000"/>
          </a:xfrm>
          <a:prstGeom prst="rect">
            <a:avLst/>
          </a:prstGeom>
        </p:spPr>
      </p:pic>
      <p:sp>
        <p:nvSpPr>
          <p:cNvPr id="2" name="TextBox 1"/>
          <p:cNvSpPr txBox="1"/>
          <p:nvPr/>
        </p:nvSpPr>
        <p:spPr>
          <a:xfrm>
            <a:off x="2762327" y="4107601"/>
            <a:ext cx="838200" cy="523220"/>
          </a:xfrm>
          <a:prstGeom prst="rect">
            <a:avLst/>
          </a:prstGeom>
          <a:noFill/>
        </p:spPr>
        <p:txBody>
          <a:bodyPr wrap="square" rtlCol="0">
            <a:spAutoFit/>
          </a:bodyPr>
          <a:lstStyle/>
          <a:p>
            <a:r>
              <a:rPr lang="en-US" sz="2800" dirty="0"/>
              <a:t>A. </a:t>
            </a:r>
          </a:p>
        </p:txBody>
      </p:sp>
      <p:sp>
        <p:nvSpPr>
          <p:cNvPr id="14" name="TextBox 13"/>
          <p:cNvSpPr txBox="1"/>
          <p:nvPr/>
        </p:nvSpPr>
        <p:spPr>
          <a:xfrm>
            <a:off x="9358442" y="4072144"/>
            <a:ext cx="838200" cy="523220"/>
          </a:xfrm>
          <a:prstGeom prst="rect">
            <a:avLst/>
          </a:prstGeom>
          <a:noFill/>
        </p:spPr>
        <p:txBody>
          <a:bodyPr wrap="square" rtlCol="0">
            <a:spAutoFit/>
          </a:bodyPr>
          <a:lstStyle/>
          <a:p>
            <a:r>
              <a:rPr lang="en-US" sz="2800" dirty="0"/>
              <a:t>B. </a:t>
            </a:r>
          </a:p>
        </p:txBody>
      </p:sp>
      <p:sp>
        <p:nvSpPr>
          <p:cNvPr id="15" name="TextBox 14"/>
          <p:cNvSpPr txBox="1"/>
          <p:nvPr/>
        </p:nvSpPr>
        <p:spPr>
          <a:xfrm>
            <a:off x="2714528" y="8325384"/>
            <a:ext cx="838200" cy="523220"/>
          </a:xfrm>
          <a:prstGeom prst="rect">
            <a:avLst/>
          </a:prstGeom>
          <a:noFill/>
        </p:spPr>
        <p:txBody>
          <a:bodyPr wrap="square" rtlCol="0">
            <a:spAutoFit/>
          </a:bodyPr>
          <a:lstStyle/>
          <a:p>
            <a:r>
              <a:rPr lang="en-US" sz="2800" dirty="0"/>
              <a:t>C.  </a:t>
            </a:r>
          </a:p>
        </p:txBody>
      </p:sp>
      <p:sp>
        <p:nvSpPr>
          <p:cNvPr id="16" name="TextBox 15"/>
          <p:cNvSpPr txBox="1"/>
          <p:nvPr/>
        </p:nvSpPr>
        <p:spPr>
          <a:xfrm>
            <a:off x="9709150" y="8325384"/>
            <a:ext cx="838200" cy="523220"/>
          </a:xfrm>
          <a:prstGeom prst="rect">
            <a:avLst/>
          </a:prstGeom>
          <a:noFill/>
        </p:spPr>
        <p:txBody>
          <a:bodyPr wrap="square" rtlCol="0">
            <a:spAutoFit/>
          </a:bodyPr>
          <a:lstStyle/>
          <a:p>
            <a:r>
              <a:rPr lang="en-US" sz="2800" dirty="0"/>
              <a:t>D.   </a:t>
            </a:r>
          </a:p>
        </p:txBody>
      </p:sp>
      <p:sp>
        <p:nvSpPr>
          <p:cNvPr id="6" name="TextBox 5"/>
          <p:cNvSpPr txBox="1"/>
          <p:nvPr/>
        </p:nvSpPr>
        <p:spPr>
          <a:xfrm>
            <a:off x="2694710" y="2733284"/>
            <a:ext cx="7192628" cy="584775"/>
          </a:xfrm>
          <a:prstGeom prst="rect">
            <a:avLst/>
          </a:prstGeom>
          <a:noFill/>
        </p:spPr>
        <p:txBody>
          <a:bodyPr wrap="square" rtlCol="0">
            <a:spAutoFit/>
          </a:bodyPr>
          <a:lstStyle/>
          <a:p>
            <a:r>
              <a:rPr lang="en-US" sz="3200" dirty="0"/>
              <a:t>Type your answer in the chat box. </a:t>
            </a:r>
          </a:p>
        </p:txBody>
      </p:sp>
    </p:spTree>
    <p:extLst>
      <p:ext uri="{BB962C8B-B14F-4D97-AF65-F5344CB8AC3E}">
        <p14:creationId xmlns:p14="http://schemas.microsoft.com/office/powerpoint/2010/main" val="3053163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363406"/>
            <a:ext cx="20193000" cy="12950447"/>
          </a:xfrm>
          <a:prstGeom prst="rect">
            <a:avLst/>
          </a:prstGeom>
        </p:spPr>
      </p:pic>
    </p:spTree>
    <p:extLst>
      <p:ext uri="{BB962C8B-B14F-4D97-AF65-F5344CB8AC3E}">
        <p14:creationId xmlns:p14="http://schemas.microsoft.com/office/powerpoint/2010/main" val="539459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50" y="92075"/>
            <a:ext cx="16433710" cy="10988675"/>
          </a:xfrm>
          <a:prstGeom prst="rect">
            <a:avLst/>
          </a:prstGeom>
        </p:spPr>
      </p:pic>
    </p:spTree>
    <p:extLst>
      <p:ext uri="{BB962C8B-B14F-4D97-AF65-F5344CB8AC3E}">
        <p14:creationId xmlns:p14="http://schemas.microsoft.com/office/powerpoint/2010/main" val="3913350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50" y="92075"/>
            <a:ext cx="16383000" cy="10922000"/>
          </a:xfrm>
          <a:prstGeom prst="rect">
            <a:avLst/>
          </a:prstGeom>
        </p:spPr>
      </p:pic>
    </p:spTree>
    <p:extLst>
      <p:ext uri="{BB962C8B-B14F-4D97-AF65-F5344CB8AC3E}">
        <p14:creationId xmlns:p14="http://schemas.microsoft.com/office/powerpoint/2010/main" val="4269290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50" y="92075"/>
            <a:ext cx="16383000" cy="10922000"/>
          </a:xfrm>
          <a:prstGeom prst="rect">
            <a:avLst/>
          </a:prstGeom>
        </p:spPr>
      </p:pic>
      <p:sp>
        <p:nvSpPr>
          <p:cNvPr id="3" name="TextBox 2">
            <a:extLst>
              <a:ext uri="{FF2B5EF4-FFF2-40B4-BE49-F238E27FC236}">
                <a16:creationId xmlns:a16="http://schemas.microsoft.com/office/drawing/2014/main" id="{BA5B288A-B41B-44A1-B446-7D093F3BB1C0}"/>
              </a:ext>
            </a:extLst>
          </p:cNvPr>
          <p:cNvSpPr txBox="1"/>
          <p:nvPr/>
        </p:nvSpPr>
        <p:spPr>
          <a:xfrm>
            <a:off x="5861050" y="3292475"/>
            <a:ext cx="8610600" cy="5943600"/>
          </a:xfrm>
          <a:prstGeom prst="rect">
            <a:avLst/>
          </a:prstGeom>
          <a:solidFill>
            <a:schemeClr val="bg1"/>
          </a:solidFill>
        </p:spPr>
        <p:txBody>
          <a:bodyPr vert="horz" wrap="square" lIns="150791" tIns="75396" rIns="150791" bIns="75396" rtlCol="0">
            <a:normAutofit/>
          </a:bodyPr>
          <a:lstStyle/>
          <a:p>
            <a:r>
              <a:rPr lang="en-US" sz="3800" dirty="0">
                <a:latin typeface="Open Sans" panose="020B0606030504020204" pitchFamily="34" charset="0"/>
                <a:ea typeface="Open Sans" panose="020B0606030504020204" pitchFamily="34" charset="0"/>
                <a:cs typeface="Open Sans" panose="020B0606030504020204" pitchFamily="34" charset="0"/>
              </a:rPr>
              <a:t>What factors might make a bill “unfit” for circulation? </a:t>
            </a:r>
          </a:p>
          <a:p>
            <a:endParaRPr lang="en-US" sz="3800" dirty="0">
              <a:latin typeface="Open Sans" panose="020B0606030504020204" pitchFamily="34" charset="0"/>
              <a:ea typeface="Open Sans" panose="020B0606030504020204" pitchFamily="34" charset="0"/>
              <a:cs typeface="Open Sans" panose="020B0606030504020204" pitchFamily="34" charset="0"/>
            </a:endParaRPr>
          </a:p>
          <a:p>
            <a:r>
              <a:rPr lang="en-US" sz="3800" dirty="0">
                <a:latin typeface="Open Sans" panose="020B0606030504020204" pitchFamily="34" charset="0"/>
                <a:ea typeface="Open Sans" panose="020B0606030504020204" pitchFamily="34" charset="0"/>
                <a:cs typeface="Open Sans" panose="020B0606030504020204" pitchFamily="34" charset="0"/>
              </a:rPr>
              <a:t>Type the letter to your answer in the chat box.</a:t>
            </a:r>
          </a:p>
          <a:p>
            <a:endParaRPr lang="en-US" sz="3800" dirty="0">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lphaUcPeriod"/>
            </a:pPr>
            <a:r>
              <a:rPr lang="en-US" sz="3800" dirty="0">
                <a:latin typeface="Open Sans" panose="020B0606030504020204" pitchFamily="34" charset="0"/>
                <a:ea typeface="Open Sans" panose="020B0606030504020204" pitchFamily="34" charset="0"/>
                <a:cs typeface="Open Sans" panose="020B0606030504020204" pitchFamily="34" charset="0"/>
              </a:rPr>
              <a:t> Worn out, old </a:t>
            </a:r>
          </a:p>
          <a:p>
            <a:pPr marL="457200" indent="-457200">
              <a:buAutoNum type="alphaUcPeriod"/>
            </a:pPr>
            <a:r>
              <a:rPr lang="en-US" sz="3800" dirty="0">
                <a:latin typeface="Open Sans" panose="020B0606030504020204" pitchFamily="34" charset="0"/>
                <a:ea typeface="Open Sans" panose="020B0606030504020204" pitchFamily="34" charset="0"/>
                <a:cs typeface="Open Sans" panose="020B0606030504020204" pitchFamily="34" charset="0"/>
              </a:rPr>
              <a:t> Torn </a:t>
            </a:r>
          </a:p>
          <a:p>
            <a:pPr marL="457200" indent="-457200">
              <a:buAutoNum type="alphaUcPeriod"/>
            </a:pPr>
            <a:r>
              <a:rPr lang="en-US" sz="3800" dirty="0">
                <a:latin typeface="Open Sans" panose="020B0606030504020204" pitchFamily="34" charset="0"/>
                <a:ea typeface="Open Sans" panose="020B0606030504020204" pitchFamily="34" charset="0"/>
                <a:cs typeface="Open Sans" panose="020B0606030504020204" pitchFamily="34" charset="0"/>
              </a:rPr>
              <a:t> Written on </a:t>
            </a:r>
          </a:p>
          <a:p>
            <a:pPr marL="457200" indent="-457200">
              <a:buAutoNum type="alphaUcPeriod"/>
            </a:pPr>
            <a:r>
              <a:rPr lang="en-US" sz="3800" dirty="0">
                <a:latin typeface="Open Sans" panose="020B0606030504020204" pitchFamily="34" charset="0"/>
                <a:ea typeface="Open Sans" panose="020B0606030504020204" pitchFamily="34" charset="0"/>
                <a:cs typeface="Open Sans" panose="020B0606030504020204" pitchFamily="34" charset="0"/>
              </a:rPr>
              <a:t> All of the above </a:t>
            </a:r>
          </a:p>
          <a:p>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7788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ilding, sign, outdoor&#10;&#10;Description automatically generated">
            <a:extLst>
              <a:ext uri="{FF2B5EF4-FFF2-40B4-BE49-F238E27FC236}">
                <a16:creationId xmlns:a16="http://schemas.microsoft.com/office/drawing/2014/main" id="{ACDE9989-1933-472A-B68A-BB1CCCCBB2EA}"/>
              </a:ext>
            </a:extLst>
          </p:cNvPr>
          <p:cNvPicPr>
            <a:picLocks noChangeAspect="1"/>
          </p:cNvPicPr>
          <p:nvPr/>
        </p:nvPicPr>
        <p:blipFill rotWithShape="1">
          <a:blip r:embed="rId3">
            <a:extLst>
              <a:ext uri="{28A0092B-C50C-407E-A947-70E740481C1C}">
                <a14:useLocalDpi xmlns:a14="http://schemas.microsoft.com/office/drawing/2010/main" val="0"/>
              </a:ext>
            </a:extLst>
          </a:blip>
          <a:srcRect t="53906" b="8360"/>
          <a:stretch/>
        </p:blipFill>
        <p:spPr>
          <a:xfrm>
            <a:off x="13404850" y="8851226"/>
            <a:ext cx="6514305" cy="2458124"/>
          </a:xfrm>
          <a:prstGeom prst="rect">
            <a:avLst/>
          </a:prstGeom>
        </p:spPr>
      </p:pic>
      <p:sp>
        <p:nvSpPr>
          <p:cNvPr id="4" name="TextBox 3">
            <a:extLst>
              <a:ext uri="{FF2B5EF4-FFF2-40B4-BE49-F238E27FC236}">
                <a16:creationId xmlns:a16="http://schemas.microsoft.com/office/drawing/2014/main" id="{E0580686-3E00-4331-9EBC-0C63FCA28277}"/>
              </a:ext>
            </a:extLst>
          </p:cNvPr>
          <p:cNvSpPr txBox="1"/>
          <p:nvPr/>
        </p:nvSpPr>
        <p:spPr>
          <a:xfrm>
            <a:off x="3270250" y="5121275"/>
            <a:ext cx="14249400" cy="923330"/>
          </a:xfrm>
          <a:prstGeom prst="rect">
            <a:avLst/>
          </a:prstGeom>
          <a:noFill/>
        </p:spPr>
        <p:txBody>
          <a:bodyPr wrap="square" rtlCol="0">
            <a:spAutoFit/>
          </a:bodyPr>
          <a:lstStyle/>
          <a:p>
            <a:r>
              <a:rPr lang="en-US" sz="5400" dirty="0">
                <a:solidFill>
                  <a:schemeClr val="bg1"/>
                </a:solidFill>
              </a:rPr>
              <a:t>Why is the Federal Reserve important to YOU? </a:t>
            </a:r>
          </a:p>
        </p:txBody>
      </p:sp>
    </p:spTree>
    <p:extLst>
      <p:ext uri="{BB962C8B-B14F-4D97-AF65-F5344CB8AC3E}">
        <p14:creationId xmlns:p14="http://schemas.microsoft.com/office/powerpoint/2010/main" val="765830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27650" y="1082675"/>
            <a:ext cx="9995065" cy="8863646"/>
          </a:xfrm>
          <a:prstGeom prst="rect">
            <a:avLst/>
          </a:prstGeom>
        </p:spPr>
      </p:pic>
    </p:spTree>
    <p:extLst>
      <p:ext uri="{BB962C8B-B14F-4D97-AF65-F5344CB8AC3E}">
        <p14:creationId xmlns:p14="http://schemas.microsoft.com/office/powerpoint/2010/main" val="1123918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579" y="-5896"/>
            <a:ext cx="16972871" cy="11315246"/>
          </a:xfrm>
          <a:prstGeom prst="rect">
            <a:avLst/>
          </a:prstGeom>
        </p:spPr>
      </p:pic>
    </p:spTree>
    <p:extLst>
      <p:ext uri="{BB962C8B-B14F-4D97-AF65-F5344CB8AC3E}">
        <p14:creationId xmlns:p14="http://schemas.microsoft.com/office/powerpoint/2010/main" val="4196109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102" t="-172" r="8104"/>
          <a:stretch/>
        </p:blipFill>
        <p:spPr>
          <a:xfrm>
            <a:off x="10128250" y="3825875"/>
            <a:ext cx="7526618" cy="7201827"/>
          </a:xfrm>
          <a:prstGeom prst="rect">
            <a:avLst/>
          </a:prstGeom>
        </p:spPr>
      </p:pic>
      <p:sp>
        <p:nvSpPr>
          <p:cNvPr id="2" name="TextBox 1"/>
          <p:cNvSpPr txBox="1"/>
          <p:nvPr/>
        </p:nvSpPr>
        <p:spPr>
          <a:xfrm>
            <a:off x="10373003" y="4307681"/>
            <a:ext cx="6251297" cy="923330"/>
          </a:xfrm>
          <a:prstGeom prst="rect">
            <a:avLst/>
          </a:prstGeom>
          <a:solidFill>
            <a:schemeClr val="bg1"/>
          </a:solidFill>
        </p:spPr>
        <p:txBody>
          <a:bodyPr wrap="square" rtlCol="0">
            <a:spAutoFit/>
          </a:bodyPr>
          <a:lstStyle/>
          <a:p>
            <a:r>
              <a:rPr lang="en-US" sz="5400" b="1" dirty="0"/>
              <a:t>B. Billions! </a:t>
            </a:r>
          </a:p>
        </p:txBody>
      </p:sp>
      <p:sp>
        <p:nvSpPr>
          <p:cNvPr id="3" name="object 3"/>
          <p:cNvSpPr/>
          <p:nvPr/>
        </p:nvSpPr>
        <p:spPr>
          <a:xfrm>
            <a:off x="18892555" y="10391432"/>
            <a:ext cx="1211580" cy="636270"/>
          </a:xfrm>
          <a:custGeom>
            <a:avLst/>
            <a:gdLst/>
            <a:ahLst/>
            <a:cxnLst/>
            <a:rect l="l" t="t" r="r" b="b"/>
            <a:pathLst>
              <a:path w="1211580" h="636270">
                <a:moveTo>
                  <a:pt x="1211544" y="0"/>
                </a:moveTo>
                <a:lnTo>
                  <a:pt x="0" y="0"/>
                </a:lnTo>
                <a:lnTo>
                  <a:pt x="0" y="635645"/>
                </a:lnTo>
                <a:lnTo>
                  <a:pt x="1211544" y="635645"/>
                </a:lnTo>
                <a:lnTo>
                  <a:pt x="1211544" y="0"/>
                </a:lnTo>
                <a:close/>
              </a:path>
            </a:pathLst>
          </a:custGeom>
          <a:solidFill>
            <a:srgbClr val="9499C4"/>
          </a:solidFill>
        </p:spPr>
        <p:txBody>
          <a:bodyPr wrap="square" lIns="0" tIns="0" rIns="0" bIns="0" rtlCol="0"/>
          <a:lstStyle/>
          <a:p>
            <a:endParaRPr/>
          </a:p>
        </p:txBody>
      </p:sp>
      <p:sp>
        <p:nvSpPr>
          <p:cNvPr id="4" name="object 4"/>
          <p:cNvSpPr/>
          <p:nvPr/>
        </p:nvSpPr>
        <p:spPr>
          <a:xfrm>
            <a:off x="1211544" y="0"/>
            <a:ext cx="1183640" cy="1650364"/>
          </a:xfrm>
          <a:custGeom>
            <a:avLst/>
            <a:gdLst/>
            <a:ahLst/>
            <a:cxnLst/>
            <a:rect l="l" t="t" r="r" b="b"/>
            <a:pathLst>
              <a:path w="1183639" h="1650364">
                <a:moveTo>
                  <a:pt x="1183388" y="0"/>
                </a:moveTo>
                <a:lnTo>
                  <a:pt x="0" y="0"/>
                </a:lnTo>
                <a:lnTo>
                  <a:pt x="0" y="1650295"/>
                </a:lnTo>
                <a:lnTo>
                  <a:pt x="1183388" y="1650295"/>
                </a:lnTo>
                <a:lnTo>
                  <a:pt x="1183388" y="0"/>
                </a:lnTo>
                <a:close/>
              </a:path>
            </a:pathLst>
          </a:custGeom>
          <a:solidFill>
            <a:srgbClr val="64649A"/>
          </a:solidFill>
        </p:spPr>
        <p:txBody>
          <a:bodyPr wrap="square" lIns="0" tIns="0" rIns="0" bIns="0" rtlCol="0"/>
          <a:lstStyle/>
          <a:p>
            <a:endParaRPr/>
          </a:p>
        </p:txBody>
      </p:sp>
      <p:sp>
        <p:nvSpPr>
          <p:cNvPr id="5" name="object 5"/>
          <p:cNvSpPr txBox="1">
            <a:spLocks noGrp="1"/>
          </p:cNvSpPr>
          <p:nvPr>
            <p:ph type="title" idx="4294967295"/>
          </p:nvPr>
        </p:nvSpPr>
        <p:spPr>
          <a:xfrm>
            <a:off x="2862416" y="473075"/>
            <a:ext cx="13438034" cy="1535677"/>
          </a:xfrm>
          <a:prstGeom prst="rect">
            <a:avLst/>
          </a:prstGeom>
        </p:spPr>
        <p:txBody>
          <a:bodyPr vert="horz" wrap="square" lIns="0" tIns="12065" rIns="0" bIns="0" rtlCol="0">
            <a:spAutoFit/>
          </a:bodyPr>
          <a:lstStyle/>
          <a:p>
            <a:pPr marL="12700">
              <a:lnSpc>
                <a:spcPct val="100000"/>
              </a:lnSpc>
              <a:spcBef>
                <a:spcPts val="95"/>
              </a:spcBef>
            </a:pPr>
            <a:r>
              <a:rPr lang="en-US" sz="4950" dirty="0">
                <a:solidFill>
                  <a:srgbClr val="64649A"/>
                </a:solidFill>
                <a:latin typeface="Oswald" panose="02000503000000000000" pitchFamily="2" charset="0"/>
              </a:rPr>
              <a:t>Q: How much money is stored in the Chicago Federal Reserve vault? </a:t>
            </a:r>
            <a:endParaRPr sz="4950" dirty="0">
              <a:latin typeface="Oswald" panose="02000503000000000000" pitchFamily="2" charset="0"/>
            </a:endParaRPr>
          </a:p>
        </p:txBody>
      </p:sp>
      <p:sp>
        <p:nvSpPr>
          <p:cNvPr id="6" name="object 6"/>
          <p:cNvSpPr txBox="1">
            <a:spLocks noGrp="1"/>
          </p:cNvSpPr>
          <p:nvPr>
            <p:ph type="body" idx="4294967295"/>
          </p:nvPr>
        </p:nvSpPr>
        <p:spPr>
          <a:xfrm>
            <a:off x="1208823" y="3444875"/>
            <a:ext cx="8386027" cy="5137560"/>
          </a:xfrm>
          <a:prstGeom prst="rect">
            <a:avLst/>
          </a:prstGeom>
        </p:spPr>
        <p:txBody>
          <a:bodyPr vert="horz" wrap="square" lIns="0" tIns="12065" rIns="0" bIns="0" rtlCol="0">
            <a:spAutoFit/>
          </a:bodyPr>
          <a:lstStyle/>
          <a:p>
            <a:pPr marR="5080">
              <a:lnSpc>
                <a:spcPct val="100600"/>
              </a:lnSpc>
              <a:spcBef>
                <a:spcPts val="95"/>
              </a:spcBef>
            </a:pPr>
            <a:r>
              <a:rPr lang="en-US" sz="3600" dirty="0">
                <a:latin typeface="Open Sans" panose="020B0606030504020204" pitchFamily="34" charset="0"/>
                <a:ea typeface="Open Sans" panose="020B0606030504020204" pitchFamily="34" charset="0"/>
                <a:cs typeface="Open Sans" panose="020B0606030504020204" pitchFamily="34" charset="0"/>
              </a:rPr>
              <a:t>Please respond A, B, or C in the chat box. </a:t>
            </a:r>
          </a:p>
          <a:p>
            <a:pPr marR="5080">
              <a:lnSpc>
                <a:spcPct val="100600"/>
              </a:lnSpc>
              <a:spcBef>
                <a:spcPts val="95"/>
              </a:spcBef>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R="5080">
              <a:lnSpc>
                <a:spcPct val="100600"/>
              </a:lnSpc>
              <a:spcBef>
                <a:spcPts val="95"/>
              </a:spcBef>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L="514350" marR="5080" indent="-514350">
              <a:lnSpc>
                <a:spcPct val="100600"/>
              </a:lnSpc>
              <a:spcBef>
                <a:spcPts val="95"/>
              </a:spcBef>
              <a:buAutoNum type="alphaUcPeriod"/>
            </a:pPr>
            <a:r>
              <a:rPr lang="en-US" sz="3600" dirty="0">
                <a:latin typeface="Open Sans" panose="020B0606030504020204" pitchFamily="34" charset="0"/>
                <a:ea typeface="Open Sans" panose="020B0606030504020204" pitchFamily="34" charset="0"/>
                <a:cs typeface="Open Sans" panose="020B0606030504020204" pitchFamily="34" charset="0"/>
              </a:rPr>
              <a:t>Millions </a:t>
            </a:r>
          </a:p>
          <a:p>
            <a:pPr marL="514350" marR="5080" indent="-514350">
              <a:lnSpc>
                <a:spcPct val="100600"/>
              </a:lnSpc>
              <a:spcBef>
                <a:spcPts val="95"/>
              </a:spcBef>
              <a:buAutoNum type="alphaUcPeriod"/>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R="5080">
              <a:lnSpc>
                <a:spcPct val="100600"/>
              </a:lnSpc>
              <a:spcBef>
                <a:spcPts val="95"/>
              </a:spcBef>
            </a:pPr>
            <a:r>
              <a:rPr lang="en-US" sz="3600" dirty="0">
                <a:latin typeface="Open Sans" panose="020B0606030504020204" pitchFamily="34" charset="0"/>
                <a:ea typeface="Open Sans" panose="020B0606030504020204" pitchFamily="34" charset="0"/>
                <a:cs typeface="Open Sans" panose="020B0606030504020204" pitchFamily="34" charset="0"/>
              </a:rPr>
              <a:t>B. Billions</a:t>
            </a:r>
          </a:p>
          <a:p>
            <a:pPr marR="5080">
              <a:lnSpc>
                <a:spcPct val="100600"/>
              </a:lnSpc>
              <a:spcBef>
                <a:spcPts val="95"/>
              </a:spcBef>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R="5080">
              <a:lnSpc>
                <a:spcPct val="100600"/>
              </a:lnSpc>
              <a:spcBef>
                <a:spcPts val="95"/>
              </a:spcBef>
            </a:pPr>
            <a:r>
              <a:rPr lang="en-US" sz="3600" dirty="0">
                <a:latin typeface="Open Sans" panose="020B0606030504020204" pitchFamily="34" charset="0"/>
                <a:ea typeface="Open Sans" panose="020B0606030504020204" pitchFamily="34" charset="0"/>
                <a:cs typeface="Open Sans" panose="020B0606030504020204" pitchFamily="34" charset="0"/>
              </a:rPr>
              <a:t>C. Trillions</a:t>
            </a:r>
            <a:endParaRPr sz="3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8250" y="1682100"/>
            <a:ext cx="7526618" cy="11289927"/>
          </a:xfrm>
          <a:prstGeom prst="rect">
            <a:avLst/>
          </a:prstGeom>
        </p:spPr>
      </p:pic>
    </p:spTree>
    <p:extLst>
      <p:ext uri="{BB962C8B-B14F-4D97-AF65-F5344CB8AC3E}">
        <p14:creationId xmlns:p14="http://schemas.microsoft.com/office/powerpoint/2010/main" val="215683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102" t="-172" r="8104"/>
          <a:stretch/>
        </p:blipFill>
        <p:spPr>
          <a:xfrm>
            <a:off x="2660650" y="2225675"/>
            <a:ext cx="8998925" cy="8610600"/>
          </a:xfrm>
          <a:prstGeom prst="rect">
            <a:avLst/>
          </a:prstGeom>
        </p:spPr>
      </p:pic>
      <p:sp>
        <p:nvSpPr>
          <p:cNvPr id="2" name="TextBox 1"/>
          <p:cNvSpPr txBox="1"/>
          <p:nvPr/>
        </p:nvSpPr>
        <p:spPr>
          <a:xfrm>
            <a:off x="6117711" y="4750268"/>
            <a:ext cx="3477140"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B. Billions! </a:t>
            </a:r>
          </a:p>
        </p:txBody>
      </p:sp>
      <p:sp>
        <p:nvSpPr>
          <p:cNvPr id="3" name="object 3"/>
          <p:cNvSpPr/>
          <p:nvPr/>
        </p:nvSpPr>
        <p:spPr>
          <a:xfrm>
            <a:off x="18892555" y="10391432"/>
            <a:ext cx="1211580" cy="636270"/>
          </a:xfrm>
          <a:custGeom>
            <a:avLst/>
            <a:gdLst/>
            <a:ahLst/>
            <a:cxnLst/>
            <a:rect l="l" t="t" r="r" b="b"/>
            <a:pathLst>
              <a:path w="1211580" h="636270">
                <a:moveTo>
                  <a:pt x="1211544" y="0"/>
                </a:moveTo>
                <a:lnTo>
                  <a:pt x="0" y="0"/>
                </a:lnTo>
                <a:lnTo>
                  <a:pt x="0" y="635645"/>
                </a:lnTo>
                <a:lnTo>
                  <a:pt x="1211544" y="635645"/>
                </a:lnTo>
                <a:lnTo>
                  <a:pt x="1211544" y="0"/>
                </a:lnTo>
                <a:close/>
              </a:path>
            </a:pathLst>
          </a:custGeom>
          <a:solidFill>
            <a:srgbClr val="9499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211544" y="0"/>
            <a:ext cx="1183640" cy="1650364"/>
          </a:xfrm>
          <a:custGeom>
            <a:avLst/>
            <a:gdLst/>
            <a:ahLst/>
            <a:cxnLst/>
            <a:rect l="l" t="t" r="r" b="b"/>
            <a:pathLst>
              <a:path w="1183639" h="1650364">
                <a:moveTo>
                  <a:pt x="1183388" y="0"/>
                </a:moveTo>
                <a:lnTo>
                  <a:pt x="0" y="0"/>
                </a:lnTo>
                <a:lnTo>
                  <a:pt x="0" y="1650295"/>
                </a:lnTo>
                <a:lnTo>
                  <a:pt x="1183388" y="1650295"/>
                </a:lnTo>
                <a:lnTo>
                  <a:pt x="1183388" y="0"/>
                </a:lnTo>
                <a:close/>
              </a:path>
            </a:pathLst>
          </a:custGeom>
          <a:solidFill>
            <a:srgbClr val="64649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idx="4294967295"/>
          </p:nvPr>
        </p:nvSpPr>
        <p:spPr>
          <a:xfrm>
            <a:off x="2862416" y="473075"/>
            <a:ext cx="13438034" cy="1535677"/>
          </a:xfrm>
          <a:prstGeom prst="rect">
            <a:avLst/>
          </a:prstGeom>
        </p:spPr>
        <p:txBody>
          <a:bodyPr vert="horz" wrap="square" lIns="0" tIns="12065" rIns="0" bIns="0" rtlCol="0">
            <a:spAutoFit/>
          </a:bodyPr>
          <a:lstStyle/>
          <a:p>
            <a:pPr marL="12700">
              <a:lnSpc>
                <a:spcPct val="100000"/>
              </a:lnSpc>
              <a:spcBef>
                <a:spcPts val="95"/>
              </a:spcBef>
            </a:pPr>
            <a:r>
              <a:rPr lang="en-US" sz="4950" dirty="0">
                <a:solidFill>
                  <a:srgbClr val="64649A"/>
                </a:solidFill>
                <a:latin typeface="Oswald" panose="02000503000000000000" pitchFamily="2" charset="0"/>
              </a:rPr>
              <a:t>Q: How much money is stored in the Chicago Federal Reserve vault? </a:t>
            </a:r>
            <a:endParaRPr sz="4950" dirty="0">
              <a:latin typeface="Oswald" panose="02000503000000000000" pitchFamily="2"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087" t="1047" r="7608" b="1787"/>
          <a:stretch/>
        </p:blipFill>
        <p:spPr>
          <a:xfrm>
            <a:off x="11136545" y="2225675"/>
            <a:ext cx="5392505" cy="8608114"/>
          </a:xfrm>
          <a:prstGeom prst="rect">
            <a:avLst/>
          </a:prstGeom>
        </p:spPr>
      </p:pic>
    </p:spTree>
    <p:extLst>
      <p:ext uri="{BB962C8B-B14F-4D97-AF65-F5344CB8AC3E}">
        <p14:creationId xmlns:p14="http://schemas.microsoft.com/office/powerpoint/2010/main" val="3666359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ont of the $100 Note">
            <a:extLst>
              <a:ext uri="{FF2B5EF4-FFF2-40B4-BE49-F238E27FC236}">
                <a16:creationId xmlns:a16="http://schemas.microsoft.com/office/drawing/2014/main" id="{EB2758D7-6C4F-432E-81FB-A90306D3F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930275"/>
            <a:ext cx="17985112" cy="76155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A8BA41-51BA-4567-8090-BF515A4FE971}"/>
              </a:ext>
            </a:extLst>
          </p:cNvPr>
          <p:cNvSpPr txBox="1"/>
          <p:nvPr/>
        </p:nvSpPr>
        <p:spPr>
          <a:xfrm>
            <a:off x="3575050" y="8702675"/>
            <a:ext cx="13639800" cy="1569660"/>
          </a:xfrm>
          <a:prstGeom prst="rect">
            <a:avLst/>
          </a:prstGeom>
          <a:noFill/>
          <a:ln>
            <a:solidFill>
              <a:schemeClr val="tx1"/>
            </a:solidFill>
          </a:ln>
        </p:spPr>
        <p:txBody>
          <a:bodyPr wrap="square" rtlCol="0">
            <a:sp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What details stand out to you on this bill to help determine if it is real? </a:t>
            </a:r>
          </a:p>
          <a:p>
            <a:r>
              <a:rPr lang="en-US" sz="3200" dirty="0">
                <a:latin typeface="Open Sans" panose="020B0606030504020204" pitchFamily="34" charset="0"/>
                <a:ea typeface="Open Sans" panose="020B0606030504020204" pitchFamily="34" charset="0"/>
                <a:cs typeface="Open Sans" panose="020B0606030504020204" pitchFamily="34" charset="0"/>
              </a:rPr>
              <a:t> </a:t>
            </a:r>
          </a:p>
          <a:p>
            <a:r>
              <a:rPr lang="en-US" sz="3200" dirty="0">
                <a:latin typeface="Open Sans" panose="020B0606030504020204" pitchFamily="34" charset="0"/>
                <a:ea typeface="Open Sans" panose="020B0606030504020204" pitchFamily="34" charset="0"/>
                <a:cs typeface="Open Sans" panose="020B0606030504020204" pitchFamily="34" charset="0"/>
              </a:rPr>
              <a:t>Type words or phrases in the chat box. </a:t>
            </a:r>
          </a:p>
        </p:txBody>
      </p:sp>
    </p:spTree>
    <p:extLst>
      <p:ext uri="{BB962C8B-B14F-4D97-AF65-F5344CB8AC3E}">
        <p14:creationId xmlns:p14="http://schemas.microsoft.com/office/powerpoint/2010/main" val="256268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ont of the $100 No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2292856"/>
            <a:ext cx="17985112" cy="76155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66342" y="1115442"/>
            <a:ext cx="8634352" cy="7271035"/>
          </a:xfrm>
          <a:prstGeom prst="rect">
            <a:avLst/>
          </a:prstGeom>
        </p:spPr>
        <p:txBody>
          <a:bodyPr vert="horz" wrap="square" lIns="150791" tIns="75396" rIns="150791" bIns="75396" rtlCol="0">
            <a:normAutofit/>
          </a:bodyPr>
          <a:lstStyle/>
          <a:p>
            <a:endParaRPr lang="en-US" sz="3958" dirty="0"/>
          </a:p>
        </p:txBody>
      </p:sp>
      <p:sp>
        <p:nvSpPr>
          <p:cNvPr id="3" name="TextBox 2"/>
          <p:cNvSpPr txBox="1"/>
          <p:nvPr/>
        </p:nvSpPr>
        <p:spPr>
          <a:xfrm>
            <a:off x="9783518" y="6416675"/>
            <a:ext cx="3222390" cy="609196"/>
          </a:xfrm>
          <a:prstGeom prst="rect">
            <a:avLst/>
          </a:prstGeom>
          <a:solidFill>
            <a:schemeClr val="bg1"/>
          </a:solidFill>
        </p:spPr>
        <p:txBody>
          <a:bodyPr vert="horz" wrap="square" lIns="150791" tIns="75396" rIns="150791" bIns="75396" rtlCol="0">
            <a:normAutofit fontScale="85000" lnSpcReduction="20000"/>
          </a:bodyPr>
          <a:lstStyle/>
          <a:p>
            <a:r>
              <a:rPr lang="en-US" sz="3958" dirty="0"/>
              <a:t>Security ribbon</a:t>
            </a:r>
          </a:p>
        </p:txBody>
      </p:sp>
      <p:sp>
        <p:nvSpPr>
          <p:cNvPr id="4" name="TextBox 3"/>
          <p:cNvSpPr txBox="1"/>
          <p:nvPr/>
        </p:nvSpPr>
        <p:spPr>
          <a:xfrm>
            <a:off x="14928850" y="7520634"/>
            <a:ext cx="2561386" cy="502775"/>
          </a:xfrm>
          <a:prstGeom prst="rect">
            <a:avLst/>
          </a:prstGeom>
          <a:solidFill>
            <a:schemeClr val="bg1"/>
          </a:solidFill>
        </p:spPr>
        <p:txBody>
          <a:bodyPr vert="horz" wrap="square" lIns="150791" tIns="75396" rIns="150791" bIns="75396" rtlCol="0">
            <a:noAutofit/>
          </a:bodyPr>
          <a:lstStyle/>
          <a:p>
            <a:r>
              <a:rPr lang="en-US" sz="2309" dirty="0"/>
              <a:t>Color-changing ink </a:t>
            </a:r>
          </a:p>
        </p:txBody>
      </p:sp>
      <p:sp>
        <p:nvSpPr>
          <p:cNvPr id="5" name="Oval 4"/>
          <p:cNvSpPr/>
          <p:nvPr/>
        </p:nvSpPr>
        <p:spPr>
          <a:xfrm>
            <a:off x="2355850" y="4359275"/>
            <a:ext cx="1074129" cy="9295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6" name="TextBox 5"/>
          <p:cNvSpPr txBox="1"/>
          <p:nvPr/>
        </p:nvSpPr>
        <p:spPr>
          <a:xfrm>
            <a:off x="15735276" y="4750959"/>
            <a:ext cx="2726638" cy="722972"/>
          </a:xfrm>
          <a:prstGeom prst="rect">
            <a:avLst/>
          </a:prstGeom>
          <a:solidFill>
            <a:schemeClr val="bg1"/>
          </a:solidFill>
        </p:spPr>
        <p:txBody>
          <a:bodyPr vert="horz" wrap="square" lIns="150791" tIns="75396" rIns="150791" bIns="75396" rtlCol="0">
            <a:normAutofit lnSpcReduction="10000"/>
          </a:bodyPr>
          <a:lstStyle/>
          <a:p>
            <a:r>
              <a:rPr lang="en-US" sz="3958" dirty="0"/>
              <a:t>Watermark </a:t>
            </a:r>
          </a:p>
        </p:txBody>
      </p:sp>
    </p:spTree>
    <p:extLst>
      <p:ext uri="{BB962C8B-B14F-4D97-AF65-F5344CB8AC3E}">
        <p14:creationId xmlns:p14="http://schemas.microsoft.com/office/powerpoint/2010/main" val="1900171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2319" y="805953"/>
            <a:ext cx="8267524" cy="1533913"/>
          </a:xfrm>
          <a:prstGeom prst="rect">
            <a:avLst/>
          </a:prstGeom>
        </p:spPr>
        <p:txBody>
          <a:bodyPr vert="horz" wrap="square" lIns="150791" tIns="75396" rIns="150791" bIns="75396" rtlCol="0">
            <a:normAutofit/>
          </a:bodyPr>
          <a:lstStyle/>
          <a:p>
            <a:endParaRPr lang="en-US" sz="3958" dirty="0"/>
          </a:p>
        </p:txBody>
      </p:sp>
      <p:pic>
        <p:nvPicPr>
          <p:cNvPr id="1026" name="Picture 2" descr="C:\Users\G1SHB01\AppData\Local\Temp\SNAGHTML89015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9650" y="1843126"/>
            <a:ext cx="4800600" cy="76564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12541250" y="1833601"/>
            <a:ext cx="5523051" cy="7534197"/>
          </a:xfrm>
          <a:prstGeom prst="rect">
            <a:avLst/>
          </a:prstGeom>
        </p:spPr>
      </p:pic>
      <p:sp>
        <p:nvSpPr>
          <p:cNvPr id="7" name="object 5"/>
          <p:cNvSpPr txBox="1">
            <a:spLocks/>
          </p:cNvSpPr>
          <p:nvPr/>
        </p:nvSpPr>
        <p:spPr>
          <a:xfrm>
            <a:off x="2862416" y="473075"/>
            <a:ext cx="13438034" cy="773930"/>
          </a:xfrm>
          <a:prstGeom prst="rect">
            <a:avLst/>
          </a:prstGeom>
        </p:spPr>
        <p:txBody>
          <a:bodyPr vert="horz" wrap="square" lIns="0" tIns="12065" rIns="0" bIns="0" rtlCol="0">
            <a:spAutoFit/>
          </a:bodyPr>
          <a:lstStyle>
            <a:lvl1pPr eaLnBrk="1" hangingPunct="1">
              <a:defRPr sz="9900" b="1" i="0">
                <a:solidFill>
                  <a:schemeClr val="bg1"/>
                </a:solidFill>
                <a:latin typeface="DejaVu Sans"/>
                <a:ea typeface="+mj-ea"/>
                <a:cs typeface="DejaVu Sans"/>
              </a:defRPr>
            </a:lvl1pPr>
          </a:lstStyle>
          <a:p>
            <a:pPr marL="12700">
              <a:spcBef>
                <a:spcPts val="95"/>
              </a:spcBef>
            </a:pPr>
            <a:r>
              <a:rPr lang="en-US" sz="4950" kern="0" dirty="0">
                <a:solidFill>
                  <a:srgbClr val="64649A"/>
                </a:solidFill>
                <a:latin typeface="Oswald" panose="02000503000000000000" pitchFamily="2" charset="0"/>
              </a:rPr>
              <a:t>Conducting Bank Oversight</a:t>
            </a:r>
            <a:endParaRPr lang="en-US" sz="4950" kern="0" dirty="0">
              <a:latin typeface="Oswald" panose="02000503000000000000" pitchFamily="2" charset="0"/>
            </a:endParaRPr>
          </a:p>
        </p:txBody>
      </p:sp>
      <p:pic>
        <p:nvPicPr>
          <p:cNvPr id="4" name="Picture 3"/>
          <p:cNvPicPr>
            <a:picLocks noChangeAspect="1"/>
          </p:cNvPicPr>
          <p:nvPr/>
        </p:nvPicPr>
        <p:blipFill>
          <a:blip r:embed="rId5"/>
          <a:stretch>
            <a:fillRect/>
          </a:stretch>
        </p:blipFill>
        <p:spPr>
          <a:xfrm>
            <a:off x="7099300" y="1871102"/>
            <a:ext cx="5441950" cy="7524672"/>
          </a:xfrm>
          <a:prstGeom prst="rect">
            <a:avLst/>
          </a:prstGeom>
        </p:spPr>
      </p:pic>
    </p:spTree>
    <p:extLst>
      <p:ext uri="{BB962C8B-B14F-4D97-AF65-F5344CB8AC3E}">
        <p14:creationId xmlns:p14="http://schemas.microsoft.com/office/powerpoint/2010/main" val="2948509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txBox="1">
            <a:spLocks/>
          </p:cNvSpPr>
          <p:nvPr/>
        </p:nvSpPr>
        <p:spPr>
          <a:xfrm>
            <a:off x="2862416" y="473075"/>
            <a:ext cx="13438034" cy="773930"/>
          </a:xfrm>
          <a:prstGeom prst="rect">
            <a:avLst/>
          </a:prstGeom>
        </p:spPr>
        <p:txBody>
          <a:bodyPr vert="horz" wrap="square" lIns="0" tIns="12065" rIns="0" bIns="0" rtlCol="0">
            <a:spAutoFit/>
          </a:bodyPr>
          <a:lstStyle>
            <a:lvl1pPr eaLnBrk="1" hangingPunct="1">
              <a:defRPr sz="9900" b="1" i="0">
                <a:solidFill>
                  <a:schemeClr val="bg1"/>
                </a:solidFill>
                <a:latin typeface="DejaVu Sans"/>
                <a:ea typeface="+mj-ea"/>
                <a:cs typeface="DejaVu Sans"/>
              </a:defRPr>
            </a:lvl1pPr>
          </a:lstStyle>
          <a:p>
            <a:pPr marL="12700">
              <a:spcBef>
                <a:spcPts val="95"/>
              </a:spcBef>
            </a:pPr>
            <a:r>
              <a:rPr lang="en-US" sz="4950" kern="0" dirty="0">
                <a:solidFill>
                  <a:srgbClr val="64649A"/>
                </a:solidFill>
                <a:latin typeface="Oswald" panose="02000503000000000000" pitchFamily="2" charset="0"/>
              </a:rPr>
              <a:t>Influencing the Growth of the Economy</a:t>
            </a:r>
            <a:endParaRPr lang="en-US" sz="4950" kern="0" dirty="0">
              <a:latin typeface="Oswald" panose="02000503000000000000" pitchFamily="2" charset="0"/>
            </a:endParaRPr>
          </a:p>
        </p:txBody>
      </p:sp>
      <p:pic>
        <p:nvPicPr>
          <p:cNvPr id="4" name="Picture 3"/>
          <p:cNvPicPr>
            <a:picLocks noChangeAspect="1"/>
          </p:cNvPicPr>
          <p:nvPr/>
        </p:nvPicPr>
        <p:blipFill rotWithShape="1">
          <a:blip r:embed="rId3"/>
          <a:srcRect t="3924"/>
          <a:stretch/>
        </p:blipFill>
        <p:spPr>
          <a:xfrm>
            <a:off x="6089650" y="2378075"/>
            <a:ext cx="6705600" cy="7462520"/>
          </a:xfrm>
          <a:prstGeom prst="rect">
            <a:avLst/>
          </a:prstGeom>
        </p:spPr>
      </p:pic>
    </p:spTree>
    <p:extLst>
      <p:ext uri="{BB962C8B-B14F-4D97-AF65-F5344CB8AC3E}">
        <p14:creationId xmlns:p14="http://schemas.microsoft.com/office/powerpoint/2010/main" val="201679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2319" y="805953"/>
            <a:ext cx="8267524" cy="1533913"/>
          </a:xfrm>
          <a:prstGeom prst="rect">
            <a:avLst/>
          </a:prstGeom>
        </p:spPr>
        <p:txBody>
          <a:bodyPr vert="horz" wrap="square" lIns="150791" tIns="75396" rIns="150791" bIns="75396" rtlCol="0">
            <a:normAutofit/>
          </a:bodyPr>
          <a:lstStyle/>
          <a:p>
            <a:endParaRPr lang="en-US" sz="3958" dirty="0"/>
          </a:p>
        </p:txBody>
      </p:sp>
      <p:sp>
        <p:nvSpPr>
          <p:cNvPr id="7" name="object 5"/>
          <p:cNvSpPr txBox="1">
            <a:spLocks/>
          </p:cNvSpPr>
          <p:nvPr/>
        </p:nvSpPr>
        <p:spPr>
          <a:xfrm>
            <a:off x="2862416" y="473075"/>
            <a:ext cx="13438034" cy="773930"/>
          </a:xfrm>
          <a:prstGeom prst="rect">
            <a:avLst/>
          </a:prstGeom>
        </p:spPr>
        <p:txBody>
          <a:bodyPr vert="horz" wrap="square" lIns="0" tIns="12065" rIns="0" bIns="0" rtlCol="0">
            <a:spAutoFit/>
          </a:bodyPr>
          <a:lstStyle>
            <a:lvl1pPr eaLnBrk="1" hangingPunct="1">
              <a:defRPr sz="9900" b="1" i="0">
                <a:solidFill>
                  <a:schemeClr val="bg1"/>
                </a:solidFill>
                <a:latin typeface="DejaVu Sans"/>
                <a:ea typeface="+mj-ea"/>
                <a:cs typeface="DejaVu Sans"/>
              </a:defRPr>
            </a:lvl1pPr>
          </a:lstStyle>
          <a:p>
            <a:pPr marL="12700">
              <a:spcBef>
                <a:spcPts val="95"/>
              </a:spcBef>
            </a:pPr>
            <a:r>
              <a:rPr lang="en-US" sz="4950" kern="0" dirty="0">
                <a:solidFill>
                  <a:srgbClr val="64649A"/>
                </a:solidFill>
                <a:latin typeface="Oswald" panose="02000503000000000000" pitchFamily="2" charset="0"/>
              </a:rPr>
              <a:t>Dual Mandate from Congress </a:t>
            </a:r>
            <a:endParaRPr lang="en-US" sz="4950" kern="0" dirty="0">
              <a:latin typeface="Oswald" panose="02000503000000000000" pitchFamily="2" charset="0"/>
            </a:endParaRPr>
          </a:p>
        </p:txBody>
      </p:sp>
      <p:sp>
        <p:nvSpPr>
          <p:cNvPr id="8" name="Rectangle 7"/>
          <p:cNvSpPr/>
          <p:nvPr/>
        </p:nvSpPr>
        <p:spPr>
          <a:xfrm>
            <a:off x="1898650" y="3444875"/>
            <a:ext cx="7239000" cy="3340658"/>
          </a:xfrm>
          <a:prstGeom prst="rect">
            <a:avLst/>
          </a:prstGeom>
        </p:spPr>
        <p:txBody>
          <a:bodyPr wrap="square">
            <a:spAutoFit/>
          </a:bodyPr>
          <a:lstStyle/>
          <a:p>
            <a:endParaRPr lang="en-US" sz="5277" dirty="0"/>
          </a:p>
          <a:p>
            <a:pPr marL="753969" indent="-753969">
              <a:buFont typeface="Arial" panose="020B0604020202020204" pitchFamily="34" charset="0"/>
              <a:buChar char="•"/>
            </a:pPr>
            <a:r>
              <a:rPr lang="en-US" sz="5277" dirty="0"/>
              <a:t>Stable prices </a:t>
            </a:r>
          </a:p>
          <a:p>
            <a:endParaRPr lang="en-US" sz="5277" dirty="0"/>
          </a:p>
          <a:p>
            <a:pPr marL="753969" indent="-753969">
              <a:buFont typeface="Arial" panose="020B0604020202020204" pitchFamily="34" charset="0"/>
              <a:buChar char="•"/>
            </a:pPr>
            <a:r>
              <a:rPr lang="en-US" sz="5277" dirty="0"/>
              <a:t>Full employment </a:t>
            </a:r>
          </a:p>
        </p:txBody>
      </p:sp>
      <p:pic>
        <p:nvPicPr>
          <p:cNvPr id="3" name="Picture 2"/>
          <p:cNvPicPr>
            <a:picLocks noChangeAspect="1"/>
          </p:cNvPicPr>
          <p:nvPr/>
        </p:nvPicPr>
        <p:blipFill>
          <a:blip r:embed="rId3"/>
          <a:stretch>
            <a:fillRect/>
          </a:stretch>
        </p:blipFill>
        <p:spPr>
          <a:xfrm>
            <a:off x="9711969" y="2335863"/>
            <a:ext cx="8773512" cy="7025448"/>
          </a:xfrm>
          <a:prstGeom prst="rect">
            <a:avLst/>
          </a:prstGeom>
        </p:spPr>
      </p:pic>
    </p:spTree>
    <p:extLst>
      <p:ext uri="{BB962C8B-B14F-4D97-AF65-F5344CB8AC3E}">
        <p14:creationId xmlns:p14="http://schemas.microsoft.com/office/powerpoint/2010/main" val="2484412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830E64-EBCD-42A4-899A-28F1226FF0E6}"/>
              </a:ext>
            </a:extLst>
          </p:cNvPr>
          <p:cNvSpPr txBox="1"/>
          <p:nvPr/>
        </p:nvSpPr>
        <p:spPr>
          <a:xfrm>
            <a:off x="2813050" y="244475"/>
            <a:ext cx="14859000" cy="1569660"/>
          </a:xfrm>
          <a:prstGeom prst="rect">
            <a:avLst/>
          </a:prstGeom>
          <a:noFill/>
        </p:spPr>
        <p:txBody>
          <a:bodyPr wrap="square" rtlCol="0">
            <a:spAutoFit/>
          </a:bodyPr>
          <a:lstStyle/>
          <a:p>
            <a:r>
              <a:rPr lang="en-US" sz="4800" b="1" dirty="0">
                <a:solidFill>
                  <a:srgbClr val="64649A"/>
                </a:solidFill>
                <a:latin typeface="Oswald" panose="02000503000000000000" pitchFamily="2" charset="0"/>
              </a:rPr>
              <a:t>Q: If you were making decisions on monetary policy, what would you be most concerned about? </a:t>
            </a:r>
            <a:endParaRPr lang="en-US" sz="4800" b="1" dirty="0"/>
          </a:p>
        </p:txBody>
      </p:sp>
      <p:sp>
        <p:nvSpPr>
          <p:cNvPr id="3" name="Rectangle 2">
            <a:extLst>
              <a:ext uri="{FF2B5EF4-FFF2-40B4-BE49-F238E27FC236}">
                <a16:creationId xmlns:a16="http://schemas.microsoft.com/office/drawing/2014/main" id="{E4095857-2407-4726-B7C3-4C1DD6B31AAE}"/>
              </a:ext>
            </a:extLst>
          </p:cNvPr>
          <p:cNvSpPr/>
          <p:nvPr/>
        </p:nvSpPr>
        <p:spPr>
          <a:xfrm>
            <a:off x="11368532" y="4283075"/>
            <a:ext cx="7239000" cy="4152740"/>
          </a:xfrm>
          <a:prstGeom prst="rect">
            <a:avLst/>
          </a:prstGeom>
        </p:spPr>
        <p:txBody>
          <a:bodyPr wrap="square">
            <a:spAutoFit/>
          </a:bodyPr>
          <a:lstStyle/>
          <a:p>
            <a:r>
              <a:rPr lang="en-US" sz="5277" dirty="0"/>
              <a:t>A. Stable prices </a:t>
            </a:r>
          </a:p>
          <a:p>
            <a:endParaRPr lang="en-US" sz="5277" dirty="0"/>
          </a:p>
          <a:p>
            <a:r>
              <a:rPr lang="en-US" sz="5277" dirty="0"/>
              <a:t>B. Full employment</a:t>
            </a:r>
          </a:p>
          <a:p>
            <a:endParaRPr lang="en-US" sz="5277" dirty="0"/>
          </a:p>
          <a:p>
            <a:r>
              <a:rPr lang="en-US" sz="5277" dirty="0"/>
              <a:t>C. Other  </a:t>
            </a:r>
          </a:p>
        </p:txBody>
      </p:sp>
      <p:pic>
        <p:nvPicPr>
          <p:cNvPr id="4" name="Picture 3">
            <a:extLst>
              <a:ext uri="{FF2B5EF4-FFF2-40B4-BE49-F238E27FC236}">
                <a16:creationId xmlns:a16="http://schemas.microsoft.com/office/drawing/2014/main" id="{C13CBFDE-230C-44CC-A1F0-37F2BEC4C650}"/>
              </a:ext>
            </a:extLst>
          </p:cNvPr>
          <p:cNvPicPr>
            <a:picLocks noChangeAspect="1"/>
          </p:cNvPicPr>
          <p:nvPr/>
        </p:nvPicPr>
        <p:blipFill>
          <a:blip r:embed="rId3"/>
          <a:stretch>
            <a:fillRect/>
          </a:stretch>
        </p:blipFill>
        <p:spPr>
          <a:xfrm>
            <a:off x="1640101" y="3073663"/>
            <a:ext cx="8411949" cy="6571564"/>
          </a:xfrm>
          <a:prstGeom prst="rect">
            <a:avLst/>
          </a:prstGeom>
        </p:spPr>
      </p:pic>
    </p:spTree>
    <p:extLst>
      <p:ext uri="{BB962C8B-B14F-4D97-AF65-F5344CB8AC3E}">
        <p14:creationId xmlns:p14="http://schemas.microsoft.com/office/powerpoint/2010/main" val="380597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6C155-9BC0-41E0-97CD-763E7A46235F}"/>
              </a:ext>
            </a:extLst>
          </p:cNvPr>
          <p:cNvPicPr>
            <a:picLocks noChangeAspect="1"/>
          </p:cNvPicPr>
          <p:nvPr/>
        </p:nvPicPr>
        <p:blipFill rotWithShape="1">
          <a:blip r:embed="rId3"/>
          <a:srcRect t="3704"/>
          <a:stretch/>
        </p:blipFill>
        <p:spPr>
          <a:xfrm>
            <a:off x="157413" y="701675"/>
            <a:ext cx="19789274" cy="9906000"/>
          </a:xfrm>
          <a:prstGeom prst="rect">
            <a:avLst/>
          </a:prstGeom>
        </p:spPr>
      </p:pic>
    </p:spTree>
    <p:extLst>
      <p:ext uri="{BB962C8B-B14F-4D97-AF65-F5344CB8AC3E}">
        <p14:creationId xmlns:p14="http://schemas.microsoft.com/office/powerpoint/2010/main" val="635339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4450" y="375532"/>
            <a:ext cx="15101740" cy="10072861"/>
          </a:xfrm>
          <a:prstGeom prst="rect">
            <a:avLst/>
          </a:prstGeom>
        </p:spPr>
      </p:pic>
      <p:sp>
        <p:nvSpPr>
          <p:cNvPr id="5" name="TextBox 4"/>
          <p:cNvSpPr txBox="1"/>
          <p:nvPr/>
        </p:nvSpPr>
        <p:spPr>
          <a:xfrm>
            <a:off x="3906063" y="7795912"/>
            <a:ext cx="3674282" cy="633324"/>
          </a:xfrm>
          <a:prstGeom prst="rect">
            <a:avLst/>
          </a:prstGeom>
          <a:solidFill>
            <a:schemeClr val="bg1"/>
          </a:solidFill>
        </p:spPr>
        <p:txBody>
          <a:bodyPr vert="horz" wrap="square" lIns="150791" tIns="75396" rIns="150791" bIns="75396" rtlCol="0">
            <a:normAutofit lnSpcReduction="10000"/>
          </a:bodyPr>
          <a:lstStyle/>
          <a:p>
            <a:r>
              <a:rPr lang="en-US" sz="3298" dirty="0"/>
              <a:t>12 Bank Presidents </a:t>
            </a:r>
          </a:p>
        </p:txBody>
      </p:sp>
      <p:sp>
        <p:nvSpPr>
          <p:cNvPr id="6" name="TextBox 5"/>
          <p:cNvSpPr txBox="1"/>
          <p:nvPr/>
        </p:nvSpPr>
        <p:spPr>
          <a:xfrm>
            <a:off x="10671913" y="5411963"/>
            <a:ext cx="2168745" cy="585916"/>
          </a:xfrm>
          <a:prstGeom prst="rect">
            <a:avLst/>
          </a:prstGeom>
          <a:solidFill>
            <a:schemeClr val="bg1"/>
          </a:solidFill>
        </p:spPr>
        <p:txBody>
          <a:bodyPr vert="horz" wrap="square" lIns="150791" tIns="75396" rIns="150791" bIns="75396" rtlCol="0">
            <a:normAutofit fontScale="85000" lnSpcReduction="20000"/>
          </a:bodyPr>
          <a:lstStyle/>
          <a:p>
            <a:r>
              <a:rPr lang="en-US" sz="3958" dirty="0"/>
              <a:t>Governors</a:t>
            </a:r>
          </a:p>
        </p:txBody>
      </p:sp>
      <p:sp>
        <p:nvSpPr>
          <p:cNvPr id="8" name="TextBox 7"/>
          <p:cNvSpPr txBox="1"/>
          <p:nvPr/>
        </p:nvSpPr>
        <p:spPr>
          <a:xfrm>
            <a:off x="14337037" y="3196776"/>
            <a:ext cx="2965563" cy="603165"/>
          </a:xfrm>
          <a:prstGeom prst="rect">
            <a:avLst/>
          </a:prstGeom>
          <a:solidFill>
            <a:schemeClr val="bg1"/>
          </a:solidFill>
        </p:spPr>
        <p:txBody>
          <a:bodyPr vert="horz" wrap="square" lIns="150791" tIns="75396" rIns="150791" bIns="75396" rtlCol="0">
            <a:normAutofit fontScale="85000" lnSpcReduction="20000"/>
          </a:bodyPr>
          <a:lstStyle/>
          <a:p>
            <a:r>
              <a:rPr lang="en-US" sz="3958" dirty="0"/>
              <a:t>Research Staff </a:t>
            </a:r>
          </a:p>
        </p:txBody>
      </p:sp>
    </p:spTree>
    <p:extLst>
      <p:ext uri="{BB962C8B-B14F-4D97-AF65-F5344CB8AC3E}">
        <p14:creationId xmlns:p14="http://schemas.microsoft.com/office/powerpoint/2010/main" val="2812639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62416" y="625475"/>
            <a:ext cx="7951634" cy="773930"/>
          </a:xfrm>
          <a:prstGeom prst="rect">
            <a:avLst/>
          </a:prstGeom>
        </p:spPr>
        <p:txBody>
          <a:bodyPr vert="horz" wrap="square" lIns="0" tIns="12065" rIns="0" bIns="0" rtlCol="0">
            <a:spAutoFit/>
          </a:bodyPr>
          <a:lstStyle/>
          <a:p>
            <a:pPr marL="12700">
              <a:lnSpc>
                <a:spcPct val="100000"/>
              </a:lnSpc>
              <a:spcBef>
                <a:spcPts val="95"/>
              </a:spcBef>
            </a:pPr>
            <a:r>
              <a:rPr lang="en-US" sz="4950" dirty="0">
                <a:solidFill>
                  <a:srgbClr val="64649A"/>
                </a:solidFill>
                <a:latin typeface="Oswald" panose="02000503000000000000" pitchFamily="2" charset="0"/>
              </a:rPr>
              <a:t>Setting Interest Rates</a:t>
            </a:r>
            <a:endParaRPr sz="4950" dirty="0">
              <a:latin typeface="Oswald" panose="02000503000000000000" pitchFamily="2" charset="0"/>
            </a:endParaRPr>
          </a:p>
        </p:txBody>
      </p:sp>
      <p:sp>
        <p:nvSpPr>
          <p:cNvPr id="7" name="object 7"/>
          <p:cNvSpPr txBox="1"/>
          <p:nvPr/>
        </p:nvSpPr>
        <p:spPr>
          <a:xfrm>
            <a:off x="19058376" y="10386300"/>
            <a:ext cx="292100" cy="628650"/>
          </a:xfrm>
          <a:prstGeom prst="rect">
            <a:avLst/>
          </a:prstGeom>
        </p:spPr>
        <p:txBody>
          <a:bodyPr vert="horz" wrap="square" lIns="0" tIns="13335" rIns="0" bIns="0" rtlCol="0">
            <a:spAutoFit/>
          </a:bodyPr>
          <a:lstStyle/>
          <a:p>
            <a:pPr marL="12700">
              <a:lnSpc>
                <a:spcPct val="100000"/>
              </a:lnSpc>
              <a:spcBef>
                <a:spcPts val="105"/>
              </a:spcBef>
            </a:pPr>
            <a:r>
              <a:rPr sz="3950" b="1" spc="-655" dirty="0">
                <a:solidFill>
                  <a:srgbClr val="FFFFFF"/>
                </a:solidFill>
                <a:latin typeface="Oswald" panose="02000503000000000000" pitchFamily="2" charset="0"/>
                <a:cs typeface="DejaVu Sans"/>
              </a:rPr>
              <a:t>2</a:t>
            </a:r>
            <a:endParaRPr sz="3950" dirty="0">
              <a:latin typeface="Oswald" panose="02000503000000000000" pitchFamily="2" charset="0"/>
              <a:cs typeface="DejaVu Sans"/>
            </a:endParaRPr>
          </a:p>
        </p:txBody>
      </p:sp>
      <p:pic>
        <p:nvPicPr>
          <p:cNvPr id="8" name="Picture 7"/>
          <p:cNvPicPr>
            <a:picLocks noChangeAspect="1"/>
          </p:cNvPicPr>
          <p:nvPr/>
        </p:nvPicPr>
        <p:blipFill>
          <a:blip r:embed="rId3"/>
          <a:stretch>
            <a:fillRect/>
          </a:stretch>
        </p:blipFill>
        <p:spPr>
          <a:xfrm>
            <a:off x="7232650" y="2299183"/>
            <a:ext cx="7315199" cy="3200400"/>
          </a:xfrm>
          <a:prstGeom prst="rect">
            <a:avLst/>
          </a:prstGeom>
        </p:spPr>
      </p:pic>
      <p:pic>
        <p:nvPicPr>
          <p:cNvPr id="9" name="Picture 8"/>
          <p:cNvPicPr>
            <a:picLocks noChangeAspect="1"/>
          </p:cNvPicPr>
          <p:nvPr/>
        </p:nvPicPr>
        <p:blipFill>
          <a:blip r:embed="rId4"/>
          <a:stretch>
            <a:fillRect/>
          </a:stretch>
        </p:blipFill>
        <p:spPr>
          <a:xfrm>
            <a:off x="6838485" y="6264275"/>
            <a:ext cx="3746964" cy="3275734"/>
          </a:xfrm>
          <a:prstGeom prst="rect">
            <a:avLst/>
          </a:prstGeom>
        </p:spPr>
      </p:pic>
      <p:pic>
        <p:nvPicPr>
          <p:cNvPr id="10" name="Picture 9"/>
          <p:cNvPicPr>
            <a:picLocks noChangeAspect="1"/>
          </p:cNvPicPr>
          <p:nvPr/>
        </p:nvPicPr>
        <p:blipFill>
          <a:blip r:embed="rId5"/>
          <a:stretch>
            <a:fillRect/>
          </a:stretch>
        </p:blipFill>
        <p:spPr>
          <a:xfrm>
            <a:off x="10585450" y="6236607"/>
            <a:ext cx="4538102" cy="330340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erome H. Powell.jpg">
            <a:extLst>
              <a:ext uri="{FF2B5EF4-FFF2-40B4-BE49-F238E27FC236}">
                <a16:creationId xmlns:a16="http://schemas.microsoft.com/office/drawing/2014/main" id="{2C4C9F2F-A272-4379-B2AF-FB17957D8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48" y="701675"/>
            <a:ext cx="6614161" cy="826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33E457-5289-4B00-B374-FC054DCA964A}"/>
              </a:ext>
            </a:extLst>
          </p:cNvPr>
          <p:cNvSpPr txBox="1"/>
          <p:nvPr/>
        </p:nvSpPr>
        <p:spPr>
          <a:xfrm>
            <a:off x="7324462" y="9140444"/>
            <a:ext cx="4601735" cy="831953"/>
          </a:xfrm>
          <a:prstGeom prst="rect">
            <a:avLst/>
          </a:prstGeom>
        </p:spPr>
        <p:txBody>
          <a:bodyPr vert="horz" wrap="square" lIns="150791" tIns="75396" rIns="150791" bIns="75396" rtlCol="0">
            <a:normAutofit/>
          </a:bodyPr>
          <a:lstStyle/>
          <a:p>
            <a:r>
              <a:rPr lang="en-US" sz="3958" dirty="0"/>
              <a:t>Chair Jerome Powell</a:t>
            </a:r>
          </a:p>
        </p:txBody>
      </p:sp>
    </p:spTree>
    <p:extLst>
      <p:ext uri="{BB962C8B-B14F-4D97-AF65-F5344CB8AC3E}">
        <p14:creationId xmlns:p14="http://schemas.microsoft.com/office/powerpoint/2010/main" val="646007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44EAC-1FE1-4EDD-AD71-7E6A13693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970" y="320675"/>
            <a:ext cx="6614160" cy="8267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28BABE-DEE7-4C50-B6F4-487F2B028EF8}"/>
              </a:ext>
            </a:extLst>
          </p:cNvPr>
          <p:cNvSpPr txBox="1"/>
          <p:nvPr/>
        </p:nvSpPr>
        <p:spPr>
          <a:xfrm>
            <a:off x="6744970" y="8588375"/>
            <a:ext cx="8406892" cy="1920526"/>
          </a:xfrm>
          <a:prstGeom prst="rect">
            <a:avLst/>
          </a:prstGeom>
          <a:noFill/>
        </p:spPr>
        <p:txBody>
          <a:bodyPr wrap="square" rtlCol="0">
            <a:spAutoFit/>
          </a:bodyPr>
          <a:lstStyle/>
          <a:p>
            <a:r>
              <a:rPr lang="en-US" sz="3960" dirty="0"/>
              <a:t>Janet Yellen</a:t>
            </a:r>
          </a:p>
          <a:p>
            <a:r>
              <a:rPr lang="en-US" sz="3960" dirty="0"/>
              <a:t>Former Chair of the Federal Reserve</a:t>
            </a:r>
          </a:p>
          <a:p>
            <a:r>
              <a:rPr lang="en-US" sz="3960" dirty="0"/>
              <a:t>Current Treasury Secretary </a:t>
            </a:r>
          </a:p>
        </p:txBody>
      </p:sp>
    </p:spTree>
    <p:extLst>
      <p:ext uri="{BB962C8B-B14F-4D97-AF65-F5344CB8AC3E}">
        <p14:creationId xmlns:p14="http://schemas.microsoft.com/office/powerpoint/2010/main" val="3078463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850" y="320675"/>
            <a:ext cx="15420849" cy="10287000"/>
          </a:xfrm>
          <a:prstGeom prst="rect">
            <a:avLst/>
          </a:prstGeom>
        </p:spPr>
      </p:pic>
    </p:spTree>
    <p:extLst>
      <p:ext uri="{BB962C8B-B14F-4D97-AF65-F5344CB8AC3E}">
        <p14:creationId xmlns:p14="http://schemas.microsoft.com/office/powerpoint/2010/main" val="2455188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174" y="1579978"/>
            <a:ext cx="13005753" cy="1639463"/>
          </a:xfrm>
        </p:spPr>
        <p:txBody>
          <a:bodyPr/>
          <a:lstStyle/>
          <a:p>
            <a:r>
              <a:rPr lang="en-US" dirty="0">
                <a:latin typeface="Georgia" panose="02040502050405020303" pitchFamily="18" charset="0"/>
              </a:rPr>
              <a:t>Actions Taken by the Fed</a:t>
            </a:r>
          </a:p>
        </p:txBody>
      </p:sp>
      <p:graphicFrame>
        <p:nvGraphicFramePr>
          <p:cNvPr id="4" name="Diagram 3"/>
          <p:cNvGraphicFramePr/>
          <p:nvPr>
            <p:extLst>
              <p:ext uri="{D42A27DB-BD31-4B8C-83A1-F6EECF244321}">
                <p14:modId xmlns:p14="http://schemas.microsoft.com/office/powerpoint/2010/main" val="1029801113"/>
              </p:ext>
            </p:extLst>
          </p:nvPr>
        </p:nvGraphicFramePr>
        <p:xfrm>
          <a:off x="2889250" y="2073273"/>
          <a:ext cx="13969215" cy="7430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p:cNvPicPr>
            <a:picLocks noChangeAspect="1"/>
          </p:cNvPicPr>
          <p:nvPr/>
        </p:nvPicPr>
        <p:blipFill>
          <a:blip r:embed="rId8"/>
          <a:stretch>
            <a:fillRect/>
          </a:stretch>
        </p:blipFill>
        <p:spPr>
          <a:xfrm>
            <a:off x="6546850" y="4948095"/>
            <a:ext cx="1516510" cy="1680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9"/>
          <a:stretch>
            <a:fillRect/>
          </a:stretch>
        </p:blipFill>
        <p:spPr>
          <a:xfrm>
            <a:off x="6546850" y="2457773"/>
            <a:ext cx="1470743" cy="1736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10"/>
          <a:stretch>
            <a:fillRect/>
          </a:stretch>
        </p:blipFill>
        <p:spPr>
          <a:xfrm>
            <a:off x="6470650" y="7526708"/>
            <a:ext cx="1470743" cy="1661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bject 4"/>
          <p:cNvSpPr txBox="1">
            <a:spLocks/>
          </p:cNvSpPr>
          <p:nvPr/>
        </p:nvSpPr>
        <p:spPr>
          <a:xfrm>
            <a:off x="3005773" y="699328"/>
            <a:ext cx="9162330" cy="773930"/>
          </a:xfrm>
          <a:prstGeom prst="rect">
            <a:avLst/>
          </a:prstGeom>
        </p:spPr>
        <p:txBody>
          <a:bodyPr vert="horz" wrap="square" lIns="0" tIns="12065" rIns="0" bIns="0" rtlCol="0">
            <a:spAutoFit/>
          </a:bodyPr>
          <a:lstStyle>
            <a:lvl1pPr eaLnBrk="1" hangingPunct="1">
              <a:defRPr sz="4617" b="1" i="0">
                <a:solidFill>
                  <a:schemeClr val="bg1"/>
                </a:solidFill>
                <a:latin typeface="DejaVu Sans"/>
                <a:ea typeface="+mj-ea"/>
                <a:cs typeface="DejaVu Sans"/>
              </a:defRPr>
            </a:lvl1pPr>
          </a:lstStyle>
          <a:p>
            <a:pPr marL="12700">
              <a:spcBef>
                <a:spcPts val="95"/>
              </a:spcBef>
            </a:pPr>
            <a:r>
              <a:rPr lang="en-US" sz="4950" kern="0" dirty="0">
                <a:solidFill>
                  <a:srgbClr val="64649A"/>
                </a:solidFill>
                <a:latin typeface="Oswald" panose="02000503000000000000" pitchFamily="2" charset="0"/>
              </a:rPr>
              <a:t>Actions Taken by the Fed</a:t>
            </a:r>
            <a:endParaRPr lang="en-US" sz="4950" kern="0" dirty="0">
              <a:latin typeface="Oswald" panose="02000503000000000000" pitchFamily="2" charset="0"/>
            </a:endParaRPr>
          </a:p>
        </p:txBody>
      </p:sp>
    </p:spTree>
    <p:extLst>
      <p:ext uri="{BB962C8B-B14F-4D97-AF65-F5344CB8AC3E}">
        <p14:creationId xmlns:p14="http://schemas.microsoft.com/office/powerpoint/2010/main" val="2002989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470650" y="4968875"/>
            <a:ext cx="6684351" cy="1064394"/>
          </a:xfrm>
          <a:prstGeom prst="rect">
            <a:avLst/>
          </a:prstGeom>
        </p:spPr>
        <p:txBody>
          <a:bodyPr vert="horz" wrap="square" lIns="0" tIns="154940" rIns="0" bIns="0" rtlCol="0">
            <a:spAutoFit/>
          </a:bodyPr>
          <a:lstStyle/>
          <a:p>
            <a:pPr marL="3810" algn="ctr">
              <a:lnSpc>
                <a:spcPct val="100000"/>
              </a:lnSpc>
              <a:spcBef>
                <a:spcPts val="715"/>
              </a:spcBef>
            </a:pPr>
            <a:r>
              <a:rPr lang="en-US" sz="5900" b="0" dirty="0">
                <a:latin typeface="Open Sans" panose="020B0606030504020204" pitchFamily="34" charset="0"/>
                <a:ea typeface="Open Sans" panose="020B0606030504020204" pitchFamily="34" charset="0"/>
                <a:cs typeface="Open Sans" panose="020B0606030504020204" pitchFamily="34" charset="0"/>
              </a:rPr>
              <a:t>Questions? </a:t>
            </a:r>
            <a:endParaRPr sz="59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250" y="168275"/>
            <a:ext cx="16306800" cy="10871199"/>
          </a:xfrm>
          <a:prstGeom prst="rect">
            <a:avLst/>
          </a:prstGeom>
        </p:spPr>
      </p:pic>
    </p:spTree>
    <p:extLst>
      <p:ext uri="{BB962C8B-B14F-4D97-AF65-F5344CB8AC3E}">
        <p14:creationId xmlns:p14="http://schemas.microsoft.com/office/powerpoint/2010/main" val="3706280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nnies display">
            <a:extLst>
              <a:ext uri="{FF2B5EF4-FFF2-40B4-BE49-F238E27FC236}">
                <a16:creationId xmlns:a16="http://schemas.microsoft.com/office/drawing/2014/main" id="{F9041467-590D-484C-9A98-203A93D8F1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64" b="-1"/>
          <a:stretch/>
        </p:blipFill>
        <p:spPr bwMode="auto">
          <a:xfrm>
            <a:off x="2408463" y="10"/>
            <a:ext cx="15287173" cy="1130934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365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room, wooden&#10;&#10;Description automatically generated">
            <a:extLst>
              <a:ext uri="{FF2B5EF4-FFF2-40B4-BE49-F238E27FC236}">
                <a16:creationId xmlns:a16="http://schemas.microsoft.com/office/drawing/2014/main" id="{0E3041D2-0542-4212-B298-E7F666585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0037" y="0"/>
            <a:ext cx="16964025" cy="11309350"/>
          </a:xfrm>
          <a:prstGeom prst="rect">
            <a:avLst/>
          </a:prstGeom>
        </p:spPr>
      </p:pic>
    </p:spTree>
    <p:extLst>
      <p:ext uri="{BB962C8B-B14F-4D97-AF65-F5344CB8AC3E}">
        <p14:creationId xmlns:p14="http://schemas.microsoft.com/office/powerpoint/2010/main" val="1145354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0BA3A-F069-44DD-B42C-DCC316CDA087}"/>
              </a:ext>
            </a:extLst>
          </p:cNvPr>
          <p:cNvSpPr txBox="1"/>
          <p:nvPr/>
        </p:nvSpPr>
        <p:spPr>
          <a:xfrm>
            <a:off x="3498850" y="2238355"/>
            <a:ext cx="13563600" cy="7755969"/>
          </a:xfrm>
          <a:prstGeom prst="rect">
            <a:avLst/>
          </a:prstGeom>
          <a:noFill/>
        </p:spPr>
        <p:txBody>
          <a:bodyPr wrap="square" rtlCol="0">
            <a:spAutoFit/>
          </a:bodyPr>
          <a:lstStyle/>
          <a:p>
            <a:endParaRPr lang="en-US" sz="6000" dirty="0"/>
          </a:p>
          <a:p>
            <a:pPr marL="857250" indent="-857250">
              <a:buFont typeface="Arial" panose="020B0604020202020204" pitchFamily="34" charset="0"/>
              <a:buChar char="•"/>
            </a:pPr>
            <a:r>
              <a:rPr lang="en-US" sz="6000" dirty="0"/>
              <a:t>Main roles of the Federal Reserve and what we are working on now </a:t>
            </a:r>
          </a:p>
          <a:p>
            <a:pPr marL="857250" indent="-857250">
              <a:buFont typeface="Arial" panose="020B0604020202020204" pitchFamily="34" charset="0"/>
              <a:buChar char="•"/>
            </a:pPr>
            <a:endParaRPr lang="en-US" sz="6000" dirty="0"/>
          </a:p>
          <a:p>
            <a:pPr marL="857250" indent="-857250">
              <a:buFont typeface="Arial" panose="020B0604020202020204" pitchFamily="34" charset="0"/>
              <a:buChar char="•"/>
            </a:pPr>
            <a:r>
              <a:rPr lang="en-US" sz="6000" dirty="0"/>
              <a:t>Money Museum</a:t>
            </a:r>
          </a:p>
          <a:p>
            <a:pPr marL="857250" indent="-857250">
              <a:buFont typeface="Arial" panose="020B0604020202020204" pitchFamily="34" charset="0"/>
              <a:buChar char="•"/>
            </a:pPr>
            <a:endParaRPr lang="en-US" sz="6000" dirty="0"/>
          </a:p>
          <a:p>
            <a:pPr marL="857250" indent="-857250">
              <a:buFont typeface="Arial" panose="020B0604020202020204" pitchFamily="34" charset="0"/>
              <a:buChar char="•"/>
            </a:pPr>
            <a:r>
              <a:rPr lang="en-US" sz="6000" dirty="0"/>
              <a:t>Career information</a:t>
            </a:r>
          </a:p>
          <a:p>
            <a:br>
              <a:rPr lang="en-US" sz="6000" dirty="0"/>
            </a:br>
            <a:endParaRPr lang="en-US" dirty="0"/>
          </a:p>
        </p:txBody>
      </p:sp>
      <p:sp>
        <p:nvSpPr>
          <p:cNvPr id="3" name="object 5">
            <a:extLst>
              <a:ext uri="{FF2B5EF4-FFF2-40B4-BE49-F238E27FC236}">
                <a16:creationId xmlns:a16="http://schemas.microsoft.com/office/drawing/2014/main" id="{D423D584-1C5C-4B3D-B566-76E6864EC62D}"/>
              </a:ext>
            </a:extLst>
          </p:cNvPr>
          <p:cNvSpPr txBox="1">
            <a:spLocks/>
          </p:cNvSpPr>
          <p:nvPr/>
        </p:nvSpPr>
        <p:spPr>
          <a:xfrm>
            <a:off x="2736850" y="763504"/>
            <a:ext cx="8915400" cy="773930"/>
          </a:xfrm>
          <a:prstGeom prst="rect">
            <a:avLst/>
          </a:prstGeom>
        </p:spPr>
        <p:txBody>
          <a:bodyPr vert="horz" wrap="square" lIns="0" tIns="12065" rIns="0" bIns="0" rtlCol="0">
            <a:spAutoFit/>
          </a:bodyPr>
          <a:lstStyle>
            <a:lvl1pPr eaLnBrk="1" hangingPunct="1">
              <a:defRPr sz="9900" b="1" i="0">
                <a:solidFill>
                  <a:schemeClr val="bg1"/>
                </a:solidFill>
                <a:latin typeface="DejaVu Sans"/>
                <a:ea typeface="+mj-ea"/>
                <a:cs typeface="DejaVu Sans"/>
              </a:defRPr>
            </a:lvl1pPr>
          </a:lstStyle>
          <a:p>
            <a:pPr marL="12700">
              <a:spcBef>
                <a:spcPts val="95"/>
              </a:spcBef>
            </a:pPr>
            <a:r>
              <a:rPr lang="en-US" sz="4950" kern="0" dirty="0">
                <a:solidFill>
                  <a:srgbClr val="64649A"/>
                </a:solidFill>
                <a:latin typeface="Oswald" panose="02000503000000000000" pitchFamily="2" charset="0"/>
              </a:rPr>
              <a:t>What We Will Cover Today </a:t>
            </a:r>
            <a:endParaRPr lang="en-US" sz="4950" kern="0" dirty="0">
              <a:latin typeface="Oswald" panose="02000503000000000000" pitchFamily="2" charset="0"/>
            </a:endParaRPr>
          </a:p>
        </p:txBody>
      </p:sp>
    </p:spTree>
    <p:extLst>
      <p:ext uri="{BB962C8B-B14F-4D97-AF65-F5344CB8AC3E}">
        <p14:creationId xmlns:p14="http://schemas.microsoft.com/office/powerpoint/2010/main" val="72387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394450" y="4511675"/>
            <a:ext cx="6684351" cy="1972335"/>
          </a:xfrm>
          <a:prstGeom prst="rect">
            <a:avLst/>
          </a:prstGeom>
        </p:spPr>
        <p:txBody>
          <a:bodyPr vert="horz" wrap="square" lIns="0" tIns="154940" rIns="0" bIns="0" rtlCol="0">
            <a:spAutoFit/>
          </a:bodyPr>
          <a:lstStyle/>
          <a:p>
            <a:pPr marL="3810" algn="ctr">
              <a:lnSpc>
                <a:spcPct val="100000"/>
              </a:lnSpc>
              <a:spcBef>
                <a:spcPts val="715"/>
              </a:spcBef>
            </a:pPr>
            <a:r>
              <a:rPr lang="en-US" sz="5900" dirty="0">
                <a:latin typeface="Open Sans" panose="020B0606030504020204" pitchFamily="34" charset="0"/>
                <a:ea typeface="Open Sans" panose="020B0606030504020204" pitchFamily="34" charset="0"/>
                <a:cs typeface="Open Sans" panose="020B0606030504020204" pitchFamily="34" charset="0"/>
              </a:rPr>
              <a:t>Careers at the Federal Reserve </a:t>
            </a:r>
            <a:endParaRPr sz="59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97213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0106" y="-1"/>
            <a:ext cx="9650445" cy="542837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3" y="0"/>
            <a:ext cx="9650447" cy="542838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2959" y="5650229"/>
            <a:ext cx="9627592" cy="5415519"/>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598" y="5654674"/>
            <a:ext cx="9650452" cy="5428379"/>
          </a:xfrm>
          <a:prstGeom prst="rect">
            <a:avLst/>
          </a:prstGeom>
        </p:spPr>
      </p:pic>
    </p:spTree>
    <p:extLst>
      <p:ext uri="{BB962C8B-B14F-4D97-AF65-F5344CB8AC3E}">
        <p14:creationId xmlns:p14="http://schemas.microsoft.com/office/powerpoint/2010/main" val="821308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961" y="461414"/>
            <a:ext cx="9372605" cy="527209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61" y="5702165"/>
            <a:ext cx="9354565" cy="526194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7922" y="477292"/>
            <a:ext cx="9372605" cy="52720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5961" y="5723360"/>
            <a:ext cx="9354566" cy="5261944"/>
          </a:xfrm>
          <a:prstGeom prst="rect">
            <a:avLst/>
          </a:prstGeom>
        </p:spPr>
      </p:pic>
    </p:spTree>
    <p:extLst>
      <p:ext uri="{BB962C8B-B14F-4D97-AF65-F5344CB8AC3E}">
        <p14:creationId xmlns:p14="http://schemas.microsoft.com/office/powerpoint/2010/main" val="3543408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054656-9464-49BA-9D8A-594234863508}"/>
              </a:ext>
            </a:extLst>
          </p:cNvPr>
          <p:cNvSpPr txBox="1"/>
          <p:nvPr/>
        </p:nvSpPr>
        <p:spPr>
          <a:xfrm>
            <a:off x="2736850" y="244475"/>
            <a:ext cx="14325600" cy="854080"/>
          </a:xfrm>
          <a:prstGeom prst="rect">
            <a:avLst/>
          </a:prstGeom>
          <a:noFill/>
        </p:spPr>
        <p:txBody>
          <a:bodyPr wrap="square" rtlCol="0">
            <a:spAutoFit/>
          </a:bodyPr>
          <a:lstStyle/>
          <a:p>
            <a:r>
              <a:rPr lang="en-US" sz="4950" b="1" dirty="0">
                <a:solidFill>
                  <a:srgbClr val="64649A"/>
                </a:solidFill>
                <a:latin typeface="Oswald" panose="02000503000000000000" pitchFamily="2" charset="0"/>
              </a:rPr>
              <a:t>Q: What job would you like if you worked at the Fed? </a:t>
            </a:r>
            <a:endParaRPr lang="en-US" sz="4950" b="1" dirty="0"/>
          </a:p>
        </p:txBody>
      </p:sp>
      <p:sp>
        <p:nvSpPr>
          <p:cNvPr id="6" name="TextBox 5">
            <a:extLst>
              <a:ext uri="{FF2B5EF4-FFF2-40B4-BE49-F238E27FC236}">
                <a16:creationId xmlns:a16="http://schemas.microsoft.com/office/drawing/2014/main" id="{05517390-AEED-4BBB-9261-F3E81BD73D2C}"/>
              </a:ext>
            </a:extLst>
          </p:cNvPr>
          <p:cNvSpPr txBox="1"/>
          <p:nvPr/>
        </p:nvSpPr>
        <p:spPr>
          <a:xfrm>
            <a:off x="2736850" y="1739245"/>
            <a:ext cx="13335000" cy="9325630"/>
          </a:xfrm>
          <a:prstGeom prst="rect">
            <a:avLst/>
          </a:prstGeom>
          <a:noFill/>
        </p:spPr>
        <p:txBody>
          <a:bodyPr wrap="square" rtlCol="0">
            <a:spAutoFit/>
          </a:bodyPr>
          <a:lstStyle/>
          <a:p>
            <a:pPr marL="342900" indent="-342900">
              <a:buAutoNum type="alphaUcPeriod"/>
            </a:pPr>
            <a:r>
              <a:rPr lang="en-US" sz="4000" dirty="0"/>
              <a:t> Cash Worker </a:t>
            </a:r>
          </a:p>
          <a:p>
            <a:endParaRPr lang="en-US" sz="4000" dirty="0"/>
          </a:p>
          <a:p>
            <a:r>
              <a:rPr lang="en-US" sz="4000" dirty="0"/>
              <a:t>B. Bank Examiner </a:t>
            </a:r>
          </a:p>
          <a:p>
            <a:endParaRPr lang="en-US" sz="4000" dirty="0"/>
          </a:p>
          <a:p>
            <a:r>
              <a:rPr lang="en-US" sz="4000" dirty="0"/>
              <a:t>C. Economist </a:t>
            </a:r>
          </a:p>
          <a:p>
            <a:endParaRPr lang="en-US" sz="4000" dirty="0"/>
          </a:p>
          <a:p>
            <a:r>
              <a:rPr lang="en-US" sz="4000" dirty="0"/>
              <a:t>D. IT Professional </a:t>
            </a:r>
          </a:p>
          <a:p>
            <a:endParaRPr lang="en-US" sz="4000" dirty="0"/>
          </a:p>
          <a:p>
            <a:r>
              <a:rPr lang="en-US" sz="4000" dirty="0"/>
              <a:t>E. Law Enforcement </a:t>
            </a:r>
          </a:p>
          <a:p>
            <a:pPr marL="342900" indent="-342900">
              <a:buAutoNum type="alphaUcPeriod"/>
            </a:pPr>
            <a:endParaRPr lang="en-US" sz="4000" dirty="0"/>
          </a:p>
          <a:p>
            <a:r>
              <a:rPr lang="en-US" sz="4000" dirty="0"/>
              <a:t>F. Facilities </a:t>
            </a:r>
          </a:p>
          <a:p>
            <a:endParaRPr lang="en-US" sz="4000" dirty="0"/>
          </a:p>
          <a:p>
            <a:r>
              <a:rPr lang="en-US" sz="4000" dirty="0"/>
              <a:t>G. Public Affairs/Communications</a:t>
            </a:r>
          </a:p>
          <a:p>
            <a:endParaRPr lang="en-US" sz="4000" dirty="0"/>
          </a:p>
          <a:p>
            <a:r>
              <a:rPr lang="en-US" sz="4000" dirty="0"/>
              <a:t>H. Other  </a:t>
            </a:r>
          </a:p>
        </p:txBody>
      </p:sp>
      <p:pic>
        <p:nvPicPr>
          <p:cNvPr id="7" name="Picture 6">
            <a:extLst>
              <a:ext uri="{FF2B5EF4-FFF2-40B4-BE49-F238E27FC236}">
                <a16:creationId xmlns:a16="http://schemas.microsoft.com/office/drawing/2014/main" id="{D74EAC13-84E1-4401-A5D0-65991A4AF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569" y="4130675"/>
            <a:ext cx="6653637" cy="4267200"/>
          </a:xfrm>
          <a:prstGeom prst="rect">
            <a:avLst/>
          </a:prstGeom>
        </p:spPr>
      </p:pic>
      <p:pic>
        <p:nvPicPr>
          <p:cNvPr id="8" name="Picture 7">
            <a:extLst>
              <a:ext uri="{FF2B5EF4-FFF2-40B4-BE49-F238E27FC236}">
                <a16:creationId xmlns:a16="http://schemas.microsoft.com/office/drawing/2014/main" id="{1B0A7F78-B9BA-4928-A13D-2CAFE7B60D91}"/>
              </a:ext>
            </a:extLst>
          </p:cNvPr>
          <p:cNvPicPr>
            <a:picLocks noChangeAspect="1"/>
          </p:cNvPicPr>
          <p:nvPr/>
        </p:nvPicPr>
        <p:blipFill>
          <a:blip r:embed="rId4"/>
          <a:stretch>
            <a:fillRect/>
          </a:stretch>
        </p:blipFill>
        <p:spPr>
          <a:xfrm>
            <a:off x="15157450" y="3178175"/>
            <a:ext cx="4463823" cy="6172200"/>
          </a:xfrm>
          <a:prstGeom prst="rect">
            <a:avLst/>
          </a:prstGeom>
        </p:spPr>
      </p:pic>
    </p:spTree>
    <p:extLst>
      <p:ext uri="{BB962C8B-B14F-4D97-AF65-F5344CB8AC3E}">
        <p14:creationId xmlns:p14="http://schemas.microsoft.com/office/powerpoint/2010/main" val="2930739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174" y="138256"/>
            <a:ext cx="13005753" cy="2185952"/>
          </a:xfrm>
        </p:spPr>
        <p:txBody>
          <a:bodyPr/>
          <a:lstStyle/>
          <a:p>
            <a:r>
              <a:rPr lang="en-US" dirty="0"/>
              <a:t>Why Work for the Fed? </a:t>
            </a:r>
          </a:p>
        </p:txBody>
      </p:sp>
      <p:sp>
        <p:nvSpPr>
          <p:cNvPr id="3" name="Content Placeholder 2"/>
          <p:cNvSpPr>
            <a:spLocks noGrp="1"/>
          </p:cNvSpPr>
          <p:nvPr>
            <p:ph idx="1"/>
          </p:nvPr>
        </p:nvSpPr>
        <p:spPr>
          <a:xfrm>
            <a:off x="1974850" y="3451046"/>
            <a:ext cx="6172200" cy="4924425"/>
          </a:xfrm>
        </p:spPr>
        <p:txBody>
          <a:bodyPr/>
          <a:lstStyle/>
          <a:p>
            <a:pPr marL="457200" indent="-457200">
              <a:buFont typeface="Arial" panose="020B0604020202020204" pitchFamily="34" charset="0"/>
              <a:buChar char="•"/>
            </a:pPr>
            <a:r>
              <a:rPr lang="en-US" sz="3960" dirty="0">
                <a:latin typeface="Open Sans" panose="020B0606030504020204" pitchFamily="34" charset="0"/>
                <a:ea typeface="Open Sans" panose="020B0606030504020204" pitchFamily="34" charset="0"/>
                <a:cs typeface="Open Sans" panose="020B0606030504020204" pitchFamily="34" charset="0"/>
              </a:rPr>
              <a:t>Mission-driven organization</a:t>
            </a:r>
          </a:p>
          <a:p>
            <a:r>
              <a:rPr lang="en-US" sz="3960" dirty="0">
                <a:latin typeface="Open Sans" panose="020B0606030504020204" pitchFamily="34" charset="0"/>
                <a:ea typeface="Open Sans" panose="020B0606030504020204" pitchFamily="34" charset="0"/>
                <a:cs typeface="Open Sans" panose="020B0606030504020204" pitchFamily="34" charset="0"/>
              </a:rPr>
              <a:t> </a:t>
            </a:r>
          </a:p>
          <a:p>
            <a:pPr marL="457200" indent="-457200">
              <a:buFont typeface="Arial" panose="020B0604020202020204" pitchFamily="34" charset="0"/>
              <a:buChar char="•"/>
            </a:pPr>
            <a:r>
              <a:rPr lang="en-US" sz="3960" dirty="0">
                <a:latin typeface="Open Sans" panose="020B0606030504020204" pitchFamily="34" charset="0"/>
                <a:ea typeface="Open Sans" panose="020B0606030504020204" pitchFamily="34" charset="0"/>
                <a:cs typeface="Open Sans" panose="020B0606030504020204" pitchFamily="34" charset="0"/>
              </a:rPr>
              <a:t>Focused on diversity + inclusion within the workplace </a:t>
            </a:r>
          </a:p>
          <a:p>
            <a:endParaRPr lang="en-US" sz="396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3960" dirty="0">
                <a:latin typeface="Open Sans" panose="020B0606030504020204" pitchFamily="34" charset="0"/>
                <a:ea typeface="Open Sans" panose="020B0606030504020204" pitchFamily="34" charset="0"/>
                <a:cs typeface="Open Sans" panose="020B0606030504020204" pitchFamily="34" charset="0"/>
              </a:rPr>
              <a:t>Great benefits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2450" y="2606675"/>
            <a:ext cx="9010511" cy="6172200"/>
          </a:xfrm>
          <a:prstGeom prst="rect">
            <a:avLst/>
          </a:prstGeom>
        </p:spPr>
      </p:pic>
      <p:sp>
        <p:nvSpPr>
          <p:cNvPr id="5" name="Title 1"/>
          <p:cNvSpPr txBox="1">
            <a:spLocks/>
          </p:cNvSpPr>
          <p:nvPr/>
        </p:nvSpPr>
        <p:spPr>
          <a:xfrm>
            <a:off x="2736850" y="854075"/>
            <a:ext cx="13005753" cy="2185952"/>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95"/>
              </a:spcBef>
            </a:pPr>
            <a:r>
              <a:rPr lang="en-US" sz="4800" b="1" kern="0" dirty="0">
                <a:solidFill>
                  <a:srgbClr val="64649A"/>
                </a:solidFill>
                <a:latin typeface="Oswald" panose="02000503000000000000" pitchFamily="2" charset="0"/>
              </a:rPr>
              <a:t>Why Work for the Fed? </a:t>
            </a:r>
          </a:p>
          <a:p>
            <a:pPr marL="12700">
              <a:spcBef>
                <a:spcPts val="95"/>
              </a:spcBef>
            </a:pPr>
            <a:r>
              <a:rPr lang="en-US" sz="4800" kern="0" dirty="0">
                <a:latin typeface="Oswald" panose="02000503000000000000" pitchFamily="2" charset="0"/>
              </a:rPr>
              <a:t> </a:t>
            </a:r>
          </a:p>
        </p:txBody>
      </p:sp>
    </p:spTree>
    <p:extLst>
      <p:ext uri="{BB962C8B-B14F-4D97-AF65-F5344CB8AC3E}">
        <p14:creationId xmlns:p14="http://schemas.microsoft.com/office/powerpoint/2010/main" val="4072242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sp>
        <p:nvSpPr>
          <p:cNvPr id="5" name="Content Placeholder 4"/>
          <p:cNvSpPr>
            <a:spLocks noGrp="1"/>
          </p:cNvSpPr>
          <p:nvPr>
            <p:ph idx="1"/>
          </p:nvPr>
        </p:nvSpPr>
        <p:spPr>
          <a:xfrm>
            <a:off x="2736850" y="930275"/>
            <a:ext cx="17644431" cy="738664"/>
          </a:xfrm>
        </p:spPr>
        <p:txBody>
          <a:bodyPr/>
          <a:lstStyle/>
          <a:p>
            <a:r>
              <a:rPr lang="en-US" sz="4800" b="1" dirty="0">
                <a:solidFill>
                  <a:srgbClr val="64649A"/>
                </a:solidFill>
                <a:latin typeface="Oswald" panose="02000503000000000000"/>
              </a:rPr>
              <a:t>Career Resource</a:t>
            </a:r>
            <a:r>
              <a:rPr lang="en-US" sz="4800" b="1" dirty="0">
                <a:solidFill>
                  <a:srgbClr val="64649A"/>
                </a:solidFill>
              </a:rPr>
              <a:t> </a:t>
            </a:r>
          </a:p>
        </p:txBody>
      </p:sp>
      <p:sp>
        <p:nvSpPr>
          <p:cNvPr id="3" name="TextBox 2"/>
          <p:cNvSpPr txBox="1"/>
          <p:nvPr/>
        </p:nvSpPr>
        <p:spPr>
          <a:xfrm>
            <a:off x="1517650" y="3444875"/>
            <a:ext cx="8229600" cy="9677400"/>
          </a:xfrm>
          <a:prstGeom prst="rect">
            <a:avLst/>
          </a:prstGeom>
        </p:spPr>
        <p:txBody>
          <a:bodyPr vert="horz" wrap="square" lIns="150791" tIns="75396" rIns="150791" bIns="75396" rtlCol="0">
            <a:normAutofit/>
          </a:bodyPr>
          <a:lstStyle/>
          <a:p>
            <a:r>
              <a:rPr lang="en-US" sz="3958" b="1" dirty="0"/>
              <a:t>Financial Services Pipeline</a:t>
            </a:r>
          </a:p>
          <a:p>
            <a:endParaRPr lang="en-US" sz="3958" b="1" dirty="0"/>
          </a:p>
          <a:p>
            <a:r>
              <a:rPr lang="en-US" sz="3958" dirty="0"/>
              <a:t>Free Toolkit to explore careers in financial services industry </a:t>
            </a:r>
            <a:r>
              <a:rPr lang="en-US" sz="3958" dirty="0">
                <a:hlinkClick r:id="rId3"/>
              </a:rPr>
              <a:t>https://www.fspchicago.org/</a:t>
            </a:r>
            <a:endParaRPr lang="en-US" sz="3958" dirty="0"/>
          </a:p>
          <a:p>
            <a:pPr marL="565476" indent="-565476">
              <a:buFont typeface="Arial" panose="020B0604020202020204" pitchFamily="34" charset="0"/>
              <a:buChar char="•"/>
            </a:pPr>
            <a:endParaRPr lang="en-US" sz="3958" dirty="0"/>
          </a:p>
          <a:p>
            <a:endParaRPr lang="en-US" sz="3958" dirty="0"/>
          </a:p>
          <a:p>
            <a:endParaRPr lang="en-US" sz="3958" dirty="0"/>
          </a:p>
          <a:p>
            <a:endParaRPr lang="en-US" sz="3958" dirty="0"/>
          </a:p>
          <a:p>
            <a:endParaRPr lang="en-US" sz="3958" dirty="0"/>
          </a:p>
          <a:p>
            <a:endParaRPr lang="en-US" sz="3958" dirty="0"/>
          </a:p>
        </p:txBody>
      </p:sp>
      <p:pic>
        <p:nvPicPr>
          <p:cNvPr id="1026" name="Picture 2">
            <a:extLst>
              <a:ext uri="{FF2B5EF4-FFF2-40B4-BE49-F238E27FC236}">
                <a16:creationId xmlns:a16="http://schemas.microsoft.com/office/drawing/2014/main" id="{C15BB195-C01B-424A-80F5-C6EF42A1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7250" y="2301875"/>
            <a:ext cx="9525000" cy="71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403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250" y="-3176"/>
            <a:ext cx="15083367" cy="11312526"/>
          </a:xfrm>
          <a:prstGeom prst="rect">
            <a:avLst/>
          </a:prstGeom>
        </p:spPr>
      </p:pic>
    </p:spTree>
    <p:extLst>
      <p:ext uri="{BB962C8B-B14F-4D97-AF65-F5344CB8AC3E}">
        <p14:creationId xmlns:p14="http://schemas.microsoft.com/office/powerpoint/2010/main" val="1725884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8892555" y="10391432"/>
            <a:ext cx="1211580" cy="636270"/>
          </a:xfrm>
          <a:custGeom>
            <a:avLst/>
            <a:gdLst/>
            <a:ahLst/>
            <a:cxnLst/>
            <a:rect l="l" t="t" r="r" b="b"/>
            <a:pathLst>
              <a:path w="1211580" h="636270">
                <a:moveTo>
                  <a:pt x="1211544" y="0"/>
                </a:moveTo>
                <a:lnTo>
                  <a:pt x="0" y="0"/>
                </a:lnTo>
                <a:lnTo>
                  <a:pt x="0" y="635645"/>
                </a:lnTo>
                <a:lnTo>
                  <a:pt x="1211544" y="635645"/>
                </a:lnTo>
                <a:lnTo>
                  <a:pt x="1211544" y="0"/>
                </a:lnTo>
                <a:close/>
              </a:path>
            </a:pathLst>
          </a:custGeom>
          <a:solidFill>
            <a:srgbClr val="9499C4"/>
          </a:solidFill>
        </p:spPr>
        <p:txBody>
          <a:bodyPr wrap="square" lIns="0" tIns="0" rIns="0" bIns="0" rtlCol="0"/>
          <a:lstStyle/>
          <a:p>
            <a:endParaRPr/>
          </a:p>
        </p:txBody>
      </p:sp>
      <p:sp>
        <p:nvSpPr>
          <p:cNvPr id="4" name="object 4"/>
          <p:cNvSpPr/>
          <p:nvPr/>
        </p:nvSpPr>
        <p:spPr>
          <a:xfrm>
            <a:off x="1211544" y="0"/>
            <a:ext cx="1183640" cy="1650364"/>
          </a:xfrm>
          <a:custGeom>
            <a:avLst/>
            <a:gdLst/>
            <a:ahLst/>
            <a:cxnLst/>
            <a:rect l="l" t="t" r="r" b="b"/>
            <a:pathLst>
              <a:path w="1183639" h="1650364">
                <a:moveTo>
                  <a:pt x="1183388" y="0"/>
                </a:moveTo>
                <a:lnTo>
                  <a:pt x="0" y="0"/>
                </a:lnTo>
                <a:lnTo>
                  <a:pt x="0" y="1650295"/>
                </a:lnTo>
                <a:lnTo>
                  <a:pt x="1183388" y="1650295"/>
                </a:lnTo>
                <a:lnTo>
                  <a:pt x="1183388" y="0"/>
                </a:lnTo>
                <a:close/>
              </a:path>
            </a:pathLst>
          </a:custGeom>
          <a:solidFill>
            <a:srgbClr val="64649A"/>
          </a:solidFill>
        </p:spPr>
        <p:txBody>
          <a:bodyPr wrap="square" lIns="0" tIns="0" rIns="0" bIns="0" rtlCol="0"/>
          <a:lstStyle/>
          <a:p>
            <a:endParaRPr/>
          </a:p>
        </p:txBody>
      </p:sp>
      <p:sp>
        <p:nvSpPr>
          <p:cNvPr id="5" name="object 5"/>
          <p:cNvSpPr txBox="1">
            <a:spLocks noGrp="1"/>
          </p:cNvSpPr>
          <p:nvPr>
            <p:ph type="title" idx="4294967295"/>
          </p:nvPr>
        </p:nvSpPr>
        <p:spPr>
          <a:xfrm>
            <a:off x="2813050" y="473075"/>
            <a:ext cx="8915400" cy="773930"/>
          </a:xfrm>
          <a:prstGeom prst="rect">
            <a:avLst/>
          </a:prstGeom>
        </p:spPr>
        <p:txBody>
          <a:bodyPr vert="horz" wrap="square" lIns="0" tIns="12065" rIns="0" bIns="0" rtlCol="0">
            <a:spAutoFit/>
          </a:bodyPr>
          <a:lstStyle/>
          <a:p>
            <a:pPr marL="12700">
              <a:lnSpc>
                <a:spcPct val="100000"/>
              </a:lnSpc>
              <a:spcBef>
                <a:spcPts val="95"/>
              </a:spcBef>
            </a:pPr>
            <a:r>
              <a:rPr lang="en-US" sz="4950" dirty="0">
                <a:solidFill>
                  <a:srgbClr val="64649A"/>
                </a:solidFill>
                <a:latin typeface="Oswald" panose="02000503000000000000" pitchFamily="2" charset="0"/>
              </a:rPr>
              <a:t>What is the Federal Reserve? </a:t>
            </a:r>
            <a:endParaRPr sz="4950" dirty="0">
              <a:latin typeface="Oswald" panose="02000503000000000000" pitchFamily="2" charset="0"/>
            </a:endParaRPr>
          </a:p>
        </p:txBody>
      </p:sp>
      <p:sp>
        <p:nvSpPr>
          <p:cNvPr id="6" name="object 6"/>
          <p:cNvSpPr txBox="1">
            <a:spLocks noGrp="1"/>
          </p:cNvSpPr>
          <p:nvPr>
            <p:ph type="body" idx="4294967295"/>
          </p:nvPr>
        </p:nvSpPr>
        <p:spPr>
          <a:xfrm>
            <a:off x="9061450" y="1657095"/>
            <a:ext cx="9296400" cy="7476214"/>
          </a:xfrm>
          <a:prstGeom prst="rect">
            <a:avLst/>
          </a:prstGeom>
        </p:spPr>
        <p:txBody>
          <a:bodyPr vert="horz" wrap="square" lIns="0" tIns="12065" rIns="0" bIns="0" rtlCol="0">
            <a:spAutoFit/>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Central bank of the United States</a:t>
            </a:r>
          </a:p>
          <a:p>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“Bank of banks” </a:t>
            </a:r>
          </a:p>
          <a:p>
            <a:pPr marL="457200" indent="-457200">
              <a:buFont typeface="Arial" panose="020B0604020202020204" pitchFamily="34" charset="0"/>
              <a:buChar char="•"/>
            </a:pPr>
            <a:endParaRPr lang="en-US" sz="44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4400" dirty="0">
                <a:latin typeface="Open Sans" panose="020B0606030504020204" pitchFamily="34" charset="0"/>
                <a:ea typeface="Open Sans" panose="020B0606030504020204" pitchFamily="34" charset="0"/>
                <a:cs typeface="Open Sans" panose="020B0606030504020204" pitchFamily="34" charset="0"/>
              </a:rPr>
              <a:t>Chicago Fed is one of 12 Federal Reserve Banks that make up the Federal Reserve System</a:t>
            </a:r>
          </a:p>
          <a:p>
            <a:pPr marR="5080">
              <a:lnSpc>
                <a:spcPct val="100600"/>
              </a:lnSpc>
              <a:spcBef>
                <a:spcPts val="95"/>
              </a:spcBef>
            </a:pP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Logo&#10;&#10;Description automatically generated">
            <a:extLst>
              <a:ext uri="{FF2B5EF4-FFF2-40B4-BE49-F238E27FC236}">
                <a16:creationId xmlns:a16="http://schemas.microsoft.com/office/drawing/2014/main" id="{43F6ACAE-4FA6-174B-98AB-383CB6605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44" y="2682875"/>
            <a:ext cx="6896100" cy="6896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775" y="0"/>
            <a:ext cx="9430153" cy="11309350"/>
          </a:xfrm>
          <a:prstGeom prst="rect">
            <a:avLst/>
          </a:prstGeom>
        </p:spPr>
      </p:pic>
      <p:pic>
        <p:nvPicPr>
          <p:cNvPr id="3" name="Picture 2">
            <a:extLst>
              <a:ext uri="{FF2B5EF4-FFF2-40B4-BE49-F238E27FC236}">
                <a16:creationId xmlns:a16="http://schemas.microsoft.com/office/drawing/2014/main" id="{BB781E3A-8204-44F4-BE0B-70040519F13E}"/>
              </a:ext>
            </a:extLst>
          </p:cNvPr>
          <p:cNvPicPr>
            <a:picLocks noChangeAspect="1"/>
          </p:cNvPicPr>
          <p:nvPr/>
        </p:nvPicPr>
        <p:blipFill rotWithShape="1">
          <a:blip r:embed="rId4"/>
          <a:srcRect l="31132" t="-806" r="30739" b="70160"/>
          <a:stretch/>
        </p:blipFill>
        <p:spPr>
          <a:xfrm>
            <a:off x="10968654" y="5910662"/>
            <a:ext cx="9137984" cy="3733800"/>
          </a:xfrm>
          <a:prstGeom prst="rect">
            <a:avLst/>
          </a:prstGeom>
        </p:spPr>
      </p:pic>
      <p:sp>
        <p:nvSpPr>
          <p:cNvPr id="4" name="TextBox 3">
            <a:extLst>
              <a:ext uri="{FF2B5EF4-FFF2-40B4-BE49-F238E27FC236}">
                <a16:creationId xmlns:a16="http://schemas.microsoft.com/office/drawing/2014/main" id="{DBB61955-1626-479B-A28B-F741B77A6E31}"/>
              </a:ext>
            </a:extLst>
          </p:cNvPr>
          <p:cNvSpPr txBox="1"/>
          <p:nvPr/>
        </p:nvSpPr>
        <p:spPr>
          <a:xfrm>
            <a:off x="13947140" y="4710333"/>
            <a:ext cx="4343400" cy="1200329"/>
          </a:xfrm>
          <a:prstGeom prst="rect">
            <a:avLst/>
          </a:prstGeom>
          <a:noFill/>
        </p:spPr>
        <p:txBody>
          <a:bodyPr wrap="square" rtlCol="0">
            <a:spAutoFit/>
          </a:bodyPr>
          <a:lstStyle/>
          <a:p>
            <a:r>
              <a:rPr lang="en-US" sz="7200" b="1" dirty="0"/>
              <a:t>1913: </a:t>
            </a:r>
          </a:p>
        </p:txBody>
      </p:sp>
      <p:sp>
        <p:nvSpPr>
          <p:cNvPr id="5" name="TextBox 4">
            <a:extLst>
              <a:ext uri="{FF2B5EF4-FFF2-40B4-BE49-F238E27FC236}">
                <a16:creationId xmlns:a16="http://schemas.microsoft.com/office/drawing/2014/main" id="{ADBF33E3-8262-40F5-AD0C-4CAB41609C7D}"/>
              </a:ext>
            </a:extLst>
          </p:cNvPr>
          <p:cNvSpPr txBox="1"/>
          <p:nvPr/>
        </p:nvSpPr>
        <p:spPr>
          <a:xfrm>
            <a:off x="13025957" y="1231622"/>
            <a:ext cx="5264583" cy="2585323"/>
          </a:xfrm>
          <a:prstGeom prst="rect">
            <a:avLst/>
          </a:prstGeom>
          <a:noFill/>
        </p:spPr>
        <p:txBody>
          <a:bodyPr wrap="none" rtlCol="0">
            <a:spAutoFit/>
          </a:bodyPr>
          <a:lstStyle/>
          <a:p>
            <a:r>
              <a:rPr lang="en-US" sz="5400" dirty="0"/>
              <a:t>Early 1900s: </a:t>
            </a:r>
          </a:p>
          <a:p>
            <a:pPr marL="685800" indent="-685800">
              <a:buFont typeface="Arial" panose="020B0604020202020204" pitchFamily="34" charset="0"/>
              <a:buChar char="•"/>
            </a:pPr>
            <a:r>
              <a:rPr lang="en-US" sz="5400" dirty="0"/>
              <a:t>Runs on banks </a:t>
            </a:r>
          </a:p>
          <a:p>
            <a:pPr marL="685800" indent="-685800">
              <a:buFont typeface="Arial" panose="020B0604020202020204" pitchFamily="34" charset="0"/>
              <a:buChar char="•"/>
            </a:pPr>
            <a:r>
              <a:rPr lang="en-US" sz="5400" dirty="0"/>
              <a:t>Bank panics </a:t>
            </a:r>
          </a:p>
        </p:txBody>
      </p:sp>
    </p:spTree>
    <p:extLst>
      <p:ext uri="{BB962C8B-B14F-4D97-AF65-F5344CB8AC3E}">
        <p14:creationId xmlns:p14="http://schemas.microsoft.com/office/powerpoint/2010/main" val="2511803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775" y="0"/>
            <a:ext cx="9430153" cy="11309350"/>
          </a:xfrm>
          <a:prstGeom prst="rect">
            <a:avLst/>
          </a:prstGeom>
        </p:spPr>
      </p:pic>
      <p:pic>
        <p:nvPicPr>
          <p:cNvPr id="3" name="Picture 2">
            <a:extLst>
              <a:ext uri="{FF2B5EF4-FFF2-40B4-BE49-F238E27FC236}">
                <a16:creationId xmlns:a16="http://schemas.microsoft.com/office/drawing/2014/main" id="{BB781E3A-8204-44F4-BE0B-70040519F13E}"/>
              </a:ext>
            </a:extLst>
          </p:cNvPr>
          <p:cNvPicPr>
            <a:picLocks noChangeAspect="1"/>
          </p:cNvPicPr>
          <p:nvPr/>
        </p:nvPicPr>
        <p:blipFill rotWithShape="1">
          <a:blip r:embed="rId4"/>
          <a:srcRect l="31132" t="-806" r="30739" b="70160"/>
          <a:stretch/>
        </p:blipFill>
        <p:spPr>
          <a:xfrm>
            <a:off x="10968654" y="5910662"/>
            <a:ext cx="9137984" cy="3733800"/>
          </a:xfrm>
          <a:prstGeom prst="rect">
            <a:avLst/>
          </a:prstGeom>
        </p:spPr>
      </p:pic>
      <p:sp>
        <p:nvSpPr>
          <p:cNvPr id="4" name="TextBox 3">
            <a:extLst>
              <a:ext uri="{FF2B5EF4-FFF2-40B4-BE49-F238E27FC236}">
                <a16:creationId xmlns:a16="http://schemas.microsoft.com/office/drawing/2014/main" id="{DBB61955-1626-479B-A28B-F741B77A6E31}"/>
              </a:ext>
            </a:extLst>
          </p:cNvPr>
          <p:cNvSpPr txBox="1"/>
          <p:nvPr/>
        </p:nvSpPr>
        <p:spPr>
          <a:xfrm>
            <a:off x="13947140" y="4710333"/>
            <a:ext cx="4343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a:ea typeface="+mn-ea"/>
                <a:cs typeface="+mn-cs"/>
              </a:rPr>
              <a:t>1913: </a:t>
            </a:r>
          </a:p>
        </p:txBody>
      </p:sp>
      <p:sp>
        <p:nvSpPr>
          <p:cNvPr id="5" name="TextBox 4">
            <a:extLst>
              <a:ext uri="{FF2B5EF4-FFF2-40B4-BE49-F238E27FC236}">
                <a16:creationId xmlns:a16="http://schemas.microsoft.com/office/drawing/2014/main" id="{ADBF33E3-8262-40F5-AD0C-4CAB41609C7D}"/>
              </a:ext>
            </a:extLst>
          </p:cNvPr>
          <p:cNvSpPr txBox="1"/>
          <p:nvPr/>
        </p:nvSpPr>
        <p:spPr>
          <a:xfrm>
            <a:off x="13025957" y="1231622"/>
            <a:ext cx="5264583"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a:ea typeface="+mn-ea"/>
                <a:cs typeface="+mn-cs"/>
              </a:rPr>
              <a:t>Early 1900s: </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Calibri"/>
                <a:ea typeface="+mn-ea"/>
                <a:cs typeface="+mn-cs"/>
              </a:rPr>
              <a:t>Runs on banks </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Calibri"/>
                <a:ea typeface="+mn-ea"/>
                <a:cs typeface="+mn-cs"/>
              </a:rPr>
              <a:t>Bank panics </a:t>
            </a:r>
          </a:p>
        </p:txBody>
      </p:sp>
      <p:pic>
        <p:nvPicPr>
          <p:cNvPr id="11" name="Picture 10">
            <a:extLst>
              <a:ext uri="{FF2B5EF4-FFF2-40B4-BE49-F238E27FC236}">
                <a16:creationId xmlns:a16="http://schemas.microsoft.com/office/drawing/2014/main" id="{BC8619CF-A284-48AD-A45B-5A2C9E53DA7C}"/>
              </a:ext>
            </a:extLst>
          </p:cNvPr>
          <p:cNvPicPr>
            <a:picLocks noChangeAspect="1"/>
          </p:cNvPicPr>
          <p:nvPr/>
        </p:nvPicPr>
        <p:blipFill rotWithShape="1">
          <a:blip r:embed="rId3"/>
          <a:srcRect l="25120" t="37198" r="15084" b="23049"/>
          <a:stretch/>
        </p:blipFill>
        <p:spPr>
          <a:xfrm>
            <a:off x="570000" y="1883410"/>
            <a:ext cx="10420244" cy="8308031"/>
          </a:xfrm>
          <a:prstGeom prst="rect">
            <a:avLst/>
          </a:prstGeom>
        </p:spPr>
      </p:pic>
      <p:sp>
        <p:nvSpPr>
          <p:cNvPr id="9" name="Arrow: Down 8">
            <a:extLst>
              <a:ext uri="{FF2B5EF4-FFF2-40B4-BE49-F238E27FC236}">
                <a16:creationId xmlns:a16="http://schemas.microsoft.com/office/drawing/2014/main" id="{29A4ABDA-37DB-4B05-8A18-20381B7CCEA1}"/>
              </a:ext>
            </a:extLst>
          </p:cNvPr>
          <p:cNvSpPr/>
          <p:nvPr/>
        </p:nvSpPr>
        <p:spPr>
          <a:xfrm rot="3446648">
            <a:off x="10224695" y="1958133"/>
            <a:ext cx="1482839" cy="376636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5846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892555" y="10391432"/>
            <a:ext cx="1211580" cy="636270"/>
          </a:xfrm>
          <a:custGeom>
            <a:avLst/>
            <a:gdLst/>
            <a:ahLst/>
            <a:cxnLst/>
            <a:rect l="l" t="t" r="r" b="b"/>
            <a:pathLst>
              <a:path w="1211580" h="636270">
                <a:moveTo>
                  <a:pt x="1211544" y="0"/>
                </a:moveTo>
                <a:lnTo>
                  <a:pt x="0" y="0"/>
                </a:lnTo>
                <a:lnTo>
                  <a:pt x="0" y="635645"/>
                </a:lnTo>
                <a:lnTo>
                  <a:pt x="1211544" y="635645"/>
                </a:lnTo>
                <a:lnTo>
                  <a:pt x="1211544" y="0"/>
                </a:lnTo>
                <a:close/>
              </a:path>
            </a:pathLst>
          </a:custGeom>
          <a:solidFill>
            <a:srgbClr val="9499C4"/>
          </a:solidFill>
        </p:spPr>
        <p:txBody>
          <a:bodyPr wrap="square" lIns="0" tIns="0" rIns="0" bIns="0" rtlCol="0"/>
          <a:lstStyle/>
          <a:p>
            <a:endParaRPr/>
          </a:p>
        </p:txBody>
      </p:sp>
      <p:sp>
        <p:nvSpPr>
          <p:cNvPr id="4" name="object 4"/>
          <p:cNvSpPr/>
          <p:nvPr/>
        </p:nvSpPr>
        <p:spPr>
          <a:xfrm>
            <a:off x="1211544" y="0"/>
            <a:ext cx="1183640" cy="1650364"/>
          </a:xfrm>
          <a:custGeom>
            <a:avLst/>
            <a:gdLst/>
            <a:ahLst/>
            <a:cxnLst/>
            <a:rect l="l" t="t" r="r" b="b"/>
            <a:pathLst>
              <a:path w="1183639" h="1650364">
                <a:moveTo>
                  <a:pt x="1183388" y="0"/>
                </a:moveTo>
                <a:lnTo>
                  <a:pt x="0" y="0"/>
                </a:lnTo>
                <a:lnTo>
                  <a:pt x="0" y="1650295"/>
                </a:lnTo>
                <a:lnTo>
                  <a:pt x="1183388" y="1650295"/>
                </a:lnTo>
                <a:lnTo>
                  <a:pt x="1183388" y="0"/>
                </a:lnTo>
                <a:close/>
              </a:path>
            </a:pathLst>
          </a:custGeom>
          <a:solidFill>
            <a:srgbClr val="64649A"/>
          </a:solidFill>
        </p:spPr>
        <p:txBody>
          <a:bodyPr wrap="square" lIns="0" tIns="0" rIns="0" bIns="0" rtlCol="0"/>
          <a:lstStyle/>
          <a:p>
            <a:endParaRPr/>
          </a:p>
        </p:txBody>
      </p:sp>
      <p:sp>
        <p:nvSpPr>
          <p:cNvPr id="5" name="object 5"/>
          <p:cNvSpPr txBox="1">
            <a:spLocks noGrp="1"/>
          </p:cNvSpPr>
          <p:nvPr>
            <p:ph type="title" idx="4294967295"/>
          </p:nvPr>
        </p:nvSpPr>
        <p:spPr>
          <a:xfrm>
            <a:off x="2875833" y="335033"/>
            <a:ext cx="13438034" cy="3059171"/>
          </a:xfrm>
          <a:prstGeom prst="rect">
            <a:avLst/>
          </a:prstGeom>
        </p:spPr>
        <p:txBody>
          <a:bodyPr vert="horz" wrap="square" lIns="0" tIns="12065" rIns="0" bIns="0" rtlCol="0">
            <a:spAutoFit/>
          </a:bodyPr>
          <a:lstStyle/>
          <a:p>
            <a:pPr marL="12700">
              <a:lnSpc>
                <a:spcPct val="100000"/>
              </a:lnSpc>
              <a:spcBef>
                <a:spcPts val="95"/>
              </a:spcBef>
            </a:pPr>
            <a:r>
              <a:rPr lang="en-US" sz="4950" i="1" dirty="0">
                <a:solidFill>
                  <a:srgbClr val="64649A"/>
                </a:solidFill>
                <a:latin typeface="Oswald" panose="02000503000000000000" pitchFamily="2" charset="0"/>
              </a:rPr>
              <a:t>Let’s talk about banking! </a:t>
            </a:r>
            <a:br>
              <a:rPr lang="en-US" sz="4950" dirty="0">
                <a:solidFill>
                  <a:srgbClr val="64649A"/>
                </a:solidFill>
                <a:latin typeface="Oswald" panose="02000503000000000000" pitchFamily="2" charset="0"/>
              </a:rPr>
            </a:br>
            <a:br>
              <a:rPr lang="en-US" sz="4950" dirty="0">
                <a:solidFill>
                  <a:srgbClr val="64649A"/>
                </a:solidFill>
                <a:latin typeface="Oswald" panose="02000503000000000000" pitchFamily="2" charset="0"/>
              </a:rPr>
            </a:br>
            <a:r>
              <a:rPr lang="en-US" sz="4950" dirty="0">
                <a:solidFill>
                  <a:srgbClr val="64649A"/>
                </a:solidFill>
                <a:latin typeface="Oswald" panose="02000503000000000000" pitchFamily="2" charset="0"/>
              </a:rPr>
              <a:t>Q: As a customer, what would you would most like to do today if you went to a bank? </a:t>
            </a:r>
            <a:endParaRPr sz="4950" dirty="0">
              <a:solidFill>
                <a:schemeClr val="accent4"/>
              </a:solidFill>
              <a:latin typeface="Oswald" panose="02000503000000000000" pitchFamily="2" charset="0"/>
            </a:endParaRPr>
          </a:p>
        </p:txBody>
      </p:sp>
      <p:sp>
        <p:nvSpPr>
          <p:cNvPr id="6" name="object 6"/>
          <p:cNvSpPr txBox="1">
            <a:spLocks noGrp="1"/>
          </p:cNvSpPr>
          <p:nvPr>
            <p:ph type="body" idx="4294967295"/>
          </p:nvPr>
        </p:nvSpPr>
        <p:spPr>
          <a:xfrm>
            <a:off x="1208823" y="4054475"/>
            <a:ext cx="8386027" cy="5676362"/>
          </a:xfrm>
          <a:prstGeom prst="rect">
            <a:avLst/>
          </a:prstGeom>
        </p:spPr>
        <p:txBody>
          <a:bodyPr vert="horz" wrap="square" lIns="0" tIns="12065" rIns="0" bIns="0" rtlCol="0">
            <a:spAutoFit/>
          </a:bodyPr>
          <a:lstStyle/>
          <a:p>
            <a:pPr marR="5080">
              <a:lnSpc>
                <a:spcPct val="100600"/>
              </a:lnSpc>
              <a:spcBef>
                <a:spcPts val="95"/>
              </a:spcBef>
            </a:pPr>
            <a:r>
              <a:rPr lang="en-US" sz="3600" dirty="0">
                <a:latin typeface="Open Sans" panose="020B0606030504020204" pitchFamily="34" charset="0"/>
                <a:ea typeface="Open Sans" panose="020B0606030504020204" pitchFamily="34" charset="0"/>
                <a:cs typeface="Open Sans" panose="020B0606030504020204" pitchFamily="34" charset="0"/>
              </a:rPr>
              <a:t>Please respond A, B, or C in the chat box. </a:t>
            </a:r>
          </a:p>
          <a:p>
            <a:pPr marR="5080">
              <a:lnSpc>
                <a:spcPct val="100600"/>
              </a:lnSpc>
              <a:spcBef>
                <a:spcPts val="95"/>
              </a:spcBef>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R="5080">
              <a:lnSpc>
                <a:spcPct val="100600"/>
              </a:lnSpc>
              <a:spcBef>
                <a:spcPts val="95"/>
              </a:spcBef>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L="514350" marR="5080" indent="-514350">
              <a:lnSpc>
                <a:spcPct val="100600"/>
              </a:lnSpc>
              <a:spcBef>
                <a:spcPts val="95"/>
              </a:spcBef>
              <a:buAutoNum type="alphaUcPeriod"/>
            </a:pPr>
            <a:r>
              <a:rPr lang="en-US" sz="3600" dirty="0">
                <a:latin typeface="Open Sans" panose="020B0606030504020204" pitchFamily="34" charset="0"/>
                <a:ea typeface="Open Sans" panose="020B0606030504020204" pitchFamily="34" charset="0"/>
                <a:cs typeface="Open Sans" panose="020B0606030504020204" pitchFamily="34" charset="0"/>
              </a:rPr>
              <a:t>Deposit and withdraw cash </a:t>
            </a:r>
          </a:p>
          <a:p>
            <a:pPr marL="514350" marR="5080" indent="-514350">
              <a:lnSpc>
                <a:spcPct val="100600"/>
              </a:lnSpc>
              <a:spcBef>
                <a:spcPts val="95"/>
              </a:spcBef>
              <a:buAutoNum type="alphaUcPeriod"/>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R="5080">
              <a:lnSpc>
                <a:spcPct val="100600"/>
              </a:lnSpc>
              <a:spcBef>
                <a:spcPts val="95"/>
              </a:spcBef>
            </a:pPr>
            <a:r>
              <a:rPr lang="en-US" sz="3600" dirty="0">
                <a:latin typeface="Open Sans" panose="020B0606030504020204" pitchFamily="34" charset="0"/>
                <a:ea typeface="Open Sans" panose="020B0606030504020204" pitchFamily="34" charset="0"/>
                <a:cs typeface="Open Sans" panose="020B0606030504020204" pitchFamily="34" charset="0"/>
              </a:rPr>
              <a:t>B. Save your money and earn interest</a:t>
            </a:r>
          </a:p>
          <a:p>
            <a:pPr marR="5080">
              <a:lnSpc>
                <a:spcPct val="100600"/>
              </a:lnSpc>
              <a:spcBef>
                <a:spcPts val="95"/>
              </a:spcBef>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marR="5080">
              <a:lnSpc>
                <a:spcPct val="100600"/>
              </a:lnSpc>
              <a:spcBef>
                <a:spcPts val="95"/>
              </a:spcBef>
            </a:pPr>
            <a:r>
              <a:rPr lang="en-US" sz="3600" dirty="0">
                <a:latin typeface="Open Sans" panose="020B0606030504020204" pitchFamily="34" charset="0"/>
                <a:ea typeface="Open Sans" panose="020B0606030504020204" pitchFamily="34" charset="0"/>
                <a:cs typeface="Open Sans" panose="020B0606030504020204" pitchFamily="34" charset="0"/>
              </a:rPr>
              <a:t>C. Get a loan (to start a business, buy a car, buy a house) </a:t>
            </a:r>
            <a:endParaRPr sz="3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480EC9E0-91F1-4B86-BED7-1FCEEA204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87" b="17107"/>
          <a:stretch/>
        </p:blipFill>
        <p:spPr>
          <a:xfrm>
            <a:off x="11112318" y="3704373"/>
            <a:ext cx="8386027" cy="6298755"/>
          </a:xfrm>
          <a:prstGeom prst="rect">
            <a:avLst/>
          </a:prstGeom>
        </p:spPr>
      </p:pic>
    </p:spTree>
    <p:extLst>
      <p:ext uri="{BB962C8B-B14F-4D97-AF65-F5344CB8AC3E}">
        <p14:creationId xmlns:p14="http://schemas.microsoft.com/office/powerpoint/2010/main" val="405571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RBChiPowerPointTemplate_100620" id="{CAF1A5B2-3817-694C-8D69-0CBB30B77D51}" vid="{008B4CC3-55C9-DE4F-BC62-83F25EC18E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Nintex conditional workflow start</Name>
    <Synchronization>Synchronous</Synchronization>
    <Type>10001</Type>
    <SequenceNumber>50000</SequenceNumber>
    <Assembly>Nintex.Workflow, Version=1.0.0.0, Culture=neutral, PublicKeyToken=913f6bae0ca5ae12</Assembly>
    <Class>Nintex.Workflow.ConditionalWorkflowStartReceiver</Class>
    <Data>4/26/2013 7:50:30 PM</Data>
    <Filter/>
  </Receiver>
  <Receiver>
    <Name>Nintex conditional workflow start</Name>
    <Synchronization>Synchronous</Synchronization>
    <Type>10002</Type>
    <SequenceNumber>50000</SequenceNumber>
    <Assembly>Nintex.Workflow, Version=1.0.0.0, Culture=neutral, PublicKeyToken=913f6bae0ca5ae12</Assembly>
    <Class>Nintex.Workflow.ConditionalWorkflowStartReceiver</Class>
    <Data>4/26/2013 7:50:30 PM</Data>
    <Filter/>
  </Receiver>
  <Receiver>
    <Name>Nintex conditional workflow start</Name>
    <Synchronization>Synchronous</Synchronization>
    <Type>2</Type>
    <SequenceNumber>50000</SequenceNumber>
    <Assembly>Nintex.Workflow, Version=1.0.0.0, Culture=neutral, PublicKeyToken=913f6bae0ca5ae12</Assembly>
    <Class>Nintex.Workflow.ConditionalWorkflowStartReceiver</Class>
    <Data>4/26/2013 7:50:30 PM</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2026-06-03T16:00:00+00:00</PublishingExpirationDate>
    <PublishingStartDate xmlns="http://schemas.microsoft.com/sharepoint/v3" xsi:nil="true"/>
    <_dlc_DocId xmlns="d18b261a-0edf-433c-ade6-b4c5a8c9ad88">UZD6JJ247QYQ-5099-136</_dlc_DocId>
    <_dlc_DocIdUrl xmlns="d18b261a-0edf-433c-ade6-b4c5a8c9ad88">
      <Url>https://fedsharesites.frb.org/dist/7G/Org/Museum/_layouts/15/DocIdRedir.aspx?ID=UZD6JJ247QYQ-5099-136</Url>
      <Description>UZD6JJ247QYQ-5099-136</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D2DEFB36163984EBA4474D0072B5EA5" ma:contentTypeVersion="1" ma:contentTypeDescription="Create a new document." ma:contentTypeScope="" ma:versionID="ea1da60bbd81708ca1d6fe9485f22b62">
  <xsd:schema xmlns:xsd="http://www.w3.org/2001/XMLSchema" xmlns:xs="http://www.w3.org/2001/XMLSchema" xmlns:p="http://schemas.microsoft.com/office/2006/metadata/properties" xmlns:ns1="http://schemas.microsoft.com/sharepoint/v3" xmlns:ns2="d18b261a-0edf-433c-ade6-b4c5a8c9ad88" targetNamespace="http://schemas.microsoft.com/office/2006/metadata/properties" ma:root="true" ma:fieldsID="e7e61b362222318d412dbf63113239bf" ns1:_="" ns2:_="">
    <xsd:import namespace="http://schemas.microsoft.com/sharepoint/v3"/>
    <xsd:import namespace="d18b261a-0edf-433c-ade6-b4c5a8c9ad88"/>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internalName="PublishingStartDate">
      <xsd:simpleType>
        <xsd:restriction base="dms:Unknown"/>
      </xsd:simpleType>
    </xsd:element>
    <xsd:element name="PublishingExpirationDate" ma:index="12"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8b261a-0edf-433c-ade6-b4c5a8c9ad8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D75524-E741-4362-B226-5E7A23777CB5}">
  <ds:schemaRefs>
    <ds:schemaRef ds:uri="http://schemas.microsoft.com/sharepoint/v3/contenttype/forms"/>
  </ds:schemaRefs>
</ds:datastoreItem>
</file>

<file path=customXml/itemProps2.xml><?xml version="1.0" encoding="utf-8"?>
<ds:datastoreItem xmlns:ds="http://schemas.openxmlformats.org/officeDocument/2006/customXml" ds:itemID="{818FBDF3-F410-4640-A62E-6B55C9F791D5}">
  <ds:schemaRefs>
    <ds:schemaRef ds:uri="http://schemas.microsoft.com/sharepoint/events"/>
  </ds:schemaRefs>
</ds:datastoreItem>
</file>

<file path=customXml/itemProps3.xml><?xml version="1.0" encoding="utf-8"?>
<ds:datastoreItem xmlns:ds="http://schemas.openxmlformats.org/officeDocument/2006/customXml" ds:itemID="{816F037F-0DE1-4D41-8512-46BA2A992C17}">
  <ds:schemaRefs>
    <ds:schemaRef ds:uri="http://purl.org/dc/elements/1.1/"/>
    <ds:schemaRef ds:uri="d18b261a-0edf-433c-ade6-b4c5a8c9ad88"/>
    <ds:schemaRef ds:uri="http://schemas.openxmlformats.org/package/2006/metadata/core-properties"/>
    <ds:schemaRef ds:uri="http://www.w3.org/XML/1998/namespace"/>
    <ds:schemaRef ds:uri="http://purl.org/dc/dcmitype/"/>
    <ds:schemaRef ds:uri="http://schemas.microsoft.com/sharepoint/v3"/>
    <ds:schemaRef ds:uri="http://schemas.microsoft.com/office/2006/metadata/properties"/>
    <ds:schemaRef ds:uri="http://schemas.microsoft.com/office/2006/documentManagement/types"/>
    <ds:schemaRef ds:uri="http://schemas.microsoft.com/office/infopath/2007/PartnerControls"/>
    <ds:schemaRef ds:uri="http://purl.org/dc/terms/"/>
  </ds:schemaRefs>
</ds:datastoreItem>
</file>

<file path=customXml/itemProps4.xml><?xml version="1.0" encoding="utf-8"?>
<ds:datastoreItem xmlns:ds="http://schemas.openxmlformats.org/officeDocument/2006/customXml" ds:itemID="{1DFE46BE-7617-4422-B98E-BC1E85F862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18b261a-0edf-433c-ade6-b4c5a8c9ad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914</TotalTime>
  <Words>4272</Words>
  <Application>Microsoft Office PowerPoint</Application>
  <PresentationFormat>Custom</PresentationFormat>
  <Paragraphs>400</Paragraphs>
  <Slides>45</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DejaVu Sans</vt:lpstr>
      <vt:lpstr>Georgia</vt:lpstr>
      <vt:lpstr>Open Sans</vt:lpstr>
      <vt:lpstr>Oswald</vt:lpstr>
      <vt:lpstr>Wingdings</vt:lpstr>
      <vt:lpstr>Office Theme</vt:lpstr>
      <vt:lpstr>PowerPoint Presentation</vt:lpstr>
      <vt:lpstr>PowerPoint Presentation</vt:lpstr>
      <vt:lpstr>PowerPoint Presentation</vt:lpstr>
      <vt:lpstr>PowerPoint Presentation</vt:lpstr>
      <vt:lpstr>PowerPoint Presentation</vt:lpstr>
      <vt:lpstr>What is the Federal Reserve? </vt:lpstr>
      <vt:lpstr>PowerPoint Presentation</vt:lpstr>
      <vt:lpstr>PowerPoint Presentation</vt:lpstr>
      <vt:lpstr>Let’s talk about banking!   Q: As a customer, what would you would most like to do today if you went to a bank? </vt:lpstr>
      <vt:lpstr>PowerPoint Presentation</vt:lpstr>
      <vt:lpstr>PowerPoint Presentation</vt:lpstr>
      <vt:lpstr>PowerPoint Presentation</vt:lpstr>
      <vt:lpstr>Roles of the Federal Reserve</vt:lpstr>
      <vt:lpstr>PowerPoint Presentation</vt:lpstr>
      <vt:lpstr>Q: Which of these would you most like to use to pay for things?   TypaymentsPaymthese are you most likely to use on a typical day?  </vt:lpstr>
      <vt:lpstr>PowerPoint Presentation</vt:lpstr>
      <vt:lpstr>PowerPoint Presentation</vt:lpstr>
      <vt:lpstr>PowerPoint Presentation</vt:lpstr>
      <vt:lpstr>PowerPoint Presentation</vt:lpstr>
      <vt:lpstr>PowerPoint Presentation</vt:lpstr>
      <vt:lpstr>PowerPoint Presentation</vt:lpstr>
      <vt:lpstr>Q: How much money is stored in the Chicago Federal Reserve vault? </vt:lpstr>
      <vt:lpstr>Q: How much money is stored in the Chicago Federal Reserve vault?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 Interest Rates</vt:lpstr>
      <vt:lpstr>PowerPoint Presentation</vt:lpstr>
      <vt:lpstr>PowerPoint Presentation</vt:lpstr>
      <vt:lpstr>PowerPoint Presentation</vt:lpstr>
      <vt:lpstr>Actions Taken by the Fed</vt:lpstr>
      <vt:lpstr>Questions? </vt:lpstr>
      <vt:lpstr>PowerPoint Presentation</vt:lpstr>
      <vt:lpstr>PowerPoint Presentation</vt:lpstr>
      <vt:lpstr>PowerPoint Presentation</vt:lpstr>
      <vt:lpstr>Careers at the Federal Reserve </vt:lpstr>
      <vt:lpstr>PowerPoint Presentation</vt:lpstr>
      <vt:lpstr>PowerPoint Presentation</vt:lpstr>
      <vt:lpstr>PowerPoint Presentation</vt:lpstr>
      <vt:lpstr>Why Work for the Fed? </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Booth, Sonia H</dc:creator>
  <cp:lastModifiedBy>Booth, Sonia H</cp:lastModifiedBy>
  <cp:revision>56</cp:revision>
  <dcterms:created xsi:type="dcterms:W3CDTF">2020-11-18T18:03:28Z</dcterms:created>
  <dcterms:modified xsi:type="dcterms:W3CDTF">2021-07-08T15:51:26Z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c4b74612-7dd7-4004-b3e3-244b763d27a1</vt:lpwstr>
  </property>
  <property fmtid="{D5CDD505-2E9C-101B-9397-08002B2CF9AE}" pid="3" name="_dlc_DocIdItemGuid">
    <vt:lpwstr>8e225fb7-c2ee-4429-92c5-7718bcbab548</vt:lpwstr>
  </property>
  <property fmtid="{D5CDD505-2E9C-101B-9397-08002B2CF9AE}" pid="4" name="ContentTypeId">
    <vt:lpwstr>0x0101005D2DEFB36163984EBA4474D0072B5EA5</vt:lpwstr>
  </property>
</Properties>
</file>