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735" r:id="rId5"/>
  </p:sldMasterIdLst>
  <p:notesMasterIdLst>
    <p:notesMasterId r:id="rId40"/>
  </p:notesMasterIdLst>
  <p:handoutMasterIdLst>
    <p:handoutMasterId r:id="rId41"/>
  </p:handoutMasterIdLst>
  <p:sldIdLst>
    <p:sldId id="379" r:id="rId6"/>
    <p:sldId id="394" r:id="rId7"/>
    <p:sldId id="279" r:id="rId8"/>
    <p:sldId id="395" r:id="rId9"/>
    <p:sldId id="276" r:id="rId10"/>
    <p:sldId id="424" r:id="rId11"/>
    <p:sldId id="289" r:id="rId12"/>
    <p:sldId id="287" r:id="rId13"/>
    <p:sldId id="377" r:id="rId14"/>
    <p:sldId id="398" r:id="rId15"/>
    <p:sldId id="399" r:id="rId16"/>
    <p:sldId id="400" r:id="rId17"/>
    <p:sldId id="401" r:id="rId18"/>
    <p:sldId id="425" r:id="rId19"/>
    <p:sldId id="403" r:id="rId20"/>
    <p:sldId id="404" r:id="rId21"/>
    <p:sldId id="405" r:id="rId22"/>
    <p:sldId id="406" r:id="rId23"/>
    <p:sldId id="407" r:id="rId24"/>
    <p:sldId id="408" r:id="rId25"/>
    <p:sldId id="409" r:id="rId26"/>
    <p:sldId id="410" r:id="rId27"/>
    <p:sldId id="411" r:id="rId28"/>
    <p:sldId id="412" r:id="rId29"/>
    <p:sldId id="414" r:id="rId30"/>
    <p:sldId id="416" r:id="rId31"/>
    <p:sldId id="288" r:id="rId32"/>
    <p:sldId id="418" r:id="rId33"/>
    <p:sldId id="419" r:id="rId34"/>
    <p:sldId id="421" r:id="rId35"/>
    <p:sldId id="426" r:id="rId36"/>
    <p:sldId id="427" r:id="rId37"/>
    <p:sldId id="428" r:id="rId38"/>
    <p:sldId id="41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ages" id="{42DF8497-0A83-9946-9D94-F97BB9E3B8E5}">
          <p14:sldIdLst>
            <p14:sldId id="379"/>
            <p14:sldId id="394"/>
            <p14:sldId id="279"/>
            <p14:sldId id="395"/>
            <p14:sldId id="276"/>
            <p14:sldId id="424"/>
            <p14:sldId id="289"/>
            <p14:sldId id="287"/>
            <p14:sldId id="377"/>
            <p14:sldId id="398"/>
            <p14:sldId id="399"/>
            <p14:sldId id="400"/>
            <p14:sldId id="401"/>
            <p14:sldId id="425"/>
            <p14:sldId id="403"/>
            <p14:sldId id="404"/>
            <p14:sldId id="405"/>
            <p14:sldId id="406"/>
            <p14:sldId id="407"/>
            <p14:sldId id="408"/>
            <p14:sldId id="409"/>
            <p14:sldId id="410"/>
            <p14:sldId id="411"/>
            <p14:sldId id="412"/>
            <p14:sldId id="414"/>
            <p14:sldId id="416"/>
            <p14:sldId id="288"/>
            <p14:sldId id="418"/>
            <p14:sldId id="419"/>
            <p14:sldId id="421"/>
            <p14:sldId id="426"/>
            <p14:sldId id="427"/>
            <p14:sldId id="428"/>
            <p14:sldId id="41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C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375FDD-F77D-4612-A3B1-F8D6484D287E}" v="31" dt="2024-03-20T17:27:28.5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018" autoAdjust="0"/>
    <p:restoredTop sz="68467" autoAdjust="0"/>
  </p:normalViewPr>
  <p:slideViewPr>
    <p:cSldViewPr snapToGrid="0">
      <p:cViewPr varScale="1">
        <p:scale>
          <a:sx n="58" d="100"/>
          <a:sy n="58" d="100"/>
        </p:scale>
        <p:origin x="1219" y="67"/>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yson, Natashia" userId="010e553b-210d-431a-8f1f-ab18d09fa745" providerId="ADAL" clId="{F6375FDD-F77D-4612-A3B1-F8D6484D287E}"/>
    <pc:docChg chg="undo custSel modSld">
      <pc:chgData name="Bryson, Natashia" userId="010e553b-210d-431a-8f1f-ab18d09fa745" providerId="ADAL" clId="{F6375FDD-F77D-4612-A3B1-F8D6484D287E}" dt="2024-03-20T17:27:35.671" v="238" actId="14100"/>
      <pc:docMkLst>
        <pc:docMk/>
      </pc:docMkLst>
      <pc:sldChg chg="addSp delSp modSp mod">
        <pc:chgData name="Bryson, Natashia" userId="010e553b-210d-431a-8f1f-ab18d09fa745" providerId="ADAL" clId="{F6375FDD-F77D-4612-A3B1-F8D6484D287E}" dt="2024-03-20T16:07:56.249" v="232" actId="478"/>
        <pc:sldMkLst>
          <pc:docMk/>
          <pc:sldMk cId="390848153" sldId="279"/>
        </pc:sldMkLst>
        <pc:spChg chg="del">
          <ac:chgData name="Bryson, Natashia" userId="010e553b-210d-431a-8f1f-ab18d09fa745" providerId="ADAL" clId="{F6375FDD-F77D-4612-A3B1-F8D6484D287E}" dt="2024-03-20T16:06:35.051" v="226" actId="931"/>
          <ac:spMkLst>
            <pc:docMk/>
            <pc:sldMk cId="390848153" sldId="279"/>
            <ac:spMk id="3" creationId="{7B0E494D-8E57-A931-898D-7DC11DD4C916}"/>
          </ac:spMkLst>
        </pc:spChg>
        <pc:picChg chg="add mod">
          <ac:chgData name="Bryson, Natashia" userId="010e553b-210d-431a-8f1f-ab18d09fa745" providerId="ADAL" clId="{F6375FDD-F77D-4612-A3B1-F8D6484D287E}" dt="2024-03-20T16:06:35.776" v="228" actId="962"/>
          <ac:picMkLst>
            <pc:docMk/>
            <pc:sldMk cId="390848153" sldId="279"/>
            <ac:picMk id="4" creationId="{6002E20D-A70A-C126-2130-E813A90229DC}"/>
          </ac:picMkLst>
        </pc:picChg>
        <pc:picChg chg="del mod">
          <ac:chgData name="Bryson, Natashia" userId="010e553b-210d-431a-8f1f-ab18d09fa745" providerId="ADAL" clId="{F6375FDD-F77D-4612-A3B1-F8D6484D287E}" dt="2024-03-20T16:07:56.249" v="232" actId="478"/>
          <ac:picMkLst>
            <pc:docMk/>
            <pc:sldMk cId="390848153" sldId="279"/>
            <ac:picMk id="1028" creationId="{33BCD629-A8AD-6D33-9A7E-3CF6B61339ED}"/>
          </ac:picMkLst>
        </pc:picChg>
      </pc:sldChg>
      <pc:sldChg chg="addSp delSp modSp mod">
        <pc:chgData name="Bryson, Natashia" userId="010e553b-210d-431a-8f1f-ab18d09fa745" providerId="ADAL" clId="{F6375FDD-F77D-4612-A3B1-F8D6484D287E}" dt="2024-03-20T16:00:22.933" v="192" actId="1076"/>
        <pc:sldMkLst>
          <pc:docMk/>
          <pc:sldMk cId="580361647" sldId="377"/>
        </pc:sldMkLst>
        <pc:picChg chg="add mod">
          <ac:chgData name="Bryson, Natashia" userId="010e553b-210d-431a-8f1f-ab18d09fa745" providerId="ADAL" clId="{F6375FDD-F77D-4612-A3B1-F8D6484D287E}" dt="2024-03-20T16:00:22.933" v="192" actId="1076"/>
          <ac:picMkLst>
            <pc:docMk/>
            <pc:sldMk cId="580361647" sldId="377"/>
            <ac:picMk id="5" creationId="{FD252D0E-C9E6-3961-A983-ED190217E759}"/>
          </ac:picMkLst>
        </pc:picChg>
        <pc:picChg chg="del mod">
          <ac:chgData name="Bryson, Natashia" userId="010e553b-210d-431a-8f1f-ab18d09fa745" providerId="ADAL" clId="{F6375FDD-F77D-4612-A3B1-F8D6484D287E}" dt="2024-03-20T15:56:36.422" v="148" actId="478"/>
          <ac:picMkLst>
            <pc:docMk/>
            <pc:sldMk cId="580361647" sldId="377"/>
            <ac:picMk id="7" creationId="{578053C6-0E16-DFCB-58B0-247A5ED88648}"/>
          </ac:picMkLst>
        </pc:picChg>
      </pc:sldChg>
      <pc:sldChg chg="addSp delSp modSp mod">
        <pc:chgData name="Bryson, Natashia" userId="010e553b-210d-431a-8f1f-ab18d09fa745" providerId="ADAL" clId="{F6375FDD-F77D-4612-A3B1-F8D6484D287E}" dt="2024-03-20T17:27:35.671" v="238" actId="14100"/>
        <pc:sldMkLst>
          <pc:docMk/>
          <pc:sldMk cId="195147573" sldId="394"/>
        </pc:sldMkLst>
        <pc:picChg chg="del mod">
          <ac:chgData name="Bryson, Natashia" userId="010e553b-210d-431a-8f1f-ab18d09fa745" providerId="ADAL" clId="{F6375FDD-F77D-4612-A3B1-F8D6484D287E}" dt="2024-03-20T17:27:30.699" v="234" actId="478"/>
          <ac:picMkLst>
            <pc:docMk/>
            <pc:sldMk cId="195147573" sldId="394"/>
            <ac:picMk id="3" creationId="{7CD5AB82-6C60-BDC0-04BF-BCD1542B9505}"/>
          </ac:picMkLst>
        </pc:picChg>
        <pc:picChg chg="add mod">
          <ac:chgData name="Bryson, Natashia" userId="010e553b-210d-431a-8f1f-ab18d09fa745" providerId="ADAL" clId="{F6375FDD-F77D-4612-A3B1-F8D6484D287E}" dt="2024-03-20T17:27:35.671" v="238" actId="14100"/>
          <ac:picMkLst>
            <pc:docMk/>
            <pc:sldMk cId="195147573" sldId="394"/>
            <ac:picMk id="4" creationId="{37A726CB-3478-E240-C4CE-DF57C2524CC0}"/>
          </ac:picMkLst>
        </pc:picChg>
      </pc:sldChg>
      <pc:sldChg chg="addSp delSp modSp mod">
        <pc:chgData name="Bryson, Natashia" userId="010e553b-210d-431a-8f1f-ab18d09fa745" providerId="ADAL" clId="{F6375FDD-F77D-4612-A3B1-F8D6484D287E}" dt="2024-03-20T16:06:18.367" v="225" actId="1076"/>
        <pc:sldMkLst>
          <pc:docMk/>
          <pc:sldMk cId="949098293" sldId="395"/>
        </pc:sldMkLst>
        <pc:picChg chg="add del mod">
          <ac:chgData name="Bryson, Natashia" userId="010e553b-210d-431a-8f1f-ab18d09fa745" providerId="ADAL" clId="{F6375FDD-F77D-4612-A3B1-F8D6484D287E}" dt="2024-03-20T16:06:13.900" v="224" actId="478"/>
          <ac:picMkLst>
            <pc:docMk/>
            <pc:sldMk cId="949098293" sldId="395"/>
            <ac:picMk id="3" creationId="{B8C990D3-BC99-50AA-CBAB-CABE719EB93D}"/>
          </ac:picMkLst>
        </pc:picChg>
        <pc:picChg chg="add mod">
          <ac:chgData name="Bryson, Natashia" userId="010e553b-210d-431a-8f1f-ab18d09fa745" providerId="ADAL" clId="{F6375FDD-F77D-4612-A3B1-F8D6484D287E}" dt="2024-03-20T16:06:18.367" v="225" actId="1076"/>
          <ac:picMkLst>
            <pc:docMk/>
            <pc:sldMk cId="949098293" sldId="395"/>
            <ac:picMk id="4" creationId="{AEB1D5FD-BED3-0805-58AC-DDA165650922}"/>
          </ac:picMkLst>
        </pc:picChg>
      </pc:sldChg>
      <pc:sldChg chg="addSp delSp modSp mod">
        <pc:chgData name="Bryson, Natashia" userId="010e553b-210d-431a-8f1f-ab18d09fa745" providerId="ADAL" clId="{F6375FDD-F77D-4612-A3B1-F8D6484D287E}" dt="2024-03-20T15:56:23.122" v="144" actId="14100"/>
        <pc:sldMkLst>
          <pc:docMk/>
          <pc:sldMk cId="474808876" sldId="399"/>
        </pc:sldMkLst>
        <pc:picChg chg="del mod">
          <ac:chgData name="Bryson, Natashia" userId="010e553b-210d-431a-8f1f-ab18d09fa745" providerId="ADAL" clId="{F6375FDD-F77D-4612-A3B1-F8D6484D287E}" dt="2024-03-20T15:56:18.715" v="142" actId="478"/>
          <ac:picMkLst>
            <pc:docMk/>
            <pc:sldMk cId="474808876" sldId="399"/>
            <ac:picMk id="2" creationId="{62B80894-42F0-7A74-257D-A4A6DE033AE6}"/>
          </ac:picMkLst>
        </pc:picChg>
        <pc:picChg chg="add mod">
          <ac:chgData name="Bryson, Natashia" userId="010e553b-210d-431a-8f1f-ab18d09fa745" providerId="ADAL" clId="{F6375FDD-F77D-4612-A3B1-F8D6484D287E}" dt="2024-03-20T15:56:23.122" v="144" actId="14100"/>
          <ac:picMkLst>
            <pc:docMk/>
            <pc:sldMk cId="474808876" sldId="399"/>
            <ac:picMk id="4" creationId="{132B6167-0E60-E331-4B18-B23E7DDAA7B8}"/>
          </ac:picMkLst>
        </pc:picChg>
      </pc:sldChg>
      <pc:sldChg chg="addSp delSp modSp mod">
        <pc:chgData name="Bryson, Natashia" userId="010e553b-210d-431a-8f1f-ab18d09fa745" providerId="ADAL" clId="{F6375FDD-F77D-4612-A3B1-F8D6484D287E}" dt="2024-03-20T15:56:08.048" v="138" actId="14100"/>
        <pc:sldMkLst>
          <pc:docMk/>
          <pc:sldMk cId="690083625" sldId="400"/>
        </pc:sldMkLst>
        <pc:picChg chg="del mod">
          <ac:chgData name="Bryson, Natashia" userId="010e553b-210d-431a-8f1f-ab18d09fa745" providerId="ADAL" clId="{F6375FDD-F77D-4612-A3B1-F8D6484D287E}" dt="2024-03-20T15:56:03.276" v="136" actId="478"/>
          <ac:picMkLst>
            <pc:docMk/>
            <pc:sldMk cId="690083625" sldId="400"/>
            <ac:picMk id="3" creationId="{F56633EC-496C-40DE-47B1-8298BC0A3A22}"/>
          </ac:picMkLst>
        </pc:picChg>
        <pc:picChg chg="add mod">
          <ac:chgData name="Bryson, Natashia" userId="010e553b-210d-431a-8f1f-ab18d09fa745" providerId="ADAL" clId="{F6375FDD-F77D-4612-A3B1-F8D6484D287E}" dt="2024-03-20T15:56:08.048" v="138" actId="14100"/>
          <ac:picMkLst>
            <pc:docMk/>
            <pc:sldMk cId="690083625" sldId="400"/>
            <ac:picMk id="4" creationId="{19239234-5880-2ABE-EECA-FFF4596B6A0D}"/>
          </ac:picMkLst>
        </pc:picChg>
      </pc:sldChg>
      <pc:sldChg chg="addSp delSp modSp mod">
        <pc:chgData name="Bryson, Natashia" userId="010e553b-210d-431a-8f1f-ab18d09fa745" providerId="ADAL" clId="{F6375FDD-F77D-4612-A3B1-F8D6484D287E}" dt="2024-03-20T15:55:49.187" v="131" actId="14100"/>
        <pc:sldMkLst>
          <pc:docMk/>
          <pc:sldMk cId="3908466439" sldId="403"/>
        </pc:sldMkLst>
        <pc:picChg chg="del">
          <ac:chgData name="Bryson, Natashia" userId="010e553b-210d-431a-8f1f-ab18d09fa745" providerId="ADAL" clId="{F6375FDD-F77D-4612-A3B1-F8D6484D287E}" dt="2024-03-20T15:55:45.480" v="129" actId="478"/>
          <ac:picMkLst>
            <pc:docMk/>
            <pc:sldMk cId="3908466439" sldId="403"/>
            <ac:picMk id="3" creationId="{FC579E0D-E796-216A-BB5F-3E584527C201}"/>
          </ac:picMkLst>
        </pc:picChg>
        <pc:picChg chg="add mod">
          <ac:chgData name="Bryson, Natashia" userId="010e553b-210d-431a-8f1f-ab18d09fa745" providerId="ADAL" clId="{F6375FDD-F77D-4612-A3B1-F8D6484D287E}" dt="2024-03-20T15:55:49.187" v="131" actId="14100"/>
          <ac:picMkLst>
            <pc:docMk/>
            <pc:sldMk cId="3908466439" sldId="403"/>
            <ac:picMk id="4" creationId="{9DA8B93D-14F8-D371-D8D7-BE4EA57DB6EE}"/>
          </ac:picMkLst>
        </pc:picChg>
      </pc:sldChg>
      <pc:sldChg chg="addSp delSp modSp mod">
        <pc:chgData name="Bryson, Natashia" userId="010e553b-210d-431a-8f1f-ab18d09fa745" providerId="ADAL" clId="{F6375FDD-F77D-4612-A3B1-F8D6484D287E}" dt="2024-03-20T15:55:30.872" v="127" actId="14100"/>
        <pc:sldMkLst>
          <pc:docMk/>
          <pc:sldMk cId="1382939802" sldId="404"/>
        </pc:sldMkLst>
        <pc:picChg chg="del">
          <ac:chgData name="Bryson, Natashia" userId="010e553b-210d-431a-8f1f-ab18d09fa745" providerId="ADAL" clId="{F6375FDD-F77D-4612-A3B1-F8D6484D287E}" dt="2024-03-20T15:55:25.643" v="124" actId="478"/>
          <ac:picMkLst>
            <pc:docMk/>
            <pc:sldMk cId="1382939802" sldId="404"/>
            <ac:picMk id="2" creationId="{EC1582CB-F1BA-723C-800D-7220BBB0AD5B}"/>
          </ac:picMkLst>
        </pc:picChg>
        <pc:picChg chg="add mod">
          <ac:chgData name="Bryson, Natashia" userId="010e553b-210d-431a-8f1f-ab18d09fa745" providerId="ADAL" clId="{F6375FDD-F77D-4612-A3B1-F8D6484D287E}" dt="2024-03-20T15:55:30.872" v="127" actId="14100"/>
          <ac:picMkLst>
            <pc:docMk/>
            <pc:sldMk cId="1382939802" sldId="404"/>
            <ac:picMk id="4" creationId="{31ECABF9-05EF-3173-0FD1-A7045D41D51A}"/>
          </ac:picMkLst>
        </pc:picChg>
      </pc:sldChg>
      <pc:sldChg chg="addSp delSp modSp mod">
        <pc:chgData name="Bryson, Natashia" userId="010e553b-210d-431a-8f1f-ab18d09fa745" providerId="ADAL" clId="{F6375FDD-F77D-4612-A3B1-F8D6484D287E}" dt="2024-03-20T15:55:15.377" v="122" actId="962"/>
        <pc:sldMkLst>
          <pc:docMk/>
          <pc:sldMk cId="3838401499" sldId="405"/>
        </pc:sldMkLst>
        <pc:picChg chg="del">
          <ac:chgData name="Bryson, Natashia" userId="010e553b-210d-431a-8f1f-ab18d09fa745" providerId="ADAL" clId="{F6375FDD-F77D-4612-A3B1-F8D6484D287E}" dt="2024-03-20T15:55:06.234" v="118" actId="478"/>
          <ac:picMkLst>
            <pc:docMk/>
            <pc:sldMk cId="3838401499" sldId="405"/>
            <ac:picMk id="4" creationId="{8721091C-BA4A-F9F2-418F-BF30D795BC52}"/>
          </ac:picMkLst>
        </pc:picChg>
        <pc:picChg chg="add mod">
          <ac:chgData name="Bryson, Natashia" userId="010e553b-210d-431a-8f1f-ab18d09fa745" providerId="ADAL" clId="{F6375FDD-F77D-4612-A3B1-F8D6484D287E}" dt="2024-03-20T15:55:15.377" v="122" actId="962"/>
          <ac:picMkLst>
            <pc:docMk/>
            <pc:sldMk cId="3838401499" sldId="405"/>
            <ac:picMk id="6" creationId="{8A571D14-8597-2565-EEF8-F936EC1DDBF8}"/>
          </ac:picMkLst>
        </pc:picChg>
      </pc:sldChg>
      <pc:sldChg chg="addSp delSp modSp mod">
        <pc:chgData name="Bryson, Natashia" userId="010e553b-210d-431a-8f1f-ab18d09fa745" providerId="ADAL" clId="{F6375FDD-F77D-4612-A3B1-F8D6484D287E}" dt="2024-03-20T15:54:59.003" v="117" actId="1076"/>
        <pc:sldMkLst>
          <pc:docMk/>
          <pc:sldMk cId="2551551855" sldId="406"/>
        </pc:sldMkLst>
        <pc:picChg chg="del">
          <ac:chgData name="Bryson, Natashia" userId="010e553b-210d-431a-8f1f-ab18d09fa745" providerId="ADAL" clId="{F6375FDD-F77D-4612-A3B1-F8D6484D287E}" dt="2024-03-20T15:54:56.616" v="115" actId="478"/>
          <ac:picMkLst>
            <pc:docMk/>
            <pc:sldMk cId="2551551855" sldId="406"/>
            <ac:picMk id="4" creationId="{8721091C-BA4A-F9F2-418F-BF30D795BC52}"/>
          </ac:picMkLst>
        </pc:picChg>
        <pc:picChg chg="add mod">
          <ac:chgData name="Bryson, Natashia" userId="010e553b-210d-431a-8f1f-ab18d09fa745" providerId="ADAL" clId="{F6375FDD-F77D-4612-A3B1-F8D6484D287E}" dt="2024-03-20T15:54:59.003" v="117" actId="1076"/>
          <ac:picMkLst>
            <pc:docMk/>
            <pc:sldMk cId="2551551855" sldId="406"/>
            <ac:picMk id="6" creationId="{51809B24-3BFB-6C76-7047-08F7CC2240A2}"/>
          </ac:picMkLst>
        </pc:picChg>
      </pc:sldChg>
      <pc:sldChg chg="addSp delSp modSp mod">
        <pc:chgData name="Bryson, Natashia" userId="010e553b-210d-431a-8f1f-ab18d09fa745" providerId="ADAL" clId="{F6375FDD-F77D-4612-A3B1-F8D6484D287E}" dt="2024-03-20T15:53:51.060" v="113" actId="1076"/>
        <pc:sldMkLst>
          <pc:docMk/>
          <pc:sldMk cId="1535007639" sldId="409"/>
        </pc:sldMkLst>
        <pc:picChg chg="add mod">
          <ac:chgData name="Bryson, Natashia" userId="010e553b-210d-431a-8f1f-ab18d09fa745" providerId="ADAL" clId="{F6375FDD-F77D-4612-A3B1-F8D6484D287E}" dt="2024-03-20T15:53:51.060" v="113" actId="1076"/>
          <ac:picMkLst>
            <pc:docMk/>
            <pc:sldMk cId="1535007639" sldId="409"/>
            <ac:picMk id="5" creationId="{5E6BF1B8-9A34-394A-C8A9-401455706542}"/>
          </ac:picMkLst>
        </pc:picChg>
        <pc:picChg chg="del mod">
          <ac:chgData name="Bryson, Natashia" userId="010e553b-210d-431a-8f1f-ab18d09fa745" providerId="ADAL" clId="{F6375FDD-F77D-4612-A3B1-F8D6484D287E}" dt="2024-03-20T15:53:48.774" v="112" actId="478"/>
          <ac:picMkLst>
            <pc:docMk/>
            <pc:sldMk cId="1535007639" sldId="409"/>
            <ac:picMk id="7" creationId="{18961368-4D15-F9F0-2F3E-57573BA6B7E5}"/>
          </ac:picMkLst>
        </pc:picChg>
      </pc:sldChg>
      <pc:sldChg chg="addSp delSp modSp mod">
        <pc:chgData name="Bryson, Natashia" userId="010e553b-210d-431a-8f1f-ab18d09fa745" providerId="ADAL" clId="{F6375FDD-F77D-4612-A3B1-F8D6484D287E}" dt="2024-03-20T15:53:34.962" v="108" actId="1076"/>
        <pc:sldMkLst>
          <pc:docMk/>
          <pc:sldMk cId="3309427020" sldId="410"/>
        </pc:sldMkLst>
        <pc:picChg chg="add mod">
          <ac:chgData name="Bryson, Natashia" userId="010e553b-210d-431a-8f1f-ab18d09fa745" providerId="ADAL" clId="{F6375FDD-F77D-4612-A3B1-F8D6484D287E}" dt="2024-03-20T15:53:34.962" v="108" actId="1076"/>
          <ac:picMkLst>
            <pc:docMk/>
            <pc:sldMk cId="3309427020" sldId="410"/>
            <ac:picMk id="4" creationId="{5A61BDB7-EE40-4198-6F7C-0A7AD9C8703E}"/>
          </ac:picMkLst>
        </pc:picChg>
        <pc:picChg chg="del">
          <ac:chgData name="Bryson, Natashia" userId="010e553b-210d-431a-8f1f-ab18d09fa745" providerId="ADAL" clId="{F6375FDD-F77D-4612-A3B1-F8D6484D287E}" dt="2024-03-20T15:53:32.700" v="107" actId="478"/>
          <ac:picMkLst>
            <pc:docMk/>
            <pc:sldMk cId="3309427020" sldId="410"/>
            <ac:picMk id="6" creationId="{186270C2-9E94-CA8F-296C-99B3AAA9A6C5}"/>
          </ac:picMkLst>
        </pc:picChg>
      </pc:sldChg>
      <pc:sldChg chg="addSp delSp modSp mod">
        <pc:chgData name="Bryson, Natashia" userId="010e553b-210d-431a-8f1f-ab18d09fa745" providerId="ADAL" clId="{F6375FDD-F77D-4612-A3B1-F8D6484D287E}" dt="2024-03-20T15:53:04.066" v="102" actId="22"/>
        <pc:sldMkLst>
          <pc:docMk/>
          <pc:sldMk cId="238608424" sldId="411"/>
        </pc:sldMkLst>
        <pc:spChg chg="add del">
          <ac:chgData name="Bryson, Natashia" userId="010e553b-210d-431a-8f1f-ab18d09fa745" providerId="ADAL" clId="{F6375FDD-F77D-4612-A3B1-F8D6484D287E}" dt="2024-03-20T15:53:04.066" v="102" actId="22"/>
          <ac:spMkLst>
            <pc:docMk/>
            <pc:sldMk cId="238608424" sldId="411"/>
            <ac:spMk id="7" creationId="{B2374B4E-3924-74E9-E0CE-D9EA0E2B80FF}"/>
          </ac:spMkLst>
        </pc:spChg>
        <pc:picChg chg="add mod modCrop">
          <ac:chgData name="Bryson, Natashia" userId="010e553b-210d-431a-8f1f-ab18d09fa745" providerId="ADAL" clId="{F6375FDD-F77D-4612-A3B1-F8D6484D287E}" dt="2024-03-20T15:52:54.672" v="100" actId="1076"/>
          <ac:picMkLst>
            <pc:docMk/>
            <pc:sldMk cId="238608424" sldId="411"/>
            <ac:picMk id="5" creationId="{076E74F2-61D8-CC8D-CD84-2A30C7E51947}"/>
          </ac:picMkLst>
        </pc:picChg>
        <pc:picChg chg="add del mod">
          <ac:chgData name="Bryson, Natashia" userId="010e553b-210d-431a-8f1f-ab18d09fa745" providerId="ADAL" clId="{F6375FDD-F77D-4612-A3B1-F8D6484D287E}" dt="2024-03-20T15:52:54.078" v="99" actId="478"/>
          <ac:picMkLst>
            <pc:docMk/>
            <pc:sldMk cId="238608424" sldId="411"/>
            <ac:picMk id="16" creationId="{99CA225F-B29D-1CC7-7E61-026D6A3A012F}"/>
          </ac:picMkLst>
        </pc:picChg>
      </pc:sldChg>
      <pc:sldChg chg="addSp delSp modSp mod">
        <pc:chgData name="Bryson, Natashia" userId="010e553b-210d-431a-8f1f-ab18d09fa745" providerId="ADAL" clId="{F6375FDD-F77D-4612-A3B1-F8D6484D287E}" dt="2024-03-20T15:51:12.904" v="79" actId="14100"/>
        <pc:sldMkLst>
          <pc:docMk/>
          <pc:sldMk cId="505356766" sldId="414"/>
        </pc:sldMkLst>
        <pc:picChg chg="add mod">
          <ac:chgData name="Bryson, Natashia" userId="010e553b-210d-431a-8f1f-ab18d09fa745" providerId="ADAL" clId="{F6375FDD-F77D-4612-A3B1-F8D6484D287E}" dt="2024-03-20T15:51:12.904" v="79" actId="14100"/>
          <ac:picMkLst>
            <pc:docMk/>
            <pc:sldMk cId="505356766" sldId="414"/>
            <ac:picMk id="3" creationId="{6244E8FA-6F74-1626-A9C6-E2ABCC13CD2B}"/>
          </ac:picMkLst>
        </pc:picChg>
        <pc:picChg chg="del mod">
          <ac:chgData name="Bryson, Natashia" userId="010e553b-210d-431a-8f1f-ab18d09fa745" providerId="ADAL" clId="{F6375FDD-F77D-4612-A3B1-F8D6484D287E}" dt="2024-03-20T15:51:08.772" v="77" actId="478"/>
          <ac:picMkLst>
            <pc:docMk/>
            <pc:sldMk cId="505356766" sldId="414"/>
            <ac:picMk id="4100" creationId="{64A8545F-1C2E-487C-84DB-A84FE34E919D}"/>
          </ac:picMkLst>
        </pc:picChg>
      </pc:sldChg>
      <pc:sldChg chg="addSp delSp modSp mod">
        <pc:chgData name="Bryson, Natashia" userId="010e553b-210d-431a-8f1f-ab18d09fa745" providerId="ADAL" clId="{F6375FDD-F77D-4612-A3B1-F8D6484D287E}" dt="2024-03-20T15:50:53.976" v="73" actId="14100"/>
        <pc:sldMkLst>
          <pc:docMk/>
          <pc:sldMk cId="3021265530" sldId="416"/>
        </pc:sldMkLst>
        <pc:picChg chg="add del">
          <ac:chgData name="Bryson, Natashia" userId="010e553b-210d-431a-8f1f-ab18d09fa745" providerId="ADAL" clId="{F6375FDD-F77D-4612-A3B1-F8D6484D287E}" dt="2024-03-20T15:50:49.331" v="71" actId="478"/>
          <ac:picMkLst>
            <pc:docMk/>
            <pc:sldMk cId="3021265530" sldId="416"/>
            <ac:picMk id="3" creationId="{B0CD6E9E-0AE2-0DE7-157D-4B7B44A9A1C1}"/>
          </ac:picMkLst>
        </pc:picChg>
        <pc:picChg chg="add mod">
          <ac:chgData name="Bryson, Natashia" userId="010e553b-210d-431a-8f1f-ab18d09fa745" providerId="ADAL" clId="{F6375FDD-F77D-4612-A3B1-F8D6484D287E}" dt="2024-03-20T15:50:53.976" v="73" actId="14100"/>
          <ac:picMkLst>
            <pc:docMk/>
            <pc:sldMk cId="3021265530" sldId="416"/>
            <ac:picMk id="4" creationId="{7F60648F-ECEA-E9E8-219C-015CBA988483}"/>
          </ac:picMkLst>
        </pc:picChg>
      </pc:sldChg>
      <pc:sldChg chg="addSp delSp modSp mod">
        <pc:chgData name="Bryson, Natashia" userId="010e553b-210d-431a-8f1f-ab18d09fa745" providerId="ADAL" clId="{F6375FDD-F77D-4612-A3B1-F8D6484D287E}" dt="2024-03-20T15:50:08.501" v="63" actId="14100"/>
        <pc:sldMkLst>
          <pc:docMk/>
          <pc:sldMk cId="3941814917" sldId="421"/>
        </pc:sldMkLst>
        <pc:picChg chg="add mod">
          <ac:chgData name="Bryson, Natashia" userId="010e553b-210d-431a-8f1f-ab18d09fa745" providerId="ADAL" clId="{F6375FDD-F77D-4612-A3B1-F8D6484D287E}" dt="2024-03-20T15:50:08.501" v="63" actId="14100"/>
          <ac:picMkLst>
            <pc:docMk/>
            <pc:sldMk cId="3941814917" sldId="421"/>
            <ac:picMk id="3" creationId="{ECBF4987-3DF3-3298-6814-CA362DEA1059}"/>
          </ac:picMkLst>
        </pc:picChg>
        <pc:picChg chg="del">
          <ac:chgData name="Bryson, Natashia" userId="010e553b-210d-431a-8f1f-ab18d09fa745" providerId="ADAL" clId="{F6375FDD-F77D-4612-A3B1-F8D6484D287E}" dt="2024-03-20T15:50:02.979" v="61" actId="478"/>
          <ac:picMkLst>
            <pc:docMk/>
            <pc:sldMk cId="3941814917" sldId="421"/>
            <ac:picMk id="11" creationId="{5ACBAFE3-0347-8930-A176-598C56D7E71A}"/>
          </ac:picMkLst>
        </pc:picChg>
      </pc:sldChg>
      <pc:sldChg chg="addSp delSp modSp mod">
        <pc:chgData name="Bryson, Natashia" userId="010e553b-210d-431a-8f1f-ab18d09fa745" providerId="ADAL" clId="{F6375FDD-F77D-4612-A3B1-F8D6484D287E}" dt="2024-03-20T16:00:18.214" v="190" actId="931"/>
        <pc:sldMkLst>
          <pc:docMk/>
          <pc:sldMk cId="1668968163" sldId="424"/>
        </pc:sldMkLst>
        <pc:spChg chg="add del">
          <ac:chgData name="Bryson, Natashia" userId="010e553b-210d-431a-8f1f-ab18d09fa745" providerId="ADAL" clId="{F6375FDD-F77D-4612-A3B1-F8D6484D287E}" dt="2024-03-20T16:00:10.068" v="175" actId="478"/>
          <ac:spMkLst>
            <pc:docMk/>
            <pc:sldMk cId="1668968163" sldId="424"/>
            <ac:spMk id="7" creationId="{BD183ADA-931B-DEE8-70F9-9984D1997BBA}"/>
          </ac:spMkLst>
        </pc:spChg>
        <pc:picChg chg="add mod ord">
          <ac:chgData name="Bryson, Natashia" userId="010e553b-210d-431a-8f1f-ab18d09fa745" providerId="ADAL" clId="{F6375FDD-F77D-4612-A3B1-F8D6484D287E}" dt="2024-03-20T16:00:18.214" v="190" actId="931"/>
          <ac:picMkLst>
            <pc:docMk/>
            <pc:sldMk cId="1668968163" sldId="424"/>
            <ac:picMk id="4" creationId="{8E399923-265E-6A5F-8378-931B9FBEA0C3}"/>
          </ac:picMkLst>
        </pc:picChg>
        <pc:picChg chg="add del">
          <ac:chgData name="Bryson, Natashia" userId="010e553b-210d-431a-8f1f-ab18d09fa745" providerId="ADAL" clId="{F6375FDD-F77D-4612-A3B1-F8D6484D287E}" dt="2024-03-20T16:00:13.769" v="183" actId="478"/>
          <ac:picMkLst>
            <pc:docMk/>
            <pc:sldMk cId="1668968163" sldId="424"/>
            <ac:picMk id="6" creationId="{07830816-23AE-423B-2A69-B521600B0579}"/>
          </ac:picMkLst>
        </pc:picChg>
      </pc:sldChg>
      <pc:sldChg chg="addSp delSp modSp mod">
        <pc:chgData name="Bryson, Natashia" userId="010e553b-210d-431a-8f1f-ab18d09fa745" providerId="ADAL" clId="{F6375FDD-F77D-4612-A3B1-F8D6484D287E}" dt="2024-03-20T15:49:45.691" v="56" actId="1076"/>
        <pc:sldMkLst>
          <pc:docMk/>
          <pc:sldMk cId="3144544896" sldId="426"/>
        </pc:sldMkLst>
        <pc:picChg chg="add mod modCrop">
          <ac:chgData name="Bryson, Natashia" userId="010e553b-210d-431a-8f1f-ab18d09fa745" providerId="ADAL" clId="{F6375FDD-F77D-4612-A3B1-F8D6484D287E}" dt="2024-03-20T15:49:45.691" v="56" actId="1076"/>
          <ac:picMkLst>
            <pc:docMk/>
            <pc:sldMk cId="3144544896" sldId="426"/>
            <ac:picMk id="3" creationId="{D3B629D7-8585-B9B6-4294-AC094318B2BB}"/>
          </ac:picMkLst>
        </pc:picChg>
        <pc:picChg chg="add del mod modCrop">
          <ac:chgData name="Bryson, Natashia" userId="010e553b-210d-431a-8f1f-ab18d09fa745" providerId="ADAL" clId="{F6375FDD-F77D-4612-A3B1-F8D6484D287E}" dt="2024-03-20T15:49:40.845" v="55" actId="478"/>
          <ac:picMkLst>
            <pc:docMk/>
            <pc:sldMk cId="3144544896" sldId="426"/>
            <ac:picMk id="4" creationId="{3A57EF9B-478B-C203-BEE4-3204B92BAC62}"/>
          </ac:picMkLst>
        </pc:picChg>
      </pc:sldChg>
      <pc:sldChg chg="addSp delSp modSp mod">
        <pc:chgData name="Bryson, Natashia" userId="010e553b-210d-431a-8f1f-ab18d09fa745" providerId="ADAL" clId="{F6375FDD-F77D-4612-A3B1-F8D6484D287E}" dt="2024-03-20T15:47:52.230" v="18" actId="1076"/>
        <pc:sldMkLst>
          <pc:docMk/>
          <pc:sldMk cId="1262430290" sldId="427"/>
        </pc:sldMkLst>
        <pc:picChg chg="add mod">
          <ac:chgData name="Bryson, Natashia" userId="010e553b-210d-431a-8f1f-ab18d09fa745" providerId="ADAL" clId="{F6375FDD-F77D-4612-A3B1-F8D6484D287E}" dt="2024-03-20T15:47:52.230" v="18" actId="1076"/>
          <ac:picMkLst>
            <pc:docMk/>
            <pc:sldMk cId="1262430290" sldId="427"/>
            <ac:picMk id="3" creationId="{A145E00B-EF98-CADF-AA8D-9CA195098146}"/>
          </ac:picMkLst>
        </pc:picChg>
        <pc:picChg chg="del mod">
          <ac:chgData name="Bryson, Natashia" userId="010e553b-210d-431a-8f1f-ab18d09fa745" providerId="ADAL" clId="{F6375FDD-F77D-4612-A3B1-F8D6484D287E}" dt="2024-03-20T15:47:49.833" v="17" actId="478"/>
          <ac:picMkLst>
            <pc:docMk/>
            <pc:sldMk cId="1262430290" sldId="427"/>
            <ac:picMk id="4" creationId="{89216C48-7303-C23F-1B56-C59BCAD38C61}"/>
          </ac:picMkLst>
        </pc:picChg>
      </pc:sldChg>
      <pc:sldChg chg="addSp delSp modSp mod">
        <pc:chgData name="Bryson, Natashia" userId="010e553b-210d-431a-8f1f-ab18d09fa745" providerId="ADAL" clId="{F6375FDD-F77D-4612-A3B1-F8D6484D287E}" dt="2024-03-20T15:47:33.157" v="13" actId="1076"/>
        <pc:sldMkLst>
          <pc:docMk/>
          <pc:sldMk cId="276342294" sldId="428"/>
        </pc:sldMkLst>
        <pc:picChg chg="add mod">
          <ac:chgData name="Bryson, Natashia" userId="010e553b-210d-431a-8f1f-ab18d09fa745" providerId="ADAL" clId="{F6375FDD-F77D-4612-A3B1-F8D6484D287E}" dt="2024-03-20T15:47:33.157" v="13" actId="1076"/>
          <ac:picMkLst>
            <pc:docMk/>
            <pc:sldMk cId="276342294" sldId="428"/>
            <ac:picMk id="5" creationId="{C4D87846-C71F-CFFF-659C-EAEB3B13DF18}"/>
          </ac:picMkLst>
        </pc:picChg>
        <pc:picChg chg="del mod">
          <ac:chgData name="Bryson, Natashia" userId="010e553b-210d-431a-8f1f-ab18d09fa745" providerId="ADAL" clId="{F6375FDD-F77D-4612-A3B1-F8D6484D287E}" dt="2024-03-20T15:47:29.960" v="12" actId="478"/>
          <ac:picMkLst>
            <pc:docMk/>
            <pc:sldMk cId="276342294" sldId="428"/>
            <ac:picMk id="7" creationId="{A83767B5-F125-FF74-EE64-A2D9581AFD8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F9C9F8-8889-3648-9A5F-1BFC1E895DD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FD668A0-DC5A-7044-95DD-CBE9240C28B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A8A89D-734F-974A-8297-689814B50C92}" type="datetimeFigureOut">
              <a:rPr lang="en-US" smtClean="0"/>
              <a:t>3/20/2024</a:t>
            </a:fld>
            <a:endParaRPr lang="en-US"/>
          </a:p>
        </p:txBody>
      </p:sp>
      <p:sp>
        <p:nvSpPr>
          <p:cNvPr id="4" name="Footer Placeholder 3">
            <a:extLst>
              <a:ext uri="{FF2B5EF4-FFF2-40B4-BE49-F238E27FC236}">
                <a16:creationId xmlns:a16="http://schemas.microsoft.com/office/drawing/2014/main" id="{0F58DB9C-704B-4040-AF4C-CB93C85B81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E8C2272-BF90-2849-94F1-4DCED08A350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108B97-3097-F34B-B31B-ED444A8397AF}" type="slidenum">
              <a:rPr lang="en-US" smtClean="0"/>
              <a:t>‹#›</a:t>
            </a:fld>
            <a:endParaRPr lang="en-US"/>
          </a:p>
        </p:txBody>
      </p:sp>
    </p:spTree>
    <p:extLst>
      <p:ext uri="{BB962C8B-B14F-4D97-AF65-F5344CB8AC3E}">
        <p14:creationId xmlns:p14="http://schemas.microsoft.com/office/powerpoint/2010/main" val="8745402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4847AB-3B75-FF4A-B0A2-6BEB5C2F7506}" type="datetimeFigureOut">
              <a:rPr lang="en-US" smtClean="0"/>
              <a:t>3/20/2024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B9A84A-733A-0C47-AC2B-F0C70F83A7E9}" type="slidenum">
              <a:rPr lang="en-US" smtClean="0"/>
              <a:t>‹#›</a:t>
            </a:fld>
            <a:endParaRPr lang="en-US"/>
          </a:p>
        </p:txBody>
      </p:sp>
    </p:spTree>
    <p:extLst>
      <p:ext uri="{BB962C8B-B14F-4D97-AF65-F5344CB8AC3E}">
        <p14:creationId xmlns:p14="http://schemas.microsoft.com/office/powerpoint/2010/main" val="121479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spchicago.org/"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xplore.chicagocollections.org/image/chicagohistory/71/q81503b/"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B9A84A-733A-0C47-AC2B-F0C70F83A7E9}" type="slidenum">
              <a:rPr lang="en-US" smtClean="0"/>
              <a:t>1</a:t>
            </a:fld>
            <a:endParaRPr lang="en-US"/>
          </a:p>
        </p:txBody>
      </p:sp>
    </p:spTree>
    <p:extLst>
      <p:ext uri="{BB962C8B-B14F-4D97-AF65-F5344CB8AC3E}">
        <p14:creationId xmlns:p14="http://schemas.microsoft.com/office/powerpoint/2010/main" val="479703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let’s talk about</a:t>
            </a:r>
            <a:r>
              <a:rPr lang="en-US" baseline="0" dirty="0"/>
              <a:t> payments. But first, a poll. Which of these are you most likely to use on a given day? </a:t>
            </a:r>
          </a:p>
          <a:p>
            <a:endParaRPr lang="en-US" dirty="0"/>
          </a:p>
          <a:p>
            <a:r>
              <a:rPr lang="en-US" dirty="0"/>
              <a:t>Commentary: I’m not surprised that no one mentioned checks. </a:t>
            </a:r>
          </a:p>
          <a:p>
            <a:r>
              <a:rPr lang="en-US" dirty="0"/>
              <a:t>That is a trend we’ve been noticing</a:t>
            </a:r>
            <a:r>
              <a:rPr lang="en-US" baseline="0" dirty="0"/>
              <a:t> throughout the classes we’ve been working with—and it is true throughout the US too. </a:t>
            </a:r>
          </a:p>
          <a:p>
            <a:r>
              <a:rPr lang="en-US" baseline="0" dirty="0"/>
              <a:t>We are still using a lot of cash and credit or debit cards, but as a country we are using </a:t>
            </a:r>
            <a:r>
              <a:rPr lang="en-US" dirty="0"/>
              <a:t>fewer checks </a:t>
            </a:r>
            <a:r>
              <a:rPr lang="en-US" baseline="0" dirty="0"/>
              <a:t>than before. That means that the Federal Reserve has decreased the </a:t>
            </a:r>
            <a:r>
              <a:rPr lang="en-US" dirty="0"/>
              <a:t>number of</a:t>
            </a:r>
            <a:r>
              <a:rPr lang="en-US" baseline="0" dirty="0"/>
              <a:t> people assigned to </a:t>
            </a:r>
            <a:r>
              <a:rPr lang="en-US" dirty="0"/>
              <a:t>process</a:t>
            </a:r>
            <a:r>
              <a:rPr lang="en-US" baseline="0" dirty="0"/>
              <a:t> checks.</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0DB9A84A-733A-0C47-AC2B-F0C70F83A7E9}" type="slidenum">
              <a:rPr lang="en-US" smtClean="0"/>
              <a:t>10</a:t>
            </a:fld>
            <a:endParaRPr lang="en-US"/>
          </a:p>
        </p:txBody>
      </p:sp>
    </p:spTree>
    <p:extLst>
      <p:ext uri="{BB962C8B-B14F-4D97-AF65-F5344CB8AC3E}">
        <p14:creationId xmlns:p14="http://schemas.microsoft.com/office/powerpoint/2010/main" val="2486348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know that many of you mentioned you use</a:t>
            </a:r>
            <a:r>
              <a:rPr lang="en-US" sz="1200" kern="1200" baseline="0" dirty="0">
                <a:solidFill>
                  <a:schemeClr val="tx1"/>
                </a:solidFill>
                <a:effectLst/>
                <a:latin typeface="+mn-lt"/>
                <a:ea typeface="+mn-ea"/>
                <a:cs typeface="+mn-cs"/>
              </a:rPr>
              <a:t> cash. </a:t>
            </a:r>
            <a:r>
              <a:rPr lang="en-US" sz="1200" kern="1200" dirty="0">
                <a:solidFill>
                  <a:schemeClr val="tx1"/>
                </a:solidFill>
                <a:effectLst/>
                <a:latin typeface="+mn-lt"/>
                <a:ea typeface="+mn-ea"/>
                <a:cs typeface="+mn-cs"/>
              </a:rPr>
              <a:t>We’re going to now look at how the Fed deals</a:t>
            </a:r>
            <a:r>
              <a:rPr lang="en-US" sz="1200" kern="1200" baseline="0" dirty="0">
                <a:solidFill>
                  <a:schemeClr val="tx1"/>
                </a:solidFill>
                <a:effectLst/>
                <a:latin typeface="+mn-lt"/>
                <a:ea typeface="+mn-ea"/>
                <a:cs typeface="+mn-cs"/>
              </a:rPr>
              <a:t> with cash as the Bank for banks. </a:t>
            </a:r>
          </a:p>
          <a:p>
            <a:endParaRPr lang="en-US" sz="1200" kern="120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When banks have excess cash, they deposit it at their Federal Reserve </a:t>
            </a:r>
            <a:r>
              <a:rPr lang="en-US" dirty="0"/>
              <a:t>Bank</a:t>
            </a:r>
            <a:r>
              <a:rPr lang="en-US" sz="1200" kern="1200" baseline="0" dirty="0">
                <a:solidFill>
                  <a:schemeClr val="tx1"/>
                </a:solidFill>
                <a:effectLst/>
                <a:latin typeface="+mn-lt"/>
                <a:ea typeface="+mn-ea"/>
                <a:cs typeface="+mn-cs"/>
              </a:rPr>
              <a:t> or branch. </a:t>
            </a:r>
            <a:r>
              <a:rPr lang="en-US" dirty="0"/>
              <a:t>The cash arrives </a:t>
            </a:r>
            <a:r>
              <a:rPr lang="en-US" sz="1200" kern="1200" baseline="0" dirty="0">
                <a:solidFill>
                  <a:schemeClr val="tx1"/>
                </a:solidFill>
                <a:effectLst/>
                <a:latin typeface="+mn-lt"/>
                <a:ea typeface="+mn-ea"/>
                <a:cs typeface="+mn-cs"/>
              </a:rPr>
              <a:t>in armored trucks to our doors.</a:t>
            </a:r>
            <a:r>
              <a:rPr lang="en-US" dirty="0"/>
              <a:t> </a:t>
            </a:r>
            <a:endParaRPr lang="en-US" sz="1200" kern="1200" baseline="0" dirty="0">
              <a:solidFill>
                <a:schemeClr val="tx1"/>
              </a:solidFill>
              <a:effectLst/>
              <a:latin typeface="+mn-lt"/>
              <a:cs typeface="Calibri"/>
            </a:endParaRP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Between </a:t>
            </a:r>
            <a:r>
              <a:rPr lang="en-US" dirty="0"/>
              <a:t>the </a:t>
            </a:r>
            <a:r>
              <a:rPr lang="en-US" sz="1200" kern="1200" baseline="0" dirty="0">
                <a:solidFill>
                  <a:schemeClr val="tx1"/>
                </a:solidFill>
                <a:effectLst/>
                <a:latin typeface="+mn-lt"/>
                <a:ea typeface="+mn-ea"/>
                <a:cs typeface="+mn-cs"/>
              </a:rPr>
              <a:t>Chicago and Detroit cash processing centers, we have been </a:t>
            </a:r>
            <a:r>
              <a:rPr lang="en-US" dirty="0"/>
              <a:t>processing around $188</a:t>
            </a:r>
            <a:r>
              <a:rPr lang="en-US" sz="1200" kern="1200" baseline="0" dirty="0">
                <a:solidFill>
                  <a:schemeClr val="tx1"/>
                </a:solidFill>
                <a:effectLst/>
                <a:latin typeface="+mn-lt"/>
                <a:ea typeface="+mn-ea"/>
                <a:cs typeface="+mn-cs"/>
              </a:rPr>
              <a:t> million</a:t>
            </a:r>
            <a:r>
              <a:rPr lang="en-US" dirty="0"/>
              <a:t> per </a:t>
            </a:r>
            <a:r>
              <a:rPr lang="en-US" sz="1200" kern="1200" baseline="0" dirty="0">
                <a:solidFill>
                  <a:schemeClr val="tx1"/>
                </a:solidFill>
                <a:effectLst/>
                <a:latin typeface="+mn-lt"/>
                <a:ea typeface="+mn-ea"/>
                <a:cs typeface="+mn-cs"/>
              </a:rPr>
              <a:t>day.</a:t>
            </a:r>
            <a:r>
              <a:rPr lang="en-US" dirty="0"/>
              <a:t>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0DB9A84A-733A-0C47-AC2B-F0C70F83A7E9}" type="slidenum">
              <a:rPr lang="en-US" smtClean="0"/>
              <a:t>11</a:t>
            </a:fld>
            <a:endParaRPr lang="en-US"/>
          </a:p>
        </p:txBody>
      </p:sp>
    </p:spTree>
    <p:extLst>
      <p:ext uri="{BB962C8B-B14F-4D97-AF65-F5344CB8AC3E}">
        <p14:creationId xmlns:p14="http://schemas.microsoft.com/office/powerpoint/2010/main" val="3091480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our workers</a:t>
            </a:r>
            <a:r>
              <a:rPr lang="en-US" baseline="0" dirty="0"/>
              <a:t> count the bills to make sure that it’s the amount the </a:t>
            </a:r>
            <a:r>
              <a:rPr lang="en-US" dirty="0"/>
              <a:t>depositing bank </a:t>
            </a:r>
            <a:r>
              <a:rPr lang="en-US" baseline="0" dirty="0"/>
              <a:t>said it was.</a:t>
            </a:r>
            <a:r>
              <a:rPr lang="en-US" dirty="0"/>
              <a:t> </a:t>
            </a:r>
          </a:p>
          <a:p>
            <a:endParaRPr lang="en-US" dirty="0"/>
          </a:p>
        </p:txBody>
      </p:sp>
      <p:sp>
        <p:nvSpPr>
          <p:cNvPr id="4" name="Slide Number Placeholder 3"/>
          <p:cNvSpPr>
            <a:spLocks noGrp="1"/>
          </p:cNvSpPr>
          <p:nvPr>
            <p:ph type="sldNum" sz="quarter" idx="5"/>
          </p:nvPr>
        </p:nvSpPr>
        <p:spPr/>
        <p:txBody>
          <a:bodyPr/>
          <a:lstStyle/>
          <a:p>
            <a:fld id="{0DB9A84A-733A-0C47-AC2B-F0C70F83A7E9}" type="slidenum">
              <a:rPr lang="en-US" smtClean="0"/>
              <a:t>12</a:t>
            </a:fld>
            <a:endParaRPr lang="en-US"/>
          </a:p>
        </p:txBody>
      </p:sp>
    </p:spTree>
    <p:extLst>
      <p:ext uri="{BB962C8B-B14F-4D97-AF65-F5344CB8AC3E}">
        <p14:creationId xmlns:p14="http://schemas.microsoft.com/office/powerpoint/2010/main" val="4219385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mn-lt"/>
                <a:ea typeface="+mn-ea"/>
                <a:cs typeface="+mn-cs"/>
              </a:rPr>
              <a:t>Then we run the cash through high-processing machines so that we can separate out the cash that is fit to be circulated. </a:t>
            </a:r>
          </a:p>
          <a:p>
            <a:endParaRPr lang="en-US" dirty="0"/>
          </a:p>
        </p:txBody>
      </p:sp>
      <p:sp>
        <p:nvSpPr>
          <p:cNvPr id="4" name="Slide Number Placeholder 3"/>
          <p:cNvSpPr>
            <a:spLocks noGrp="1"/>
          </p:cNvSpPr>
          <p:nvPr>
            <p:ph type="sldNum" sz="quarter" idx="5"/>
          </p:nvPr>
        </p:nvSpPr>
        <p:spPr/>
        <p:txBody>
          <a:bodyPr/>
          <a:lstStyle/>
          <a:p>
            <a:fld id="{0DB9A84A-733A-0C47-AC2B-F0C70F83A7E9}" type="slidenum">
              <a:rPr lang="en-US" smtClean="0"/>
              <a:t>13</a:t>
            </a:fld>
            <a:endParaRPr lang="en-US"/>
          </a:p>
        </p:txBody>
      </p:sp>
    </p:spTree>
    <p:extLst>
      <p:ext uri="{BB962C8B-B14F-4D97-AF65-F5344CB8AC3E}">
        <p14:creationId xmlns:p14="http://schemas.microsoft.com/office/powerpoint/2010/main" val="1144871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mn-lt"/>
                <a:ea typeface="+mn-ea"/>
                <a:cs typeface="+mn-cs"/>
              </a:rPr>
              <a:t>What factors might make a bill “unfit” for circulation? </a:t>
            </a:r>
          </a:p>
          <a:p>
            <a:r>
              <a:rPr lang="en-US" sz="1200" kern="1200" baseline="0" dirty="0">
                <a:solidFill>
                  <a:schemeClr val="tx1"/>
                </a:solidFill>
                <a:effectLst/>
                <a:latin typeface="+mn-lt"/>
                <a:ea typeface="+mn-ea"/>
                <a:cs typeface="+mn-cs"/>
              </a:rPr>
              <a:t>You’re right if you said “all of the above.” </a:t>
            </a:r>
          </a:p>
          <a:p>
            <a:r>
              <a:rPr lang="en-US" sz="1200" kern="1200" baseline="0" dirty="0">
                <a:solidFill>
                  <a:schemeClr val="tx1"/>
                </a:solidFill>
                <a:effectLst/>
                <a:latin typeface="+mn-lt"/>
                <a:ea typeface="+mn-ea"/>
                <a:cs typeface="+mn-cs"/>
              </a:rPr>
              <a:t>With the ones that are worn out, old, torn, or written on, we go ahead and destroy those.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DB9A84A-733A-0C47-AC2B-F0C70F83A7E9}" type="slidenum">
              <a:rPr lang="en-US" smtClean="0"/>
              <a:t>14</a:t>
            </a:fld>
            <a:endParaRPr lang="en-US"/>
          </a:p>
        </p:txBody>
      </p:sp>
    </p:spTree>
    <p:extLst>
      <p:ext uri="{BB962C8B-B14F-4D97-AF65-F5344CB8AC3E}">
        <p14:creationId xmlns:p14="http://schemas.microsoft.com/office/powerpoint/2010/main" val="2400609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what the shredded bills look like. </a:t>
            </a:r>
          </a:p>
          <a:p>
            <a:r>
              <a:rPr lang="en-US" dirty="0"/>
              <a:t>In</a:t>
            </a:r>
            <a:r>
              <a:rPr lang="en-US" baseline="0" dirty="0"/>
              <a:t> 2023, we </a:t>
            </a:r>
            <a:r>
              <a:rPr lang="en-US" dirty="0"/>
              <a:t>shredded </a:t>
            </a:r>
            <a:r>
              <a:rPr lang="en-US" baseline="0" dirty="0"/>
              <a:t>on average in </a:t>
            </a:r>
            <a:r>
              <a:rPr lang="en-US" sz="1800" dirty="0">
                <a:solidFill>
                  <a:srgbClr val="00B050"/>
                </a:solidFill>
                <a:effectLst/>
                <a:latin typeface="Calibri"/>
                <a:ea typeface="Times New Roman" panose="02020603050405020304" pitchFamily="18" charset="0"/>
                <a:cs typeface="Calibri"/>
              </a:rPr>
              <a:t>Chicago $528.6 thousand per day </a:t>
            </a:r>
            <a:r>
              <a:rPr lang="en-US" baseline="0" dirty="0"/>
              <a:t>out of the 118.5 million/day that we process. That’s about 0.4 % of the total!</a:t>
            </a:r>
            <a:r>
              <a:rPr lang="en-US" dirty="0"/>
              <a:t> </a:t>
            </a:r>
            <a:endParaRPr lang="en-US" baseline="0" dirty="0"/>
          </a:p>
          <a:p>
            <a:r>
              <a:rPr lang="en-US" baseline="0" dirty="0"/>
              <a:t>Don’t worry, although that number may sound like a lot, we replace the shredded money with new money that we order from the Treasury Department. It is printed in Washington DC, and in Fort Worth, TX at the Bureau of Engraving and Printing.</a:t>
            </a:r>
            <a:r>
              <a:rPr lang="en-US" dirty="0"/>
              <a:t> </a:t>
            </a:r>
            <a:endParaRPr lang="en-US" baseline="0" dirty="0">
              <a:cs typeface="Calibri"/>
            </a:endParaRPr>
          </a:p>
          <a:p>
            <a:r>
              <a:rPr lang="en-US" baseline="0" dirty="0"/>
              <a:t>We store all the cash in the </a:t>
            </a:r>
            <a:r>
              <a:rPr lang="en-US" dirty="0"/>
              <a:t>vault</a:t>
            </a:r>
            <a:r>
              <a:rPr lang="en-US" baseline="0" dirty="0"/>
              <a:t>, so that the new cash is ready to go</a:t>
            </a:r>
            <a:r>
              <a:rPr lang="en-US" dirty="0"/>
              <a:t> when banks make withdrawals</a:t>
            </a:r>
            <a:r>
              <a:rPr lang="en-US" baseline="0" dirty="0"/>
              <a:t>.</a:t>
            </a:r>
            <a:r>
              <a:rPr lang="en-US" dirty="0"/>
              <a:t> </a:t>
            </a:r>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0DB9A84A-733A-0C47-AC2B-F0C70F83A7E9}" type="slidenum">
              <a:rPr lang="en-US" smtClean="0"/>
              <a:t>15</a:t>
            </a:fld>
            <a:endParaRPr lang="en-US"/>
          </a:p>
        </p:txBody>
      </p:sp>
    </p:spTree>
    <p:extLst>
      <p:ext uri="{BB962C8B-B14F-4D97-AF65-F5344CB8AC3E}">
        <p14:creationId xmlns:p14="http://schemas.microsoft.com/office/powerpoint/2010/main" val="1640834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This is what the new money looks like from the Treasury Department/Bureau</a:t>
            </a:r>
            <a:r>
              <a:rPr lang="en-US" baseline="0" dirty="0"/>
              <a:t> of Engraving and Printing. It is </a:t>
            </a:r>
            <a:r>
              <a:rPr lang="en-US" dirty="0"/>
              <a:t>shrink-wrapped </a:t>
            </a:r>
            <a:r>
              <a:rPr lang="en-US" baseline="0" dirty="0"/>
              <a:t>and </a:t>
            </a:r>
            <a:r>
              <a:rPr lang="en-US" dirty="0"/>
              <a:t>stored in</a:t>
            </a:r>
            <a:r>
              <a:rPr lang="en-US" baseline="0" dirty="0"/>
              <a:t> the vault in the basement of the Federal Reserve.</a:t>
            </a:r>
            <a:r>
              <a:rPr lang="en-US" dirty="0"/>
              <a:t>  </a:t>
            </a:r>
            <a:endParaRPr lang="en-US" baseline="0" dirty="0"/>
          </a:p>
          <a:p>
            <a:endParaRPr lang="en-US" baseline="0" dirty="0"/>
          </a:p>
          <a:p>
            <a:r>
              <a:rPr lang="en-US" baseline="0" dirty="0"/>
              <a:t>The colorful labels tell us </a:t>
            </a:r>
            <a:r>
              <a:rPr lang="en-US" dirty="0"/>
              <a:t>which denomination of currency </a:t>
            </a:r>
            <a:r>
              <a:rPr lang="en-US" baseline="0" dirty="0"/>
              <a:t>is stored inside. The orange labels are for hundreds, while the purple/pink ones are for twenties.</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0DB9A84A-733A-0C47-AC2B-F0C70F83A7E9}" type="slidenum">
              <a:rPr lang="en-US" smtClean="0"/>
              <a:t>16</a:t>
            </a:fld>
            <a:endParaRPr lang="en-US"/>
          </a:p>
        </p:txBody>
      </p:sp>
    </p:spTree>
    <p:extLst>
      <p:ext uri="{BB962C8B-B14F-4D97-AF65-F5344CB8AC3E}">
        <p14:creationId xmlns:p14="http://schemas.microsoft.com/office/powerpoint/2010/main" val="2005826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now time for another poll: how much money do you think is stored in</a:t>
            </a:r>
            <a:r>
              <a:rPr lang="en-US" baseline="0" dirty="0"/>
              <a:t> our vaults?</a:t>
            </a:r>
            <a:r>
              <a:rPr lang="en-US" dirty="0"/>
              <a:t> </a:t>
            </a:r>
            <a:endParaRPr lang="en-US" baseline="0" dirty="0"/>
          </a:p>
          <a:p>
            <a:r>
              <a:rPr lang="en-US" dirty="0"/>
              <a:t>(This photo is of the door to the vault.)</a:t>
            </a:r>
          </a:p>
          <a:p>
            <a:endParaRPr lang="en-US" dirty="0">
              <a:effectLst/>
              <a:latin typeface="Calibri" panose="020F0502020204030204" pitchFamily="34" charset="0"/>
              <a:ea typeface="Calibri" panose="020F0502020204030204" pitchFamily="34" charset="0"/>
              <a:cs typeface="Calibri"/>
            </a:endParaRPr>
          </a:p>
          <a:p>
            <a:endParaRPr lang="en-US" sz="11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0DB9A84A-733A-0C47-AC2B-F0C70F83A7E9}" type="slidenum">
              <a:rPr lang="en-US" smtClean="0"/>
              <a:t>17</a:t>
            </a:fld>
            <a:endParaRPr lang="en-US"/>
          </a:p>
        </p:txBody>
      </p:sp>
    </p:spTree>
    <p:extLst>
      <p:ext uri="{BB962C8B-B14F-4D97-AF65-F5344CB8AC3E}">
        <p14:creationId xmlns:p14="http://schemas.microsoft.com/office/powerpoint/2010/main" val="3391394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said in the billions, that’s right. The number</a:t>
            </a:r>
            <a:r>
              <a:rPr lang="en-US" baseline="0" dirty="0"/>
              <a:t> fluctuates, but it is in the billions.</a:t>
            </a:r>
            <a:endParaRPr lang="en-US" dirty="0"/>
          </a:p>
          <a:p>
            <a:endParaRPr lang="en-US" dirty="0"/>
          </a:p>
          <a:p>
            <a:r>
              <a:rPr lang="en-US" dirty="0"/>
              <a:t>We need to keep an adequate reserve of cash so that when the banks need to withdraw currency for their customers, we have it on hand. </a:t>
            </a:r>
          </a:p>
          <a:p>
            <a:endParaRPr lang="en-US" dirty="0"/>
          </a:p>
          <a:p>
            <a:pPr marL="342900" indent="-342900">
              <a:buFont typeface="Symbol,Sans-Serif"/>
              <a:buChar char=""/>
            </a:pPr>
            <a:r>
              <a:rPr lang="en-US" dirty="0"/>
              <a:t>Amount we processed each day in 2023</a:t>
            </a:r>
            <a:endParaRPr lang="en-US" dirty="0">
              <a:cs typeface="Calibri"/>
            </a:endParaRPr>
          </a:p>
          <a:p>
            <a:pPr marL="742950" lvl="1" indent="-285750">
              <a:buFont typeface="Courier New,monospace"/>
              <a:buChar char="o"/>
            </a:pPr>
            <a:r>
              <a:rPr lang="en-US" dirty="0"/>
              <a:t>Chicago $118.5 Million per day</a:t>
            </a:r>
          </a:p>
          <a:p>
            <a:pPr marL="742950" lvl="1" indent="-285750">
              <a:buFont typeface="Courier New,monospace"/>
              <a:buChar char="o"/>
            </a:pPr>
            <a:r>
              <a:rPr lang="en-US" dirty="0"/>
              <a:t>Detroit $69.8 Million per day</a:t>
            </a:r>
          </a:p>
          <a:p>
            <a:pPr marL="342900" indent="-342900">
              <a:buFont typeface="Symbol,Sans-Serif"/>
              <a:buChar char=""/>
            </a:pPr>
            <a:r>
              <a:rPr lang="en-US" dirty="0"/>
              <a:t>Amount shredded each day in 2023</a:t>
            </a:r>
          </a:p>
          <a:p>
            <a:pPr marL="742950" lvl="1" indent="-285750">
              <a:buFont typeface="Courier New,monospace"/>
              <a:buChar char="o"/>
            </a:pPr>
            <a:r>
              <a:rPr lang="en-US" dirty="0"/>
              <a:t>Chicago $528.6 thousand per day</a:t>
            </a:r>
          </a:p>
          <a:p>
            <a:pPr marL="742950" lvl="1" indent="-285750">
              <a:buFont typeface="Courier New,monospace"/>
              <a:buChar char="o"/>
            </a:pPr>
            <a:r>
              <a:rPr lang="en-US" dirty="0"/>
              <a:t>Detroit $329.7 thousand per day</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0DB9A84A-733A-0C47-AC2B-F0C70F83A7E9}" type="slidenum">
              <a:rPr lang="en-US" smtClean="0"/>
              <a:t>18</a:t>
            </a:fld>
            <a:endParaRPr lang="en-US"/>
          </a:p>
        </p:txBody>
      </p:sp>
    </p:spTree>
    <p:extLst>
      <p:ext uri="{BB962C8B-B14F-4D97-AF65-F5344CB8AC3E}">
        <p14:creationId xmlns:p14="http://schemas.microsoft.com/office/powerpoint/2010/main" val="3347657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job in the cash department, besides separating out the unfit bills, is to separate out the counterfeit</a:t>
            </a:r>
            <a:r>
              <a:rPr lang="en-US" baseline="0" dirty="0"/>
              <a:t> bills and send them to the </a:t>
            </a:r>
            <a:r>
              <a:rPr lang="en-US" dirty="0"/>
              <a:t>Secret Service for investigation</a:t>
            </a:r>
            <a:r>
              <a:rPr lang="en-US" baseline="0" dirty="0"/>
              <a:t>.</a:t>
            </a:r>
            <a:r>
              <a:rPr lang="en-US" dirty="0"/>
              <a:t> The machines scan for every security feature. </a:t>
            </a:r>
            <a:endParaRPr lang="en-US" baseline="0" dirty="0"/>
          </a:p>
          <a:p>
            <a:endParaRPr lang="en-US" dirty="0"/>
          </a:p>
          <a:p>
            <a:r>
              <a:rPr lang="en-US" baseline="0" dirty="0"/>
              <a:t>On average</a:t>
            </a:r>
            <a:r>
              <a:rPr lang="en-US" dirty="0"/>
              <a:t>,</a:t>
            </a:r>
            <a:r>
              <a:rPr lang="en-US" baseline="0" dirty="0"/>
              <a:t> we are finding about 14 counterfeit bills a day in Chicago</a:t>
            </a:r>
            <a:r>
              <a:rPr lang="en-US" dirty="0"/>
              <a:t>, and 7 in Detroit.</a:t>
            </a:r>
            <a:endParaRPr lang="en-US" baseline="0" dirty="0">
              <a:cs typeface="Calibri"/>
            </a:endParaRPr>
          </a:p>
          <a:p>
            <a:endParaRPr lang="en-US" dirty="0"/>
          </a:p>
          <a:p>
            <a:r>
              <a:rPr lang="en-US" dirty="0"/>
              <a:t>This changes over time as new security features are added to the currency's designs.</a:t>
            </a:r>
            <a:endParaRPr lang="en-US" dirty="0">
              <a:cs typeface="Calibri"/>
            </a:endParaRPr>
          </a:p>
          <a:p>
            <a:endParaRPr lang="en-US" dirty="0">
              <a:cs typeface="Calibri"/>
            </a:endParaRPr>
          </a:p>
          <a:p>
            <a:r>
              <a:rPr lang="en-US" baseline="0" dirty="0"/>
              <a:t>Now, what details do you think help</a:t>
            </a:r>
            <a:r>
              <a:rPr lang="en-US" dirty="0"/>
              <a:t> us</a:t>
            </a:r>
            <a:r>
              <a:rPr lang="en-US" baseline="0" dirty="0"/>
              <a:t> determine if this bill is real?</a:t>
            </a:r>
            <a:r>
              <a:rPr lang="en-US" dirty="0"/>
              <a:t> </a:t>
            </a:r>
            <a:endParaRPr lang="en-US" baseline="0" dirty="0">
              <a:cs typeface="Calibri"/>
            </a:endParaRPr>
          </a:p>
        </p:txBody>
      </p:sp>
      <p:sp>
        <p:nvSpPr>
          <p:cNvPr id="4" name="Slide Number Placeholder 3"/>
          <p:cNvSpPr>
            <a:spLocks noGrp="1"/>
          </p:cNvSpPr>
          <p:nvPr>
            <p:ph type="sldNum" sz="quarter" idx="5"/>
          </p:nvPr>
        </p:nvSpPr>
        <p:spPr/>
        <p:txBody>
          <a:bodyPr/>
          <a:lstStyle/>
          <a:p>
            <a:fld id="{0DB9A84A-733A-0C47-AC2B-F0C70F83A7E9}" type="slidenum">
              <a:rPr lang="en-US" smtClean="0"/>
              <a:t>19</a:t>
            </a:fld>
            <a:endParaRPr lang="en-US"/>
          </a:p>
        </p:txBody>
      </p:sp>
    </p:spTree>
    <p:extLst>
      <p:ext uri="{BB962C8B-B14F-4D97-AF65-F5344CB8AC3E}">
        <p14:creationId xmlns:p14="http://schemas.microsoft.com/office/powerpoint/2010/main" val="2498040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the Federal Reserve Bank of Chicago – it is located downtown in the financial district of Chicago. </a:t>
            </a:r>
          </a:p>
          <a:p>
            <a:endParaRPr lang="en-US" dirty="0"/>
          </a:p>
          <a:p>
            <a:r>
              <a:rPr lang="en-US" baseline="0" dirty="0"/>
              <a:t>The Chicago Federal Reserve is one of 12 Banks that make up the Federal Reserve </a:t>
            </a:r>
            <a:r>
              <a:rPr lang="en-US" dirty="0"/>
              <a:t>System.</a:t>
            </a:r>
            <a:endParaRPr lang="en-US" dirty="0">
              <a:cs typeface="Calibri"/>
            </a:endParaRPr>
          </a:p>
        </p:txBody>
      </p:sp>
      <p:sp>
        <p:nvSpPr>
          <p:cNvPr id="4" name="Slide Number Placeholder 3"/>
          <p:cNvSpPr>
            <a:spLocks noGrp="1"/>
          </p:cNvSpPr>
          <p:nvPr>
            <p:ph type="sldNum" sz="quarter" idx="5"/>
          </p:nvPr>
        </p:nvSpPr>
        <p:spPr/>
        <p:txBody>
          <a:bodyPr/>
          <a:lstStyle/>
          <a:p>
            <a:fld id="{0DB9A84A-733A-0C47-AC2B-F0C70F83A7E9}" type="slidenum">
              <a:rPr lang="en-US" smtClean="0"/>
              <a:t>2</a:t>
            </a:fld>
            <a:endParaRPr lang="en-US"/>
          </a:p>
        </p:txBody>
      </p:sp>
    </p:spTree>
    <p:extLst>
      <p:ext uri="{BB962C8B-B14F-4D97-AF65-F5344CB8AC3E}">
        <p14:creationId xmlns:p14="http://schemas.microsoft.com/office/powerpoint/2010/main" val="1040431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Yes, the blue line is a 3D image. When you look at it straight on, it shows the number 100 multiple times. Then when you tilt it, you see the number 100 morph into liberty bells. </a:t>
            </a:r>
          </a:p>
          <a:p>
            <a:endParaRPr lang="en-US" b="0" baseline="0" dirty="0"/>
          </a:p>
          <a:p>
            <a:r>
              <a:rPr lang="en-US" b="0" baseline="0" dirty="0"/>
              <a:t>The watermark you can see if you shine a light behind the bill. In this case, it is another image of Benjamin Franklin. It is an image that is pressed into the fabric of the paper. </a:t>
            </a:r>
          </a:p>
          <a:p>
            <a:endParaRPr lang="en-US" b="0" baseline="0" dirty="0"/>
          </a:p>
          <a:p>
            <a:r>
              <a:rPr lang="en-US" b="0" baseline="0" dirty="0"/>
              <a:t>You can also see color-changing ink. This is on the number “100” in the lower </a:t>
            </a:r>
            <a:r>
              <a:rPr lang="en-US" dirty="0"/>
              <a:t>right-hand</a:t>
            </a:r>
            <a:r>
              <a:rPr lang="en-US" b="0" baseline="0" dirty="0"/>
              <a:t> corner as well as the liberty bell image in the ink pot. When you look at it straight on, the color is copper-orange. When you tilt the bill, the color is green.</a:t>
            </a:r>
            <a:endParaRPr lang="en-US" b="0" baseline="0" dirty="0">
              <a:cs typeface="Calibri"/>
            </a:endParaRPr>
          </a:p>
          <a:p>
            <a:endParaRPr lang="en-US" baseline="0" dirty="0"/>
          </a:p>
          <a:p>
            <a:r>
              <a:rPr lang="en-US" baseline="0" dirty="0"/>
              <a:t>Another fun feature, that I’ve circled in red, is that B2 number. The B2 number represents which of the </a:t>
            </a:r>
            <a:r>
              <a:rPr lang="en-US" dirty="0"/>
              <a:t>Fed Banks </a:t>
            </a:r>
            <a:r>
              <a:rPr lang="en-US" baseline="0" dirty="0"/>
              <a:t>the bill was issued from – in this case the Federal Reserve Bank of New York. If it said G7, that would mean it was from the 7</a:t>
            </a:r>
            <a:r>
              <a:rPr lang="en-US" baseline="30000" dirty="0"/>
              <a:t>th</a:t>
            </a:r>
            <a:r>
              <a:rPr lang="en-US" baseline="0" dirty="0"/>
              <a:t> district, the Federal Reserve Bank of Chicago.</a:t>
            </a:r>
            <a:r>
              <a:rPr lang="en-US" dirty="0"/>
              <a:t> </a:t>
            </a:r>
            <a:endParaRPr lang="en-US" baseline="0" dirty="0"/>
          </a:p>
          <a:p>
            <a:endParaRPr lang="en-US" baseline="0" dirty="0"/>
          </a:p>
          <a:p>
            <a:r>
              <a:rPr lang="en-US" baseline="0" dirty="0"/>
              <a:t>We’ve been talking now a lot about being the “</a:t>
            </a:r>
            <a:r>
              <a:rPr lang="en-US" dirty="0"/>
              <a:t>Bank </a:t>
            </a:r>
            <a:r>
              <a:rPr lang="en-US" baseline="0" dirty="0"/>
              <a:t>for banks” and working with cash.</a:t>
            </a:r>
            <a:r>
              <a:rPr lang="en-US" dirty="0"/>
              <a:t> </a:t>
            </a:r>
            <a:endParaRPr lang="en-US" baseline="0" dirty="0">
              <a:cs typeface="Calibri"/>
            </a:endParaRPr>
          </a:p>
          <a:p>
            <a:endParaRPr lang="en-US" baseline="0" dirty="0"/>
          </a:p>
          <a:p>
            <a:r>
              <a:rPr lang="en-US" baseline="0" dirty="0"/>
              <a:t>Let’s turn now to how we also conducting bank oversight—</a:t>
            </a:r>
            <a:r>
              <a:rPr lang="en-US" dirty="0"/>
              <a:t>testing</a:t>
            </a:r>
            <a:r>
              <a:rPr lang="en-US" baseline="0" dirty="0"/>
              <a:t> </a:t>
            </a:r>
            <a:r>
              <a:rPr lang="en-US" dirty="0"/>
              <a:t>banks</a:t>
            </a:r>
            <a:r>
              <a:rPr lang="en-US" baseline="0" dirty="0"/>
              <a:t> to make sure that they are healthy.</a:t>
            </a:r>
            <a:r>
              <a:rPr lang="en-US" dirty="0"/>
              <a:t> </a:t>
            </a:r>
            <a:endParaRPr lang="en-US" baseline="0" dirty="0">
              <a:cs typeface="Calibri"/>
            </a:endParaRPr>
          </a:p>
        </p:txBody>
      </p:sp>
      <p:sp>
        <p:nvSpPr>
          <p:cNvPr id="4" name="Slide Number Placeholder 3"/>
          <p:cNvSpPr>
            <a:spLocks noGrp="1"/>
          </p:cNvSpPr>
          <p:nvPr>
            <p:ph type="sldNum" sz="quarter" idx="5"/>
          </p:nvPr>
        </p:nvSpPr>
        <p:spPr/>
        <p:txBody>
          <a:bodyPr/>
          <a:lstStyle/>
          <a:p>
            <a:fld id="{0DB9A84A-733A-0C47-AC2B-F0C70F83A7E9}" type="slidenum">
              <a:rPr lang="en-US" smtClean="0"/>
              <a:t>20</a:t>
            </a:fld>
            <a:endParaRPr lang="en-US"/>
          </a:p>
        </p:txBody>
      </p:sp>
    </p:spTree>
    <p:extLst>
      <p:ext uri="{BB962C8B-B14F-4D97-AF65-F5344CB8AC3E}">
        <p14:creationId xmlns:p14="http://schemas.microsoft.com/office/powerpoint/2010/main" val="1982700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dirty="0">
                <a:solidFill>
                  <a:schemeClr val="tx1"/>
                </a:solidFill>
                <a:effectLst/>
                <a:latin typeface="+mn-lt"/>
                <a:ea typeface="+mn-ea"/>
                <a:cs typeface="+mn-cs"/>
              </a:rPr>
              <a:t>The single largest group of employees at the Chicago Fed works in </a:t>
            </a:r>
            <a:r>
              <a:rPr lang="en-US" dirty="0"/>
              <a:t>Supervision and Regulation</a:t>
            </a:r>
            <a:r>
              <a:rPr lang="en-US" sz="1200" kern="1200" dirty="0">
                <a:solidFill>
                  <a:schemeClr val="tx1"/>
                </a:solidFill>
                <a:effectLst/>
                <a:latin typeface="+mn-lt"/>
                <a:ea typeface="+mn-ea"/>
                <a:cs typeface="+mn-cs"/>
              </a:rPr>
              <a:t> (about 1/3 of staff.)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The Federal Reserve </a:t>
            </a:r>
            <a:r>
              <a:rPr lang="en-US" dirty="0"/>
              <a:t>is like</a:t>
            </a:r>
            <a:r>
              <a:rPr lang="en-US" sz="1200" kern="1200" baseline="0" dirty="0">
                <a:solidFill>
                  <a:schemeClr val="tx1"/>
                </a:solidFill>
                <a:effectLst/>
                <a:latin typeface="+mn-lt"/>
                <a:ea typeface="+mn-ea"/>
                <a:cs typeface="+mn-cs"/>
              </a:rPr>
              <a:t> </a:t>
            </a:r>
            <a:r>
              <a:rPr lang="en-US" dirty="0"/>
              <a:t>a referee</a:t>
            </a:r>
            <a:r>
              <a:rPr lang="en-US" sz="1200" kern="1200" baseline="0" dirty="0">
                <a:solidFill>
                  <a:schemeClr val="tx1"/>
                </a:solidFill>
                <a:effectLst/>
                <a:latin typeface="+mn-lt"/>
                <a:ea typeface="+mn-ea"/>
                <a:cs typeface="+mn-cs"/>
              </a:rPr>
              <a:t>, making sure banks are following the rules.</a:t>
            </a:r>
            <a:endParaRPr lang="en-US" sz="1200" kern="1200" baseline="0">
              <a:solidFill>
                <a:schemeClr val="tx1"/>
              </a:solidFill>
              <a:effectLst/>
              <a:latin typeface="+mn-lt"/>
              <a:cs typeface="Calibri"/>
            </a:endParaRPr>
          </a:p>
          <a:p>
            <a:endParaRPr lang="en-US" sz="1200" kern="1200" baseline="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What are some things that you might want to find out as a bank examiner?  </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Are deposits safe? </a:t>
            </a:r>
          </a:p>
          <a:p>
            <a:pPr marL="171450" indent="-171450">
              <a:buFont typeface="Arial" panose="020B0604020202020204" pitchFamily="34" charset="0"/>
              <a:buChar char="•"/>
            </a:pPr>
            <a:r>
              <a:rPr lang="en-US" sz="1200" kern="1200" baseline="0">
                <a:solidFill>
                  <a:schemeClr val="tx1"/>
                </a:solidFill>
                <a:effectLst/>
                <a:latin typeface="+mn-lt"/>
                <a:ea typeface="+mn-ea"/>
                <a:cs typeface="+mn-cs"/>
              </a:rPr>
              <a:t>Is the bank making good investments with people’s money, and taking care of it?</a:t>
            </a:r>
            <a:endParaRPr lang="en-US" sz="1200" kern="1200" baseline="0">
              <a:solidFill>
                <a:schemeClr val="tx1"/>
              </a:solidFill>
              <a:effectLst/>
              <a:latin typeface="+mn-lt"/>
              <a:cs typeface="Calibri"/>
            </a:endParaRPr>
          </a:p>
          <a:p>
            <a:endParaRPr lang="en-US" dirty="0">
              <a:cs typeface="Calibri" panose="020F0502020204030204"/>
            </a:endParaRPr>
          </a:p>
          <a:p>
            <a:r>
              <a:rPr lang="en-US" sz="1200" kern="1200" baseline="0" dirty="0">
                <a:solidFill>
                  <a:schemeClr val="tx1"/>
                </a:solidFill>
                <a:effectLst/>
                <a:latin typeface="+mn-lt"/>
                <a:ea typeface="+mn-ea"/>
                <a:cs typeface="+mn-cs"/>
              </a:rPr>
              <a:t>If the bank gets a poor rating,</a:t>
            </a:r>
            <a:r>
              <a:rPr lang="en-US" dirty="0"/>
              <a:t> </a:t>
            </a:r>
            <a:r>
              <a:rPr lang="en-US" sz="1200" kern="1200" baseline="0" dirty="0">
                <a:solidFill>
                  <a:schemeClr val="tx1"/>
                </a:solidFill>
                <a:effectLst/>
                <a:latin typeface="+mn-lt"/>
                <a:ea typeface="+mn-ea"/>
                <a:cs typeface="+mn-cs"/>
              </a:rPr>
              <a:t> then they get guidance</a:t>
            </a:r>
            <a:r>
              <a:rPr lang="en-US" dirty="0"/>
              <a:t> on how to improve</a:t>
            </a:r>
            <a:r>
              <a:rPr lang="en-US" sz="1200" kern="1200" baseline="0" dirty="0">
                <a:solidFill>
                  <a:schemeClr val="tx1"/>
                </a:solidFill>
                <a:effectLst/>
                <a:latin typeface="+mn-lt"/>
                <a:ea typeface="+mn-ea"/>
                <a:cs typeface="+mn-cs"/>
              </a:rPr>
              <a:t>, and if they do not make corrections the bank may need to close.</a:t>
            </a:r>
            <a:r>
              <a:rPr lang="en-US" dirty="0"/>
              <a:t> </a:t>
            </a:r>
            <a:endParaRPr lang="en-US" sz="1200" kern="1200" baseline="0">
              <a:solidFill>
                <a:schemeClr val="tx1"/>
              </a:solidFill>
              <a:effectLst/>
              <a:latin typeface="+mn-lt"/>
              <a:cs typeface="Calibri"/>
            </a:endParaRPr>
          </a:p>
          <a:p>
            <a:r>
              <a:rPr lang="en-US" sz="1200" kern="1200" baseline="0" dirty="0">
                <a:solidFill>
                  <a:schemeClr val="tx1"/>
                </a:solidFill>
                <a:effectLst/>
                <a:latin typeface="+mn-lt"/>
                <a:ea typeface="+mn-ea"/>
                <a:cs typeface="+mn-cs"/>
              </a:rPr>
              <a:t>The FDIC insures that whatever money you had in the bank is still available to you, though, up to $250,000. </a:t>
            </a:r>
          </a:p>
          <a:p>
            <a:endParaRPr lang="en-US" sz="1200" b="1" kern="1200" baseline="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Our job is to protect consumers </a:t>
            </a:r>
          </a:p>
          <a:p>
            <a:r>
              <a:rPr lang="en-US" dirty="0"/>
              <a:t>Bank examiners check</a:t>
            </a:r>
            <a:r>
              <a:rPr lang="en-US" sz="1200" kern="1200" baseline="0" dirty="0">
                <a:solidFill>
                  <a:schemeClr val="tx1"/>
                </a:solidFill>
                <a:effectLst/>
                <a:latin typeface="+mn-lt"/>
                <a:ea typeface="+mn-ea"/>
                <a:cs typeface="+mn-cs"/>
              </a:rPr>
              <a:t> that the bank is judging whether to give out loans to people based on the person’s ability to repay the loan, not based on their religion, race, neighborhood, or any other factors.</a:t>
            </a:r>
            <a:r>
              <a:rPr lang="en-US" dirty="0"/>
              <a:t> </a:t>
            </a:r>
            <a:endParaRPr lang="en-US" sz="1200" kern="1200" baseline="0" dirty="0">
              <a:solidFill>
                <a:schemeClr val="tx1"/>
              </a:solidFill>
              <a:effectLst/>
              <a:latin typeface="+mn-lt"/>
              <a:cs typeface="Calibri"/>
            </a:endParaRPr>
          </a:p>
          <a:p>
            <a:r>
              <a:rPr lang="en-US" dirty="0">
                <a:effectLst/>
              </a:rPr>
              <a:t>They</a:t>
            </a:r>
            <a:r>
              <a:rPr lang="en-US" baseline="0" dirty="0">
                <a:effectLst/>
              </a:rPr>
              <a:t> also make sure the bank is posting the correct interest rates– and people can file complaints to the Federal Reserve if something is amiss. </a:t>
            </a:r>
            <a:endParaRPr lang="en-US" dirty="0">
              <a:effectLst/>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a:t>
            </a:r>
            <a:r>
              <a:rPr lang="en-US" sz="1200" kern="1200" baseline="0" dirty="0">
                <a:solidFill>
                  <a:schemeClr val="tx1"/>
                </a:solidFill>
                <a:effectLst/>
                <a:latin typeface="+mn-lt"/>
                <a:ea typeface="+mn-ea"/>
                <a:cs typeface="+mn-cs"/>
              </a:rPr>
              <a:t> are o</a:t>
            </a:r>
            <a:r>
              <a:rPr lang="en-US" sz="1200" kern="1200" dirty="0">
                <a:solidFill>
                  <a:schemeClr val="tx1"/>
                </a:solidFill>
                <a:effectLst/>
                <a:latin typeface="+mn-lt"/>
                <a:ea typeface="+mn-ea"/>
                <a:cs typeface="+mn-cs"/>
              </a:rPr>
              <a:t>ne financial regulator</a:t>
            </a:r>
            <a:r>
              <a:rPr lang="en-US" sz="1200" kern="1200" baseline="0" dirty="0">
                <a:solidFill>
                  <a:schemeClr val="tx1"/>
                </a:solidFill>
                <a:effectLst/>
                <a:latin typeface="+mn-lt"/>
                <a:ea typeface="+mn-ea"/>
                <a:cs typeface="+mn-cs"/>
              </a:rPr>
              <a:t> among other agencies who also perform bank examinations including</a:t>
            </a:r>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Office of the Comptroller of the Currency (OCC) </a:t>
            </a:r>
          </a:p>
          <a:p>
            <a:pPr lvl="0"/>
            <a:r>
              <a:rPr lang="en-US" sz="1200" kern="1200" dirty="0">
                <a:solidFill>
                  <a:schemeClr val="tx1"/>
                </a:solidFill>
                <a:effectLst/>
                <a:latin typeface="+mn-lt"/>
                <a:ea typeface="+mn-ea"/>
                <a:cs typeface="+mn-cs"/>
              </a:rPr>
              <a:t>Federal Deposit Insurance Corporation (FDIC)</a:t>
            </a:r>
          </a:p>
          <a:p>
            <a:endParaRPr lang="en-US" dirty="0">
              <a:effectLst/>
            </a:endParaRPr>
          </a:p>
          <a:p>
            <a:r>
              <a:rPr lang="en-US" sz="1200" kern="1200" dirty="0">
                <a:solidFill>
                  <a:schemeClr val="tx1"/>
                </a:solidFill>
                <a:effectLst/>
                <a:latin typeface="+mn-lt"/>
                <a:ea typeface="+mn-ea"/>
                <a:cs typeface="+mn-cs"/>
              </a:rPr>
              <a:t>We</a:t>
            </a:r>
            <a:r>
              <a:rPr lang="en-US" sz="1200" kern="1200" baseline="0" dirty="0">
                <a:solidFill>
                  <a:schemeClr val="tx1"/>
                </a:solidFill>
                <a:effectLst/>
                <a:latin typeface="+mn-lt"/>
                <a:ea typeface="+mn-ea"/>
                <a:cs typeface="+mn-cs"/>
              </a:rPr>
              <a:t> s</a:t>
            </a:r>
            <a:r>
              <a:rPr lang="en-US" sz="1200" kern="1200" dirty="0">
                <a:solidFill>
                  <a:schemeClr val="tx1"/>
                </a:solidFill>
                <a:effectLst/>
                <a:latin typeface="+mn-lt"/>
                <a:ea typeface="+mn-ea"/>
                <a:cs typeface="+mn-cs"/>
              </a:rPr>
              <a:t>upervise and regulate: </a:t>
            </a:r>
            <a:endParaRPr lang="en-US" dirty="0">
              <a:effectLst/>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Bank-holding companies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State-chartered member banks of the Federal Reserve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Foreign branches of member banks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Foreign banks operating </a:t>
            </a:r>
            <a:r>
              <a:rPr lang="en-US" dirty="0"/>
              <a:t>in</a:t>
            </a:r>
            <a:r>
              <a:rPr lang="en-US" sz="1200" kern="1200" dirty="0">
                <a:solidFill>
                  <a:schemeClr val="tx1"/>
                </a:solidFill>
                <a:effectLst/>
                <a:latin typeface="+mn-lt"/>
                <a:ea typeface="+mn-ea"/>
                <a:cs typeface="+mn-cs"/>
              </a:rPr>
              <a:t> the United States</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0DB9A84A-733A-0C47-AC2B-F0C70F83A7E9}" type="slidenum">
              <a:rPr lang="en-US" smtClean="0"/>
              <a:t>21</a:t>
            </a:fld>
            <a:endParaRPr lang="en-US"/>
          </a:p>
        </p:txBody>
      </p:sp>
    </p:spTree>
    <p:extLst>
      <p:ext uri="{BB962C8B-B14F-4D97-AF65-F5344CB8AC3E}">
        <p14:creationId xmlns:p14="http://schemas.microsoft.com/office/powerpoint/2010/main" val="3491749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area where you will hear about the Fed the most in the news is monetary policy. </a:t>
            </a:r>
          </a:p>
          <a:p>
            <a:r>
              <a:rPr lang="en-US" dirty="0"/>
              <a:t>Monetary policy is the policy set by a central bank to regulate the money supply in the economy. </a:t>
            </a:r>
            <a:endParaRPr lang="en-US" dirty="0">
              <a:cs typeface="Calibri"/>
            </a:endParaRPr>
          </a:p>
        </p:txBody>
      </p:sp>
      <p:sp>
        <p:nvSpPr>
          <p:cNvPr id="4" name="Slide Number Placeholder 3"/>
          <p:cNvSpPr>
            <a:spLocks noGrp="1"/>
          </p:cNvSpPr>
          <p:nvPr>
            <p:ph type="sldNum" sz="quarter" idx="5"/>
          </p:nvPr>
        </p:nvSpPr>
        <p:spPr/>
        <p:txBody>
          <a:bodyPr/>
          <a:lstStyle/>
          <a:p>
            <a:fld id="{0DB9A84A-733A-0C47-AC2B-F0C70F83A7E9}" type="slidenum">
              <a:rPr lang="en-US" smtClean="0"/>
              <a:t>22</a:t>
            </a:fld>
            <a:endParaRPr lang="en-US"/>
          </a:p>
        </p:txBody>
      </p:sp>
    </p:spTree>
    <p:extLst>
      <p:ext uri="{BB962C8B-B14F-4D97-AF65-F5344CB8AC3E}">
        <p14:creationId xmlns:p14="http://schemas.microsoft.com/office/powerpoint/2010/main" val="1211709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Congress has given the Federal Reserve a dual mandate (in other words, two jobs, or goals)</a:t>
            </a:r>
          </a:p>
          <a:p>
            <a:endParaRPr lang="en-US" dirty="0"/>
          </a:p>
          <a:p>
            <a:r>
              <a:rPr lang="en-US" dirty="0"/>
              <a:t>Stable prices: the goal is to have prices remain stable so that people can plan and make good financial decisions for their futures. Knowing what to expect when it comes to how much things will cost in the future helps people to make better financial decisions. </a:t>
            </a:r>
            <a:endParaRPr lang="en-US" dirty="0">
              <a:cs typeface="Calibri"/>
            </a:endParaRPr>
          </a:p>
          <a:p>
            <a:endParaRPr lang="en-US" dirty="0"/>
          </a:p>
          <a:p>
            <a:pPr marL="171450" indent="-171450">
              <a:buFont typeface="Arial" panose="020B0604020202020204" pitchFamily="34" charset="0"/>
              <a:buChar char="•"/>
            </a:pPr>
            <a:r>
              <a:rPr lang="en-US" baseline="0" dirty="0"/>
              <a:t>The goal of the Fed is for prices to go up at a 2 % rate of inflation, on average. That means if you buy something today for $100, it would be around $102 next </a:t>
            </a:r>
            <a:r>
              <a:rPr lang="en-US" dirty="0"/>
              <a:t>year—not </a:t>
            </a:r>
            <a:r>
              <a:rPr lang="en-US" baseline="0" dirty="0"/>
              <a:t>$80</a:t>
            </a:r>
            <a:r>
              <a:rPr lang="en-US" dirty="0"/>
              <a:t>, or </a:t>
            </a:r>
            <a:r>
              <a:rPr lang="en-US" baseline="0" dirty="0"/>
              <a:t>$200.</a:t>
            </a:r>
            <a:endParaRPr lang="en-US" dirty="0">
              <a:cs typeface="Calibri"/>
            </a:endParaRPr>
          </a:p>
          <a:p>
            <a:pPr marL="171450" indent="-171450">
              <a:buFont typeface="Arial" panose="020B0604020202020204" pitchFamily="34" charset="0"/>
              <a:buChar char="•"/>
            </a:pPr>
            <a:endParaRPr lang="en-US" dirty="0"/>
          </a:p>
          <a:p>
            <a:r>
              <a:rPr lang="en-US" dirty="0"/>
              <a:t>Full</a:t>
            </a:r>
            <a:r>
              <a:rPr lang="en-US" baseline="0" dirty="0"/>
              <a:t> employment: the goal is for anyone who wants a job, to be able to </a:t>
            </a:r>
            <a:r>
              <a:rPr lang="en-US" dirty="0"/>
              <a:t>find a </a:t>
            </a:r>
            <a:r>
              <a:rPr lang="en-US" baseline="0" dirty="0"/>
              <a:t>job. The Federal Reserve </a:t>
            </a:r>
            <a:r>
              <a:rPr lang="en-US" dirty="0"/>
              <a:t>works</a:t>
            </a:r>
            <a:r>
              <a:rPr lang="en-US" baseline="0" dirty="0"/>
              <a:t> to promote full and inclusive employment. At the same time, they are also working to make sure that employers can hire people when needed.</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0DB9A84A-733A-0C47-AC2B-F0C70F83A7E9}" type="slidenum">
              <a:rPr lang="en-US" smtClean="0"/>
              <a:t>23</a:t>
            </a:fld>
            <a:endParaRPr lang="en-US"/>
          </a:p>
        </p:txBody>
      </p:sp>
    </p:spTree>
    <p:extLst>
      <p:ext uri="{BB962C8B-B14F-4D97-AF65-F5344CB8AC3E}">
        <p14:creationId xmlns:p14="http://schemas.microsoft.com/office/powerpoint/2010/main" val="27398720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Chair “Jay” Jerome Powell is the</a:t>
            </a:r>
            <a:r>
              <a:rPr lang="en-US" baseline="0" dirty="0"/>
              <a:t> person you are most likely to see in the news when it comes to </a:t>
            </a:r>
            <a:r>
              <a:rPr lang="en-US" dirty="0"/>
              <a:t>monetary policy.</a:t>
            </a:r>
            <a:r>
              <a:rPr lang="en-US" baseline="0" dirty="0"/>
              <a:t> He is the Chair of the </a:t>
            </a:r>
            <a:r>
              <a:rPr lang="en-US" dirty="0"/>
              <a:t>Board of Governors of the </a:t>
            </a:r>
            <a:r>
              <a:rPr lang="en-US" baseline="0" dirty="0"/>
              <a:t>Federal Reserve. </a:t>
            </a:r>
            <a:r>
              <a:rPr lang="en-US" dirty="0"/>
              <a:t>His office</a:t>
            </a:r>
            <a:r>
              <a:rPr lang="en-US" baseline="0" dirty="0"/>
              <a:t> is in Washington DC. He will make announcements to the media when it comes to the decisions of the Board of Governors and the Presidents of the Federal Reserve Banks. Next to his photo, you’ll see a photo of the full board of governors.</a:t>
            </a:r>
            <a:r>
              <a:rPr lang="en-US" dirty="0"/>
              <a:t> </a:t>
            </a:r>
            <a:endParaRPr lang="en-US" baseline="0" dirty="0"/>
          </a:p>
          <a:p>
            <a:endParaRPr lang="en-US" dirty="0"/>
          </a:p>
        </p:txBody>
      </p:sp>
      <p:sp>
        <p:nvSpPr>
          <p:cNvPr id="4" name="Slide Number Placeholder 3"/>
          <p:cNvSpPr>
            <a:spLocks noGrp="1"/>
          </p:cNvSpPr>
          <p:nvPr>
            <p:ph type="sldNum" sz="quarter" idx="5"/>
          </p:nvPr>
        </p:nvSpPr>
        <p:spPr/>
        <p:txBody>
          <a:bodyPr/>
          <a:lstStyle/>
          <a:p>
            <a:fld id="{0DB9A84A-733A-0C47-AC2B-F0C70F83A7E9}" type="slidenum">
              <a:rPr lang="en-US" smtClean="0"/>
              <a:t>24</a:t>
            </a:fld>
            <a:endParaRPr lang="en-US"/>
          </a:p>
        </p:txBody>
      </p:sp>
    </p:spTree>
    <p:extLst>
      <p:ext uri="{BB962C8B-B14F-4D97-AF65-F5344CB8AC3E}">
        <p14:creationId xmlns:p14="http://schemas.microsoft.com/office/powerpoint/2010/main" val="18740212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ton of work that goes on behind the scenes before the Chair of the Federal Reserve announces</a:t>
            </a:r>
            <a:r>
              <a:rPr lang="en-US" baseline="0" dirty="0"/>
              <a:t> any decisions on policy. </a:t>
            </a:r>
          </a:p>
          <a:p>
            <a:r>
              <a:rPr lang="en-US" baseline="0" dirty="0"/>
              <a:t>At every Federal Reserve Bank, researchers meet with their presidents to share information about the prices and employment numbers in their regions, and what predictions they might have for the future.</a:t>
            </a:r>
            <a:r>
              <a:rPr lang="en-US" dirty="0"/>
              <a:t> </a:t>
            </a:r>
            <a:endParaRPr lang="en-US" baseline="0">
              <a:cs typeface="Calibri"/>
            </a:endParaRPr>
          </a:p>
          <a:p>
            <a:r>
              <a:rPr lang="en-US" baseline="0" dirty="0"/>
              <a:t>Our president </a:t>
            </a:r>
            <a:r>
              <a:rPr lang="en-US" dirty="0"/>
              <a:t>at</a:t>
            </a:r>
            <a:r>
              <a:rPr lang="en-US" baseline="0" dirty="0"/>
              <a:t> the Chicago Fed is Austan Goolsbee.</a:t>
            </a:r>
          </a:p>
          <a:p>
            <a:r>
              <a:rPr lang="en-US" baseline="0" dirty="0"/>
              <a:t>Then the </a:t>
            </a:r>
            <a:r>
              <a:rPr lang="en-US" dirty="0"/>
              <a:t>Bank president </a:t>
            </a:r>
            <a:r>
              <a:rPr lang="en-US" baseline="0" dirty="0"/>
              <a:t>will fly to DC and will meet with everyone at the FOMC meeting. These meetings occur 8 times a year.</a:t>
            </a:r>
            <a:r>
              <a:rPr lang="en-US" dirty="0"/>
              <a:t> </a:t>
            </a:r>
            <a:endParaRPr lang="en-US" baseline="0" dirty="0">
              <a:cs typeface="Calibri"/>
            </a:endParaRPr>
          </a:p>
          <a:p>
            <a:endParaRPr lang="en-US" b="1" baseline="0" dirty="0"/>
          </a:p>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5"/>
          </p:nvPr>
        </p:nvSpPr>
        <p:spPr/>
        <p:txBody>
          <a:bodyPr/>
          <a:lstStyle/>
          <a:p>
            <a:fld id="{0DB9A84A-733A-0C47-AC2B-F0C70F83A7E9}" type="slidenum">
              <a:rPr lang="en-US" smtClean="0"/>
              <a:t>25</a:t>
            </a:fld>
            <a:endParaRPr lang="en-US"/>
          </a:p>
        </p:txBody>
      </p:sp>
    </p:spTree>
    <p:extLst>
      <p:ext uri="{BB962C8B-B14F-4D97-AF65-F5344CB8AC3E}">
        <p14:creationId xmlns:p14="http://schemas.microsoft.com/office/powerpoint/2010/main" val="920271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 DC, everyone</a:t>
            </a:r>
            <a:r>
              <a:rPr lang="en-US" baseline="0" dirty="0"/>
              <a:t> at the table from the different regions gives their </a:t>
            </a:r>
            <a:r>
              <a:rPr lang="en-US" dirty="0"/>
              <a:t>perspectives </a:t>
            </a:r>
            <a:r>
              <a:rPr lang="en-US" baseline="0" dirty="0"/>
              <a:t>on the economy, and shares information gathered from their Bank. </a:t>
            </a:r>
          </a:p>
          <a:p>
            <a:endParaRPr lang="en-US" dirty="0"/>
          </a:p>
          <a:p>
            <a:r>
              <a:rPr lang="en-US" dirty="0"/>
              <a:t>Then</a:t>
            </a:r>
            <a:r>
              <a:rPr lang="en-US" baseline="0" dirty="0"/>
              <a:t> a smaller subset of the people at the table, called the </a:t>
            </a:r>
            <a:r>
              <a:rPr lang="en-US" dirty="0"/>
              <a:t>FOMC (Federal Open Market Committee) votes on whether to raise</a:t>
            </a:r>
            <a:r>
              <a:rPr lang="en-US" baseline="0" dirty="0"/>
              <a:t> interest rates, lower interest rates, or keep them the same.</a:t>
            </a:r>
            <a:r>
              <a:rPr lang="en-US" dirty="0"/>
              <a:t> </a:t>
            </a:r>
          </a:p>
          <a:p>
            <a:endParaRPr lang="en-US" baseline="0" dirty="0"/>
          </a:p>
          <a:p>
            <a:r>
              <a:rPr lang="en-US" b="0" i="1" baseline="0" dirty="0"/>
              <a:t>Deep Dive (only include if there’s time) </a:t>
            </a:r>
          </a:p>
          <a:p>
            <a:endParaRPr lang="en-US" baseline="0" dirty="0"/>
          </a:p>
          <a:p>
            <a:pPr marL="171450" indent="-171450">
              <a:buFont typeface="Arial" panose="020B0604020202020204" pitchFamily="34" charset="0"/>
              <a:buChar char="•"/>
            </a:pPr>
            <a:r>
              <a:rPr lang="en-US" baseline="0" dirty="0"/>
              <a:t>The Federal Open Market committee is made up of the 7 Board of Governors and 5 </a:t>
            </a:r>
            <a:r>
              <a:rPr lang="en-US" dirty="0"/>
              <a:t>Bank </a:t>
            </a:r>
            <a:r>
              <a:rPr lang="en-US" baseline="0" dirty="0"/>
              <a:t>presidents that rotate </a:t>
            </a:r>
            <a:r>
              <a:rPr lang="en-US" dirty="0"/>
              <a:t>yearly.</a:t>
            </a:r>
            <a:endParaRPr lang="en-US" baseline="0" dirty="0">
              <a:cs typeface="Calibri"/>
            </a:endParaRPr>
          </a:p>
          <a:p>
            <a:pPr marL="171450" indent="-171450">
              <a:buFont typeface="Arial" panose="020B0604020202020204" pitchFamily="34" charset="0"/>
              <a:buChar char="•"/>
            </a:pPr>
            <a:r>
              <a:rPr lang="en-US" baseline="0" dirty="0"/>
              <a:t>Every President of </a:t>
            </a:r>
            <a:r>
              <a:rPr lang="en-US" dirty="0"/>
              <a:t>every </a:t>
            </a:r>
            <a:r>
              <a:rPr lang="en-US" baseline="0" dirty="0"/>
              <a:t>Fed </a:t>
            </a:r>
            <a:r>
              <a:rPr lang="en-US" dirty="0"/>
              <a:t>Bank sits</a:t>
            </a:r>
            <a:r>
              <a:rPr lang="en-US" baseline="0" dirty="0"/>
              <a:t> around the table with the </a:t>
            </a:r>
            <a:r>
              <a:rPr lang="en-US" dirty="0"/>
              <a:t>Governors</a:t>
            </a:r>
            <a:r>
              <a:rPr lang="en-US" baseline="0" dirty="0"/>
              <a:t> and has a </a:t>
            </a:r>
            <a:r>
              <a:rPr lang="en-US" dirty="0"/>
              <a:t>say,</a:t>
            </a:r>
            <a:r>
              <a:rPr lang="en-US" baseline="0" dirty="0"/>
              <a:t> </a:t>
            </a:r>
            <a:r>
              <a:rPr lang="en-US" dirty="0"/>
              <a:t>presenting</a:t>
            </a:r>
            <a:r>
              <a:rPr lang="en-US" baseline="0" dirty="0"/>
              <a:t> their case with research for how the committee should vote. But then out of that whole group, there are only 12 voting members.</a:t>
            </a:r>
            <a:r>
              <a:rPr lang="en-US" dirty="0"/>
              <a:t> </a:t>
            </a:r>
            <a:endParaRPr lang="en-US" baseline="0" dirty="0">
              <a:cs typeface="Calibri"/>
            </a:endParaRPr>
          </a:p>
          <a:p>
            <a:pPr marL="171450" indent="-171450">
              <a:buFont typeface="Arial" panose="020B0604020202020204" pitchFamily="34" charset="0"/>
              <a:buChar char="•"/>
            </a:pPr>
            <a:r>
              <a:rPr lang="en-US" baseline="0" dirty="0"/>
              <a:t>For the five presidents: The NY Fed votes every year, while the Chicago Fed is a voting member every other </a:t>
            </a:r>
            <a:r>
              <a:rPr lang="en-US" dirty="0"/>
              <a:t>year (we </a:t>
            </a:r>
            <a:r>
              <a:rPr lang="en-US" baseline="0" dirty="0"/>
              <a:t>switch off with Cleveland</a:t>
            </a:r>
            <a:r>
              <a:rPr lang="en-US" dirty="0"/>
              <a:t>). </a:t>
            </a:r>
            <a:endParaRPr lang="en-US" baseline="0" dirty="0">
              <a:cs typeface="Calibri" panose="020F0502020204030204"/>
            </a:endParaRPr>
          </a:p>
          <a:p>
            <a:pPr marL="171450" indent="-171450">
              <a:buFont typeface="Arial" panose="020B0604020202020204" pitchFamily="34" charset="0"/>
              <a:buChar char="•"/>
            </a:pPr>
            <a:r>
              <a:rPr lang="en-US" dirty="0"/>
              <a:t>Voting members</a:t>
            </a:r>
            <a:r>
              <a:rPr lang="en-US" baseline="0" dirty="0"/>
              <a:t> of the committee in 2024 are: </a:t>
            </a:r>
            <a:r>
              <a:rPr lang="en-US" dirty="0"/>
              <a:t>the presidents of the NY</a:t>
            </a:r>
            <a:r>
              <a:rPr lang="en-US" baseline="0" dirty="0"/>
              <a:t>, Atlanta, </a:t>
            </a:r>
            <a:r>
              <a:rPr lang="en-US" dirty="0"/>
              <a:t>San Francisco</a:t>
            </a:r>
            <a:r>
              <a:rPr lang="en-US" baseline="0" dirty="0"/>
              <a:t>, Cleveland, and St Louis</a:t>
            </a:r>
            <a:r>
              <a:rPr lang="en-US" dirty="0"/>
              <a:t> Fed Banks.</a:t>
            </a:r>
            <a:endParaRPr lang="en-US" baseline="0" dirty="0">
              <a:cs typeface="Calibri" panose="020F0502020204030204"/>
            </a:endParaRPr>
          </a:p>
          <a:p>
            <a:endParaRPr lang="en-US" baseline="0" dirty="0"/>
          </a:p>
          <a:p>
            <a:endParaRPr lang="en-US" baseline="0" dirty="0"/>
          </a:p>
        </p:txBody>
      </p:sp>
      <p:sp>
        <p:nvSpPr>
          <p:cNvPr id="4" name="Slide Number Placeholder 3"/>
          <p:cNvSpPr>
            <a:spLocks noGrp="1"/>
          </p:cNvSpPr>
          <p:nvPr>
            <p:ph type="sldNum" sz="quarter" idx="5"/>
          </p:nvPr>
        </p:nvSpPr>
        <p:spPr/>
        <p:txBody>
          <a:bodyPr/>
          <a:lstStyle/>
          <a:p>
            <a:fld id="{0DB9A84A-733A-0C47-AC2B-F0C70F83A7E9}" type="slidenum">
              <a:rPr lang="en-US" smtClean="0"/>
              <a:t>26</a:t>
            </a:fld>
            <a:endParaRPr lang="en-US"/>
          </a:p>
        </p:txBody>
      </p:sp>
    </p:spTree>
    <p:extLst>
      <p:ext uri="{BB962C8B-B14F-4D97-AF65-F5344CB8AC3E}">
        <p14:creationId xmlns:p14="http://schemas.microsoft.com/office/powerpoint/2010/main" val="310019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-Lowering the rate -&gt; encourages lending and investing</a:t>
            </a:r>
          </a:p>
          <a:p>
            <a:r>
              <a:rPr lang="en-US" sz="1200" b="0" i="0" kern="1200" dirty="0">
                <a:solidFill>
                  <a:schemeClr val="tx1"/>
                </a:solidFill>
                <a:effectLst/>
                <a:latin typeface="+mn-lt"/>
                <a:ea typeface="+mn-ea"/>
                <a:cs typeface="+mn-cs"/>
              </a:rPr>
              <a:t>-Raising the rate -&gt; encourages saving</a:t>
            </a:r>
          </a:p>
          <a:p>
            <a:endParaRPr lang="en-US" i="1" dirty="0"/>
          </a:p>
          <a:p>
            <a:r>
              <a:rPr lang="en-US" i="1" dirty="0"/>
              <a:t>Deep dive (only include if there is time) </a:t>
            </a:r>
          </a:p>
          <a:p>
            <a:r>
              <a:rPr lang="en-US" sz="1200" b="0" i="0" kern="1200" dirty="0">
                <a:solidFill>
                  <a:schemeClr val="tx1"/>
                </a:solidFill>
                <a:effectLst/>
                <a:latin typeface="+mn-lt"/>
                <a:ea typeface="+mn-ea"/>
                <a:cs typeface="+mn-cs"/>
              </a:rPr>
              <a:t>Starting in March of 2022, the FOMC voted to raise interest rates at 11 meetings</a:t>
            </a:r>
            <a:r>
              <a:rPr lang="en-US" dirty="0"/>
              <a:t> in a row </a:t>
            </a:r>
            <a:r>
              <a:rPr lang="en-US" sz="1200" b="0" i="0" kern="1200" dirty="0">
                <a:solidFill>
                  <a:schemeClr val="tx1"/>
                </a:solidFill>
                <a:effectLst/>
                <a:latin typeface="+mn-lt"/>
                <a:ea typeface="+mn-ea"/>
                <a:cs typeface="+mn-cs"/>
              </a:rPr>
              <a:t>to bring down inflation. Then, at the July 2023 meeting, and in the three subsequent meetings, the FOMC voted to hold rates at the same level. (As of January 2024). The current Fed Funds rate is </a:t>
            </a:r>
            <a:r>
              <a:rPr lang="en-US" b="0" i="0" dirty="0">
                <a:solidFill>
                  <a:srgbClr val="333333"/>
                </a:solidFill>
                <a:effectLst/>
                <a:latin typeface="EuclidCircularB"/>
              </a:rPr>
              <a:t>5.25 % to 5.50 %.</a:t>
            </a:r>
            <a:r>
              <a:rPr lang="en-US" dirty="0">
                <a:solidFill>
                  <a:srgbClr val="333333"/>
                </a:solidFill>
                <a:latin typeface="EuclidCircularB"/>
              </a:rPr>
              <a:t>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i="1" dirty="0"/>
              <a:t>If there is time: </a:t>
            </a:r>
            <a:r>
              <a:rPr lang="en-US" dirty="0"/>
              <a:t>let's talk about careers at the Federal Reserve. </a:t>
            </a:r>
            <a:endParaRPr lang="en-US" dirty="0">
              <a:cs typeface="Calibri"/>
            </a:endParaRPr>
          </a:p>
        </p:txBody>
      </p:sp>
      <p:sp>
        <p:nvSpPr>
          <p:cNvPr id="4" name="Slide Number Placeholder 3"/>
          <p:cNvSpPr>
            <a:spLocks noGrp="1"/>
          </p:cNvSpPr>
          <p:nvPr>
            <p:ph type="sldNum" sz="quarter" idx="5"/>
          </p:nvPr>
        </p:nvSpPr>
        <p:spPr/>
        <p:txBody>
          <a:bodyPr/>
          <a:lstStyle/>
          <a:p>
            <a:fld id="{0DB9A84A-733A-0C47-AC2B-F0C70F83A7E9}" type="slidenum">
              <a:rPr lang="en-US" smtClean="0"/>
              <a:t>27</a:t>
            </a:fld>
            <a:endParaRPr lang="en-US"/>
          </a:p>
        </p:txBody>
      </p:sp>
    </p:spTree>
    <p:extLst>
      <p:ext uri="{BB962C8B-B14F-4D97-AF65-F5344CB8AC3E}">
        <p14:creationId xmlns:p14="http://schemas.microsoft.com/office/powerpoint/2010/main" val="4695493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heard all about the main roles of the Federal Reserve, do you have any questions for me? </a:t>
            </a:r>
          </a:p>
        </p:txBody>
      </p:sp>
      <p:sp>
        <p:nvSpPr>
          <p:cNvPr id="4" name="Slide Number Placeholder 3"/>
          <p:cNvSpPr>
            <a:spLocks noGrp="1"/>
          </p:cNvSpPr>
          <p:nvPr>
            <p:ph type="sldNum" sz="quarter" idx="5"/>
          </p:nvPr>
        </p:nvSpPr>
        <p:spPr/>
        <p:txBody>
          <a:bodyPr/>
          <a:lstStyle/>
          <a:p>
            <a:fld id="{0DB9A84A-733A-0C47-AC2B-F0C70F83A7E9}" type="slidenum">
              <a:rPr lang="en-US" smtClean="0"/>
              <a:t>28</a:t>
            </a:fld>
            <a:endParaRPr lang="en-US"/>
          </a:p>
        </p:txBody>
      </p:sp>
    </p:spTree>
    <p:extLst>
      <p:ext uri="{BB962C8B-B14F-4D97-AF65-F5344CB8AC3E}">
        <p14:creationId xmlns:p14="http://schemas.microsoft.com/office/powerpoint/2010/main" val="1560997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share some information about careers at the Federal Reserve. </a:t>
            </a:r>
          </a:p>
          <a:p>
            <a:endParaRPr lang="en-US" dirty="0"/>
          </a:p>
          <a:p>
            <a:r>
              <a:rPr lang="en-US" i="1" dirty="0"/>
              <a:t>This is your opportunity as a Fed Ambassador to talk about your personal career path and what role(s) you have had at the Federal Reserve Bank of Chicago. </a:t>
            </a:r>
          </a:p>
          <a:p>
            <a:pPr marL="171450" indent="-171450">
              <a:buFont typeface="Arial" panose="020B0604020202020204" pitchFamily="34" charset="0"/>
              <a:buChar char="•"/>
            </a:pPr>
            <a:r>
              <a:rPr lang="en-US" dirty="0"/>
              <a:t>In addition to being a Fed Ambassador I…</a:t>
            </a:r>
          </a:p>
          <a:p>
            <a:pPr marL="171450" indent="-171450">
              <a:buFont typeface="Arial" panose="020B0604020202020204" pitchFamily="34" charset="0"/>
              <a:buChar char="•"/>
            </a:pPr>
            <a:r>
              <a:rPr lang="en-US" dirty="0"/>
              <a:t>This is how I got my job at the Federal Reserve…</a:t>
            </a:r>
          </a:p>
          <a:p>
            <a:pPr marL="171450" indent="-171450">
              <a:buFont typeface="Arial" panose="020B0604020202020204" pitchFamily="34" charset="0"/>
              <a:buChar char="•"/>
            </a:pPr>
            <a:r>
              <a:rPr lang="en-US" dirty="0"/>
              <a:t>This is what I learned in high school/middle school that I still use today in my job…</a:t>
            </a:r>
            <a:endParaRPr lang="en-US" dirty="0">
              <a:cs typeface="Calibri"/>
            </a:endParaRPr>
          </a:p>
        </p:txBody>
      </p:sp>
      <p:sp>
        <p:nvSpPr>
          <p:cNvPr id="4" name="Slide Number Placeholder 3"/>
          <p:cNvSpPr>
            <a:spLocks noGrp="1"/>
          </p:cNvSpPr>
          <p:nvPr>
            <p:ph type="sldNum" sz="quarter" idx="5"/>
          </p:nvPr>
        </p:nvSpPr>
        <p:spPr/>
        <p:txBody>
          <a:bodyPr/>
          <a:lstStyle/>
          <a:p>
            <a:fld id="{0DB9A84A-733A-0C47-AC2B-F0C70F83A7E9}" type="slidenum">
              <a:rPr lang="en-US" smtClean="0"/>
              <a:t>29</a:t>
            </a:fld>
            <a:endParaRPr lang="en-US"/>
          </a:p>
        </p:txBody>
      </p:sp>
    </p:spTree>
    <p:extLst>
      <p:ext uri="{BB962C8B-B14F-4D97-AF65-F5344CB8AC3E}">
        <p14:creationId xmlns:p14="http://schemas.microsoft.com/office/powerpoint/2010/main" val="2245299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eorgia" panose="02040502050405020303" pitchFamily="18" charset="0"/>
              </a:rPr>
              <a:t>The Federal Reserve is the independent </a:t>
            </a:r>
            <a:r>
              <a:rPr lang="en-US" b="1" dirty="0">
                <a:latin typeface="Georgia" panose="02040502050405020303" pitchFamily="18" charset="0"/>
                <a:ea typeface="Quattrocento Sans"/>
                <a:cs typeface="Quattrocento Sans"/>
                <a:sym typeface="Quattrocento Sans"/>
              </a:rPr>
              <a:t>central</a:t>
            </a:r>
            <a:r>
              <a:rPr lang="en-US" b="1" dirty="0">
                <a:latin typeface="Georgia" panose="02040502050405020303" pitchFamily="18" charset="0"/>
              </a:rPr>
              <a:t> bank </a:t>
            </a:r>
            <a:r>
              <a:rPr lang="en-US" dirty="0">
                <a:latin typeface="Georgia" panose="02040502050405020303" pitchFamily="18" charset="0"/>
              </a:rPr>
              <a:t>of the USA.</a:t>
            </a:r>
            <a:r>
              <a:rPr lang="en-US" baseline="0" dirty="0">
                <a:latin typeface="Georgia" panose="02040502050405020303" pitchFamily="18" charset="0"/>
              </a:rPr>
              <a:t> </a:t>
            </a:r>
            <a:endParaRPr lang="en-US" dirty="0"/>
          </a:p>
          <a:p>
            <a:pPr>
              <a:defRPr/>
            </a:pPr>
            <a:endParaRPr lang="en-US" dirty="0">
              <a:latin typeface="Georgia"/>
            </a:endParaRPr>
          </a:p>
          <a:p>
            <a:pPr>
              <a:buFont typeface="Wingdings" panose="05000000000000000000" pitchFamily="2" charset="2"/>
              <a:defRPr/>
            </a:pPr>
            <a:r>
              <a:rPr lang="en-US" dirty="0">
                <a:latin typeface="Georgia"/>
              </a:rPr>
              <a:t>We are the bank</a:t>
            </a:r>
            <a:r>
              <a:rPr lang="en-US" baseline="0" dirty="0">
                <a:latin typeface="Georgia"/>
              </a:rPr>
              <a:t> of the </a:t>
            </a:r>
            <a:r>
              <a:rPr lang="en-US" dirty="0">
                <a:latin typeface="Georgia"/>
              </a:rPr>
              <a:t>U.S. government</a:t>
            </a:r>
            <a:r>
              <a:rPr lang="en-US" baseline="0" dirty="0">
                <a:latin typeface="Georgia"/>
              </a:rPr>
              <a:t> and the “Bank of banks</a:t>
            </a:r>
            <a:r>
              <a:rPr lang="en-US" b="0" baseline="0" dirty="0">
                <a:latin typeface="Georgia"/>
              </a:rPr>
              <a:t>.” </a:t>
            </a:r>
            <a:r>
              <a:rPr lang="en-US" baseline="0" dirty="0">
                <a:latin typeface="Georgia"/>
              </a:rPr>
              <a:t>Individuals do not have accounts here, but banks do. Also, the U.S. government uses the Federal Reserve as </a:t>
            </a:r>
            <a:r>
              <a:rPr lang="en-US" dirty="0">
                <a:latin typeface="Georgia"/>
              </a:rPr>
              <a:t>its</a:t>
            </a:r>
            <a:r>
              <a:rPr lang="en-US" baseline="0" dirty="0">
                <a:latin typeface="Georgia"/>
              </a:rPr>
              <a:t> bank.</a:t>
            </a:r>
            <a:r>
              <a:rPr lang="en-US" dirty="0">
                <a:latin typeface="Georgia"/>
              </a:rPr>
              <a:t>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0DB9A84A-733A-0C47-AC2B-F0C70F83A7E9}" type="slidenum">
              <a:rPr lang="en-US" smtClean="0"/>
              <a:t>3</a:t>
            </a:fld>
            <a:endParaRPr lang="en-US"/>
          </a:p>
        </p:txBody>
      </p:sp>
    </p:spTree>
    <p:extLst>
      <p:ext uri="{BB962C8B-B14F-4D97-AF65-F5344CB8AC3E}">
        <p14:creationId xmlns:p14="http://schemas.microsoft.com/office/powerpoint/2010/main" val="30755628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aseline="0" dirty="0"/>
              <a:t>Here are some examples of co-workers I see at the Federal Reserve:</a:t>
            </a:r>
            <a:r>
              <a:rPr lang="en-US"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Chris – In the Law Enforcement Unit, trains the dogs that sniffs all deliveries to the Fed (they are checking for explosives and help keep us safe) </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Jocelyn</a:t>
            </a:r>
            <a:r>
              <a:rPr lang="en-US" baseline="0" dirty="0"/>
              <a:t> – Internal Communications, Strategic Communications, Employee Engagement (Writing/Journalism major)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Jeffrey - </a:t>
            </a:r>
            <a:r>
              <a:rPr lang="en-US" dirty="0"/>
              <a:t>Senior Statistical</a:t>
            </a:r>
            <a:r>
              <a:rPr lang="en-US" baseline="0" dirty="0"/>
              <a:t> Reports Analyst in Supervision &amp; Regulation – analyzing data from banks and bank holding companies  (Business &amp; Entrepreneurship major) </a:t>
            </a:r>
          </a:p>
          <a:p>
            <a:pPr marL="171450" indent="-171450">
              <a:buFont typeface="Arial" panose="020B0604020202020204" pitchFamily="34" charset="0"/>
              <a:buChar char="•"/>
              <a:defRPr/>
            </a:pPr>
            <a:r>
              <a:rPr lang="en-US" baseline="0" dirty="0" err="1"/>
              <a:t>Swanandi</a:t>
            </a:r>
            <a:r>
              <a:rPr lang="en-US" baseline="0" dirty="0"/>
              <a:t> – Senior Human Resources Business Partner (Business Management major)</a:t>
            </a:r>
            <a:r>
              <a:rPr lang="en-US" dirty="0"/>
              <a:t> </a:t>
            </a:r>
          </a:p>
        </p:txBody>
      </p:sp>
      <p:sp>
        <p:nvSpPr>
          <p:cNvPr id="4" name="Slide Number Placeholder 3"/>
          <p:cNvSpPr>
            <a:spLocks noGrp="1"/>
          </p:cNvSpPr>
          <p:nvPr>
            <p:ph type="sldNum" sz="quarter" idx="5"/>
          </p:nvPr>
        </p:nvSpPr>
        <p:spPr/>
        <p:txBody>
          <a:bodyPr/>
          <a:lstStyle/>
          <a:p>
            <a:fld id="{0DB9A84A-733A-0C47-AC2B-F0C70F83A7E9}" type="slidenum">
              <a:rPr lang="en-US" smtClean="0"/>
              <a:t>30</a:t>
            </a:fld>
            <a:endParaRPr lang="en-US"/>
          </a:p>
        </p:txBody>
      </p:sp>
    </p:spTree>
    <p:extLst>
      <p:ext uri="{BB962C8B-B14F-4D97-AF65-F5344CB8AC3E}">
        <p14:creationId xmlns:p14="http://schemas.microsoft.com/office/powerpoint/2010/main" val="32564187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Apply as early as your first year of college</a:t>
            </a:r>
          </a:p>
          <a:p>
            <a:pPr marL="171450" indent="-171450">
              <a:buFont typeface="Arial" panose="020B0604020202020204" pitchFamily="34" charset="0"/>
              <a:buChar char="•"/>
            </a:pPr>
            <a:r>
              <a:rPr lang="en-US" dirty="0"/>
              <a:t>Compensation is based on your grade level</a:t>
            </a:r>
            <a:endParaRPr lang="en-US" dirty="0">
              <a:cs typeface="Calibri"/>
            </a:endParaRPr>
          </a:p>
          <a:p>
            <a:pPr marL="171450" indent="-171450">
              <a:buFont typeface="Arial" panose="020B0604020202020204" pitchFamily="34" charset="0"/>
              <a:buChar char="•"/>
            </a:pPr>
            <a:r>
              <a:rPr lang="en-US" dirty="0"/>
              <a:t>Applications open October – January</a:t>
            </a:r>
            <a:endParaRPr lang="en-US" dirty="0">
              <a:cs typeface="Calibri" panose="020F0502020204030204"/>
            </a:endParaRPr>
          </a:p>
          <a:p>
            <a:pPr marL="171450" indent="-171450">
              <a:buFont typeface="Arial" panose="020B0604020202020204" pitchFamily="34" charset="0"/>
              <a:buChar char="•"/>
            </a:pPr>
            <a:r>
              <a:rPr lang="en-US" dirty="0"/>
              <a:t>Internships begin in June</a:t>
            </a:r>
          </a:p>
        </p:txBody>
      </p:sp>
      <p:sp>
        <p:nvSpPr>
          <p:cNvPr id="4" name="Slide Number Placeholder 3"/>
          <p:cNvSpPr>
            <a:spLocks noGrp="1"/>
          </p:cNvSpPr>
          <p:nvPr>
            <p:ph type="sldNum" sz="quarter" idx="5"/>
          </p:nvPr>
        </p:nvSpPr>
        <p:spPr/>
        <p:txBody>
          <a:bodyPr/>
          <a:lstStyle/>
          <a:p>
            <a:fld id="{0DB9A84A-733A-0C47-AC2B-F0C70F83A7E9}" type="slidenum">
              <a:rPr lang="en-US" smtClean="0"/>
              <a:t>31</a:t>
            </a:fld>
            <a:endParaRPr lang="en-US"/>
          </a:p>
        </p:txBody>
      </p:sp>
    </p:spTree>
    <p:extLst>
      <p:ext uri="{BB962C8B-B14F-4D97-AF65-F5344CB8AC3E}">
        <p14:creationId xmlns:p14="http://schemas.microsoft.com/office/powerpoint/2010/main" val="12427074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solidFill>
                  <a:srgbClr val="042336"/>
                </a:solidFill>
                <a:latin typeface="Calibri Light"/>
                <a:cs typeface="Calibri Light"/>
              </a:rPr>
              <a:t>Leadership and teamwork abilities</a:t>
            </a:r>
          </a:p>
          <a:p>
            <a:pPr marL="171450" indent="-171450">
              <a:buFont typeface="Arial" panose="020B0604020202020204" pitchFamily="34" charset="0"/>
              <a:buChar char="•"/>
            </a:pPr>
            <a:r>
              <a:rPr lang="en-US" sz="1200" dirty="0">
                <a:solidFill>
                  <a:srgbClr val="042336"/>
                </a:solidFill>
                <a:latin typeface="Calibri Light"/>
                <a:cs typeface="Calibri Light"/>
              </a:rPr>
              <a:t>Strong communication skills</a:t>
            </a:r>
          </a:p>
          <a:p>
            <a:pPr marL="171450" indent="-171450">
              <a:buFont typeface="Arial" panose="020B0604020202020204" pitchFamily="34" charset="0"/>
              <a:buChar char="•"/>
            </a:pPr>
            <a:r>
              <a:rPr lang="en-US" sz="1200" dirty="0">
                <a:solidFill>
                  <a:srgbClr val="042336"/>
                </a:solidFill>
                <a:latin typeface="Calibri Light"/>
                <a:cs typeface="Calibri Light"/>
              </a:rPr>
              <a:t>An appreciation for diversity, inclusion and community</a:t>
            </a:r>
          </a:p>
          <a:p>
            <a:pPr marL="171450" indent="-171450">
              <a:buFont typeface="Arial" panose="020B0604020202020204" pitchFamily="34" charset="0"/>
              <a:buChar char="•"/>
            </a:pPr>
            <a:r>
              <a:rPr lang="en-US" sz="1200" dirty="0">
                <a:solidFill>
                  <a:srgbClr val="042336"/>
                </a:solidFill>
                <a:latin typeface="Calibri Light"/>
                <a:cs typeface="Calibri Light"/>
              </a:rPr>
              <a:t>Knowledge of Microsoft Office </a:t>
            </a:r>
            <a:endParaRPr lang="en-US" sz="1200" dirty="0">
              <a:solidFill>
                <a:srgbClr val="042336"/>
              </a:solidFill>
              <a:latin typeface="Calibri Light" panose="020F0302020204030204" pitchFamily="34" charset="0"/>
              <a:cs typeface="Calibri Light" panose="020F0302020204030204" pitchFamily="34" charset="0"/>
            </a:endParaRPr>
          </a:p>
          <a:p>
            <a:pPr marL="171450" indent="-171450">
              <a:buFont typeface="Arial" panose="020B0604020202020204" pitchFamily="34" charset="0"/>
              <a:buChar char="•"/>
            </a:pPr>
            <a:r>
              <a:rPr lang="en-US" sz="1200" dirty="0">
                <a:solidFill>
                  <a:srgbClr val="042336"/>
                </a:solidFill>
                <a:latin typeface="Calibri Light"/>
                <a:cs typeface="Calibri Light"/>
              </a:rPr>
              <a:t>The ability to work 40 hours per week</a:t>
            </a:r>
            <a:endParaRPr lang="en-US" sz="1200" dirty="0">
              <a:latin typeface="Calibri Light"/>
              <a:ea typeface="Titillium" charset="0"/>
              <a:cs typeface="Calibri Light"/>
            </a:endParaRPr>
          </a:p>
          <a:p>
            <a:endParaRPr lang="en-US" dirty="0">
              <a:effectLst/>
            </a:endParaRPr>
          </a:p>
          <a:p>
            <a:r>
              <a:rPr lang="en-US" sz="1200" kern="1200" dirty="0">
                <a:solidFill>
                  <a:schemeClr val="tx1"/>
                </a:solidFill>
                <a:effectLst/>
                <a:latin typeface="+mn-lt"/>
                <a:ea typeface="+mn-ea"/>
                <a:cs typeface="+mn-cs"/>
              </a:rPr>
              <a:t>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0DB9A84A-733A-0C47-AC2B-F0C70F83A7E9}" type="slidenum">
              <a:rPr lang="en-US" smtClean="0"/>
              <a:t>32</a:t>
            </a:fld>
            <a:endParaRPr lang="en-US"/>
          </a:p>
        </p:txBody>
      </p:sp>
    </p:spTree>
    <p:extLst>
      <p:ext uri="{BB962C8B-B14F-4D97-AF65-F5344CB8AC3E}">
        <p14:creationId xmlns:p14="http://schemas.microsoft.com/office/powerpoint/2010/main" val="38146527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Inclusive, people-first culture: Lots of different groups that you can become part of and activities that promote getting to know colleagues and supporting each other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Connection to vital purpose: I know that every day when I wake up, I am going to be helping our economy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We have many opportunities for growth. (Fed Ambassador can talk about what they have personally taken part in for professional development.)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0DB9A84A-733A-0C47-AC2B-F0C70F83A7E9}" type="slidenum">
              <a:rPr lang="en-US" smtClean="0"/>
              <a:t>33</a:t>
            </a:fld>
            <a:endParaRPr lang="en-US"/>
          </a:p>
        </p:txBody>
      </p:sp>
    </p:spTree>
    <p:extLst>
      <p:ext uri="{BB962C8B-B14F-4D97-AF65-F5344CB8AC3E}">
        <p14:creationId xmlns:p14="http://schemas.microsoft.com/office/powerpoint/2010/main" val="35262793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Financial Services Pipeline</a:t>
            </a:r>
            <a:r>
              <a:rPr lang="en-US" dirty="0"/>
              <a:t>: </a:t>
            </a:r>
            <a:r>
              <a:rPr lang="en-US" sz="1200" b="0" i="0" kern="1200" dirty="0">
                <a:solidFill>
                  <a:schemeClr val="tx1"/>
                </a:solidFill>
                <a:effectLst/>
                <a:latin typeface="+mn-lt"/>
                <a:ea typeface="+mn-ea"/>
                <a:cs typeface="+mn-cs"/>
              </a:rPr>
              <a:t>This website has a lot of great information about these types of careers, so it can help you figure out if you want to go into this field!</a:t>
            </a:r>
            <a:r>
              <a:rPr lang="en-US" sz="1200" b="0" i="0" kern="1200" baseline="0" dirty="0">
                <a:solidFill>
                  <a:schemeClr val="tx1"/>
                </a:solidFill>
                <a:effectLst/>
                <a:latin typeface="+mn-lt"/>
                <a:ea typeface="+mn-ea"/>
                <a:cs typeface="+mn-cs"/>
              </a:rPr>
              <a:t> </a:t>
            </a:r>
            <a:r>
              <a:rPr lang="en-US" dirty="0"/>
              <a:t>It's specifically </a:t>
            </a:r>
            <a:r>
              <a:rPr lang="en-US" sz="1200" b="0" i="0" kern="1200" baseline="0" dirty="0">
                <a:solidFill>
                  <a:schemeClr val="tx1"/>
                </a:solidFill>
                <a:effectLst/>
                <a:latin typeface="+mn-lt"/>
                <a:ea typeface="+mn-ea"/>
                <a:cs typeface="+mn-cs"/>
              </a:rPr>
              <a:t>focused on increasing the number of women and people of color in Chicago financial firms</a:t>
            </a:r>
            <a:r>
              <a:rPr lang="en-US" dirty="0"/>
              <a:t>  </a:t>
            </a:r>
            <a:endParaRPr lang="en-US" sz="1200" b="0" i="0" kern="1200" dirty="0">
              <a:solidFill>
                <a:schemeClr val="tx1"/>
              </a:solidFill>
              <a:effectLst/>
              <a:latin typeface="+mn-lt"/>
              <a:ea typeface="+mn-ea"/>
              <a:cs typeface="+mn-cs"/>
            </a:endParaRPr>
          </a:p>
          <a:p>
            <a:r>
              <a:rPr lang="en-US" dirty="0"/>
              <a:t> </a:t>
            </a:r>
            <a:r>
              <a:rPr lang="en-US" baseline="0" dirty="0"/>
              <a:t> </a:t>
            </a:r>
          </a:p>
          <a:p>
            <a:pPr marL="171450" indent="-171450">
              <a:buFont typeface="Arial" panose="020B0604020202020204" pitchFamily="34" charset="0"/>
              <a:buChar char="•"/>
            </a:pPr>
            <a:r>
              <a:rPr lang="en-US" baseline="0" dirty="0"/>
              <a:t>More background: </a:t>
            </a:r>
            <a:r>
              <a:rPr lang="en-US" dirty="0"/>
              <a:t>“</a:t>
            </a:r>
            <a:r>
              <a:rPr lang="en-US" sz="1200" b="0" i="0" kern="1200" dirty="0">
                <a:solidFill>
                  <a:schemeClr val="tx1"/>
                </a:solidFill>
                <a:effectLst/>
                <a:latin typeface="+mn-lt"/>
                <a:ea typeface="+mn-ea"/>
                <a:cs typeface="+mn-cs"/>
              </a:rPr>
              <a:t>Recognizing that the lack of diversity in the Chicago-area financial services sector has a negative impact on the competitiveness and equity of the region, and on the organizational cultures and financial firms’ “bottom lines,” a group of Chicago-based financial institutions, [including the Federal Reserve Bank of Chicago,] joined forces with The Chicago Community Trust—the region’s community foundation—to form the Financial Services Pipeline (FSP) Initiative in 2013.”</a:t>
            </a:r>
            <a:r>
              <a:rPr lang="en-US" sz="1200" dirty="0"/>
              <a:t> </a:t>
            </a:r>
            <a:r>
              <a:rPr lang="en-US" sz="1200" dirty="0">
                <a:hlinkClick r:id="rId3"/>
              </a:rPr>
              <a:t>https://www.fspchicago.org/</a:t>
            </a:r>
            <a:endParaRPr lang="en-US" sz="1200" dirty="0"/>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Federal Reserve Careers: </a:t>
            </a:r>
            <a:r>
              <a:rPr lang="en-US" sz="1200" b="0" i="0" kern="1200" dirty="0">
                <a:solidFill>
                  <a:schemeClr val="tx1"/>
                </a:solidFill>
                <a:effectLst/>
                <a:latin typeface="+mn-lt"/>
                <a:ea typeface="+mn-ea"/>
                <a:cs typeface="+mn-cs"/>
              </a:rPr>
              <a:t>The Chicago Fed has a ton of different job postings, as do the other 11 </a:t>
            </a:r>
            <a:r>
              <a:rPr lang="en-US" dirty="0"/>
              <a:t>Banks </a:t>
            </a:r>
            <a:r>
              <a:rPr lang="en-US" sz="1200" b="0" i="0" kern="1200" dirty="0">
                <a:solidFill>
                  <a:schemeClr val="tx1"/>
                </a:solidFill>
                <a:effectLst/>
                <a:latin typeface="+mn-lt"/>
                <a:ea typeface="+mn-ea"/>
                <a:cs typeface="+mn-cs"/>
              </a:rPr>
              <a:t>and the Board of Governors. You can look at the qualifications on each job to see what they are asking for, and this can guide you in your studies if you would like to eventually get a job with the Federal Reserve.</a:t>
            </a:r>
            <a:r>
              <a:rPr lang="en-US" dirty="0"/>
              <a:t> </a:t>
            </a:r>
            <a:endParaRPr lang="en-US" sz="1200" b="0" i="0" kern="1200" dirty="0">
              <a:solidFill>
                <a:schemeClr val="tx1"/>
              </a:solidFill>
              <a:effectLst/>
              <a:latin typeface="+mn-lt"/>
              <a:cs typeface="Calibri"/>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internships, each department will post a separate job listing/description</a:t>
            </a:r>
            <a:r>
              <a:rPr lang="en-US" dirty="0"/>
              <a:t> on the Careers page</a:t>
            </a:r>
            <a:r>
              <a:rPr lang="en-US" sz="1200" b="0" i="0" kern="1200" dirty="0">
                <a:solidFill>
                  <a:schemeClr val="tx1"/>
                </a:solidFill>
                <a:effectLst/>
                <a:latin typeface="+mn-lt"/>
                <a:ea typeface="+mn-ea"/>
                <a:cs typeface="+mn-cs"/>
              </a:rPr>
              <a:t>. You can look for the type of internship that best fits your career goals.</a:t>
            </a:r>
            <a:r>
              <a:rPr lang="en-US" dirty="0"/>
              <a:t> </a:t>
            </a:r>
            <a:endParaRPr lang="en-US" sz="1200" b="0" i="0" kern="1200" dirty="0">
              <a:solidFill>
                <a:schemeClr val="tx1"/>
              </a:solidFill>
              <a:effectLst/>
              <a:latin typeface="+mn-lt"/>
              <a:cs typeface="Calibri"/>
            </a:endParaRPr>
          </a:p>
          <a:p>
            <a:endParaRPr lang="en-US" dirty="0"/>
          </a:p>
        </p:txBody>
      </p:sp>
      <p:sp>
        <p:nvSpPr>
          <p:cNvPr id="4" name="Slide Number Placeholder 3"/>
          <p:cNvSpPr>
            <a:spLocks noGrp="1"/>
          </p:cNvSpPr>
          <p:nvPr>
            <p:ph type="sldNum" sz="quarter" idx="5"/>
          </p:nvPr>
        </p:nvSpPr>
        <p:spPr/>
        <p:txBody>
          <a:bodyPr/>
          <a:lstStyle/>
          <a:p>
            <a:fld id="{0DB9A84A-733A-0C47-AC2B-F0C70F83A7E9}" type="slidenum">
              <a:rPr lang="en-US" smtClean="0"/>
              <a:t>34</a:t>
            </a:fld>
            <a:endParaRPr lang="en-US"/>
          </a:p>
        </p:txBody>
      </p:sp>
    </p:spTree>
    <p:extLst>
      <p:ext uri="{BB962C8B-B14F-4D97-AF65-F5344CB8AC3E}">
        <p14:creationId xmlns:p14="http://schemas.microsoft.com/office/powerpoint/2010/main" val="1035142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were we founded? </a:t>
            </a:r>
            <a:r>
              <a:rPr lang="en-US" dirty="0"/>
              <a:t>Congress</a:t>
            </a:r>
            <a:r>
              <a:rPr lang="en-US" baseline="0" dirty="0"/>
              <a:t> passed the Federal Reserve Act in 1913 to create the </a:t>
            </a:r>
            <a:r>
              <a:rPr lang="en-US" dirty="0"/>
              <a:t>central</a:t>
            </a:r>
            <a:r>
              <a:rPr lang="en-US" baseline="0" dirty="0"/>
              <a:t> </a:t>
            </a:r>
            <a:r>
              <a:rPr lang="en-US" dirty="0"/>
              <a:t>bank</a:t>
            </a:r>
            <a:r>
              <a:rPr lang="en-US" baseline="0" dirty="0"/>
              <a:t> after a series of bank panics and recessions. This was a way to stabilize the banks and to stabilize the economy.</a:t>
            </a:r>
            <a:r>
              <a:rPr lang="en-US" dirty="0"/>
              <a:t> </a:t>
            </a:r>
            <a:endParaRPr lang="en-US" baseline="0" dirty="0"/>
          </a:p>
          <a:p>
            <a:endParaRPr lang="en-US" dirty="0">
              <a:cs typeface="Calibri"/>
            </a:endParaRPr>
          </a:p>
          <a:p>
            <a:r>
              <a:rPr lang="en-US" baseline="0" dirty="0"/>
              <a:t>The photo we see here is from a “run” on a bank in </a:t>
            </a:r>
            <a:r>
              <a:rPr lang="en-US" dirty="0"/>
              <a:t>1906 in Chicago on Milwaukee Avenue </a:t>
            </a:r>
            <a:r>
              <a:rPr lang="en-US" baseline="0" dirty="0"/>
              <a:t>where there are many people outside of a bank on the sidewalk trying to get their money out, all at once. This created a problem because banks typically only have a fraction of their money on hand, while the rest is loaned out for </a:t>
            </a:r>
            <a:r>
              <a:rPr lang="en-US" dirty="0"/>
              <a:t>profit. (photo source: </a:t>
            </a:r>
            <a:r>
              <a:rPr lang="en-US" dirty="0">
                <a:hlinkClick r:id="rId3"/>
              </a:rPr>
              <a:t>https://explore.chicagocollections.org/image/chicagohistory/71/q81503b/</a:t>
            </a:r>
            <a:r>
              <a:rPr lang="en-US" dirty="0"/>
              <a:t> )</a:t>
            </a:r>
            <a:endParaRPr lang="en-US" baseline="0" dirty="0">
              <a:cs typeface="Calibri"/>
            </a:endParaRPr>
          </a:p>
          <a:p>
            <a:endParaRPr lang="en-US" baseline="0" dirty="0"/>
          </a:p>
          <a:p>
            <a:r>
              <a:rPr lang="en-US" baseline="0" dirty="0"/>
              <a:t>Without a </a:t>
            </a:r>
            <a:r>
              <a:rPr lang="en-US" dirty="0"/>
              <a:t>central</a:t>
            </a:r>
            <a:r>
              <a:rPr lang="en-US" baseline="0" dirty="0"/>
              <a:t> </a:t>
            </a:r>
            <a:r>
              <a:rPr lang="en-US" dirty="0"/>
              <a:t>bank</a:t>
            </a:r>
            <a:r>
              <a:rPr lang="en-US" baseline="0" dirty="0"/>
              <a:t>, there was no way to quickly change the money supply in response to demand.</a:t>
            </a:r>
            <a:r>
              <a:rPr lang="en-US" dirty="0"/>
              <a:t> </a:t>
            </a:r>
            <a:endParaRPr lang="en-US" baseline="0" dirty="0">
              <a:cs typeface="Calibri"/>
            </a:endParaRPr>
          </a:p>
          <a:p>
            <a:r>
              <a:rPr lang="en-US" baseline="0" dirty="0"/>
              <a:t>One of the important functions of </a:t>
            </a:r>
            <a:r>
              <a:rPr lang="en-US" dirty="0"/>
              <a:t>a central</a:t>
            </a:r>
            <a:r>
              <a:rPr lang="en-US" baseline="0" dirty="0"/>
              <a:t> bank is to act quickly as a lender to banks when they need it. The </a:t>
            </a:r>
            <a:r>
              <a:rPr lang="en-US" dirty="0"/>
              <a:t>central</a:t>
            </a:r>
            <a:r>
              <a:rPr lang="en-US" baseline="0" dirty="0"/>
              <a:t> </a:t>
            </a:r>
            <a:r>
              <a:rPr lang="en-US" dirty="0"/>
              <a:t>bank</a:t>
            </a:r>
            <a:r>
              <a:rPr lang="en-US" baseline="0" dirty="0"/>
              <a:t> is called “lender of last resort.”</a:t>
            </a:r>
            <a:r>
              <a:rPr lang="en-US" dirty="0"/>
              <a:t> </a:t>
            </a:r>
            <a:endParaRPr lang="en-US" baseline="0" dirty="0">
              <a:cs typeface="Calibri"/>
            </a:endParaRPr>
          </a:p>
          <a:p>
            <a:endParaRPr lang="en-US" b="0" i="1" baseline="0" dirty="0">
              <a:cs typeface="Calibri"/>
            </a:endParaRPr>
          </a:p>
          <a:p>
            <a:r>
              <a:rPr lang="en-US" b="0" i="1" baseline="0" dirty="0"/>
              <a:t>Deep Dive (only include if there’s time): </a:t>
            </a:r>
          </a:p>
          <a:p>
            <a:r>
              <a:rPr lang="en-US" dirty="0"/>
              <a:t>In</a:t>
            </a:r>
            <a:r>
              <a:rPr lang="en-US" baseline="0" dirty="0"/>
              <a:t> 1933, another organization, the Federal Deposit Insurance Corporation </a:t>
            </a:r>
            <a:r>
              <a:rPr lang="en-US" dirty="0"/>
              <a:t>(FDIC)</a:t>
            </a:r>
            <a:r>
              <a:rPr lang="en-US" baseline="0" dirty="0"/>
              <a:t> </a:t>
            </a:r>
            <a:r>
              <a:rPr lang="en-US" dirty="0"/>
              <a:t>was created to insure</a:t>
            </a:r>
            <a:r>
              <a:rPr lang="en-US" baseline="0" dirty="0"/>
              <a:t> the money you put in a bank so that you will always be able to withdraw it, even if a bank closes</a:t>
            </a:r>
            <a:r>
              <a:rPr lang="en-US" dirty="0"/>
              <a:t>.</a:t>
            </a:r>
            <a:endParaRPr lang="en-US" baseline="0" dirty="0">
              <a:cs typeface="Calibri"/>
            </a:endParaRPr>
          </a:p>
        </p:txBody>
      </p:sp>
      <p:sp>
        <p:nvSpPr>
          <p:cNvPr id="4" name="Slide Number Placeholder 3"/>
          <p:cNvSpPr>
            <a:spLocks noGrp="1"/>
          </p:cNvSpPr>
          <p:nvPr>
            <p:ph type="sldNum" sz="quarter" idx="5"/>
          </p:nvPr>
        </p:nvSpPr>
        <p:spPr/>
        <p:txBody>
          <a:bodyPr/>
          <a:lstStyle/>
          <a:p>
            <a:fld id="{0DB9A84A-733A-0C47-AC2B-F0C70F83A7E9}" type="slidenum">
              <a:rPr lang="en-US" smtClean="0"/>
              <a:t>4</a:t>
            </a:fld>
            <a:endParaRPr lang="en-US"/>
          </a:p>
        </p:txBody>
      </p:sp>
    </p:spTree>
    <p:extLst>
      <p:ext uri="{BB962C8B-B14F-4D97-AF65-F5344CB8AC3E}">
        <p14:creationId xmlns:p14="http://schemas.microsoft.com/office/powerpoint/2010/main" val="1949107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talk more</a:t>
            </a:r>
            <a:r>
              <a:rPr lang="en-US" baseline="0" dirty="0"/>
              <a:t> about banking and how the Federal Reserve is similar to, but different from, other banks. </a:t>
            </a:r>
          </a:p>
          <a:p>
            <a:endParaRPr lang="en-US" baseline="0" dirty="0"/>
          </a:p>
          <a:p>
            <a:r>
              <a:rPr lang="en-US" baseline="0" dirty="0"/>
              <a:t>First, I have a poll question for you. </a:t>
            </a:r>
            <a:endParaRPr lang="en-US" dirty="0"/>
          </a:p>
          <a:p>
            <a:r>
              <a:rPr lang="en-US" dirty="0"/>
              <a:t>Thanks for your responses. It’s interesting to see how you all are responding! </a:t>
            </a:r>
          </a:p>
          <a:p>
            <a:endParaRPr lang="en-US" dirty="0"/>
          </a:p>
          <a:p>
            <a:r>
              <a:rPr lang="en-US" baseline="0" dirty="0"/>
              <a:t>These are all ways that banks serve their customers. I highlighted these, because these same services </a:t>
            </a:r>
            <a:r>
              <a:rPr lang="en-US" dirty="0"/>
              <a:t>your bank provides you are </a:t>
            </a:r>
            <a:r>
              <a:rPr lang="en-US" baseline="0" dirty="0"/>
              <a:t>ones that the Federal Reserve provides to banks, as the </a:t>
            </a:r>
            <a:r>
              <a:rPr lang="en-US" dirty="0"/>
              <a:t>Bank</a:t>
            </a:r>
            <a:r>
              <a:rPr lang="en-US" baseline="0" dirty="0"/>
              <a:t> for banks.</a:t>
            </a:r>
            <a:r>
              <a:rPr lang="en-US" dirty="0"/>
              <a:t> </a:t>
            </a:r>
            <a:endParaRPr lang="en-US" baseline="0" dirty="0">
              <a:cs typeface="Calibri"/>
            </a:endParaRPr>
          </a:p>
          <a:p>
            <a:endParaRPr lang="en-US" baseline="0" dirty="0"/>
          </a:p>
          <a:p>
            <a:r>
              <a:rPr lang="en-US" dirty="0"/>
              <a:t>The central bank is</a:t>
            </a:r>
            <a:r>
              <a:rPr lang="en-US" baseline="0" dirty="0"/>
              <a:t> a place for banks to deposit and withdraw cash</a:t>
            </a:r>
            <a:r>
              <a:rPr lang="en-US" dirty="0"/>
              <a:t>;</a:t>
            </a:r>
            <a:r>
              <a:rPr lang="en-US" baseline="0" dirty="0"/>
              <a:t> they can save money (</a:t>
            </a:r>
            <a:r>
              <a:rPr lang="en-US" dirty="0"/>
              <a:t>called reserves</a:t>
            </a:r>
            <a:r>
              <a:rPr lang="en-US" baseline="0" dirty="0"/>
              <a:t>) and earn interest with the Federal Reserve (the Fed gives them a percentage </a:t>
            </a:r>
            <a:r>
              <a:rPr lang="en-US" dirty="0"/>
              <a:t>on</a:t>
            </a:r>
            <a:r>
              <a:rPr lang="en-US" baseline="0" dirty="0"/>
              <a:t> how much they save) and they can also take out loans from the Federal Reserve.</a:t>
            </a:r>
            <a:r>
              <a:rPr lang="en-US" dirty="0"/>
              <a:t>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0DB9A84A-733A-0C47-AC2B-F0C70F83A7E9}" type="slidenum">
              <a:rPr lang="en-US" smtClean="0"/>
              <a:t>5</a:t>
            </a:fld>
            <a:endParaRPr lang="en-US"/>
          </a:p>
        </p:txBody>
      </p:sp>
    </p:spTree>
    <p:extLst>
      <p:ext uri="{BB962C8B-B14F-4D97-AF65-F5344CB8AC3E}">
        <p14:creationId xmlns:p14="http://schemas.microsoft.com/office/powerpoint/2010/main" val="2948495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dirty="0">
                <a:latin typeface="Georgia"/>
              </a:rPr>
              <a:t>Congress </a:t>
            </a:r>
            <a:r>
              <a:rPr lang="en-US" sz="1200" baseline="0" dirty="0">
                <a:latin typeface="Georgia"/>
              </a:rPr>
              <a:t>created a central bank </a:t>
            </a:r>
            <a:r>
              <a:rPr lang="en-US" dirty="0">
                <a:latin typeface="Georgia"/>
              </a:rPr>
              <a:t>that had multiple locations</a:t>
            </a:r>
            <a:r>
              <a:rPr lang="en-US" sz="1200" baseline="0" dirty="0">
                <a:latin typeface="Georgia"/>
              </a:rPr>
              <a:t>. Different regions report on the economy in </a:t>
            </a:r>
            <a:r>
              <a:rPr lang="en-US" dirty="0">
                <a:latin typeface="Georgia"/>
              </a:rPr>
              <a:t>their area so the Fed can</a:t>
            </a:r>
            <a:r>
              <a:rPr lang="en-US" sz="1200" baseline="0" dirty="0">
                <a:latin typeface="Georgia"/>
              </a:rPr>
              <a:t> decide what’s best for the country as whole. </a:t>
            </a:r>
            <a:r>
              <a:rPr lang="en-US" sz="1200" dirty="0">
                <a:latin typeface="Georgia"/>
              </a:rPr>
              <a:t>Our</a:t>
            </a:r>
            <a:r>
              <a:rPr lang="en-US" sz="1200" baseline="0" dirty="0">
                <a:latin typeface="Georgia"/>
              </a:rPr>
              <a:t> </a:t>
            </a:r>
            <a:r>
              <a:rPr lang="en-US" sz="1200" dirty="0">
                <a:latin typeface="Georgia"/>
              </a:rPr>
              <a:t>Board of Governors</a:t>
            </a:r>
            <a:r>
              <a:rPr lang="en-US" sz="1200" baseline="0" dirty="0">
                <a:latin typeface="Georgia"/>
              </a:rPr>
              <a:t> is</a:t>
            </a:r>
            <a:r>
              <a:rPr lang="en-US" sz="1200" dirty="0">
                <a:latin typeface="Georgia"/>
              </a:rPr>
              <a:t> located</a:t>
            </a:r>
            <a:r>
              <a:rPr lang="en-US" sz="1200" baseline="0" dirty="0">
                <a:latin typeface="Georgia"/>
              </a:rPr>
              <a:t> in</a:t>
            </a:r>
            <a:r>
              <a:rPr lang="en-US" sz="1200" dirty="0">
                <a:latin typeface="Georgia"/>
              </a:rPr>
              <a:t> Washington, D.C.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Georgia" panose="02040502050405020303" pitchFamily="18" charset="0"/>
            </a:endParaRPr>
          </a:p>
          <a:p>
            <a:pPr marL="214313" indent="-214313">
              <a:buFont typeface="Wingdings" panose="05000000000000000000" pitchFamily="2" charset="2"/>
              <a:buChar char="§"/>
            </a:pPr>
            <a:r>
              <a:rPr lang="en-US" sz="1200" b="1" baseline="0" dirty="0">
                <a:latin typeface="Georgia" panose="02040502050405020303" pitchFamily="18" charset="0"/>
              </a:rPr>
              <a:t>When you look at this map, what do you observe in terms of where the Banks are located? Any word or phrase is fine. There aren’t wrong answers- tell me what you are observing first by typing it into the chat box.  </a:t>
            </a:r>
          </a:p>
          <a:p>
            <a:pPr marL="214313" indent="-214313">
              <a:buFont typeface="Wingdings" panose="05000000000000000000" pitchFamily="2" charset="2"/>
              <a:buChar char="§"/>
            </a:pPr>
            <a:endParaRPr lang="en-US" sz="1200" b="1" baseline="0" dirty="0">
              <a:latin typeface="Georgia" panose="02040502050405020303" pitchFamily="18" charset="0"/>
            </a:endParaRPr>
          </a:p>
          <a:p>
            <a:pPr marL="213995" indent="-213995">
              <a:buFont typeface="Wingdings" panose="05000000000000000000" pitchFamily="2" charset="2"/>
              <a:buChar char="§"/>
            </a:pPr>
            <a:r>
              <a:rPr lang="en-US" sz="1200" b="0" i="1" baseline="0" dirty="0">
                <a:latin typeface="Georgia"/>
              </a:rPr>
              <a:t>Yes, great--cities. Yes, there’s more </a:t>
            </a:r>
            <a:r>
              <a:rPr lang="en-US" i="1" dirty="0">
                <a:latin typeface="Georgia"/>
              </a:rPr>
              <a:t>Banks</a:t>
            </a:r>
            <a:r>
              <a:rPr lang="en-US" sz="1200" b="0" i="1" baseline="0" dirty="0">
                <a:latin typeface="Georgia"/>
              </a:rPr>
              <a:t> on the East Coast! That’s because when we were founded in 1913, </a:t>
            </a:r>
            <a:r>
              <a:rPr lang="en-US" i="1" dirty="0">
                <a:latin typeface="Georgia"/>
              </a:rPr>
              <a:t>the East Coast was </a:t>
            </a:r>
            <a:r>
              <a:rPr lang="en-US" sz="1200" b="0" i="1" baseline="0" dirty="0">
                <a:latin typeface="Georgia"/>
              </a:rPr>
              <a:t>considered the </a:t>
            </a:r>
            <a:r>
              <a:rPr lang="en-US" i="1" dirty="0">
                <a:latin typeface="Georgia"/>
              </a:rPr>
              <a:t>hub</a:t>
            </a:r>
            <a:r>
              <a:rPr lang="en-US" sz="1200" b="0" i="1" baseline="0" dirty="0">
                <a:latin typeface="Georgia"/>
              </a:rPr>
              <a:t> of economic activity, and </a:t>
            </a:r>
            <a:r>
              <a:rPr lang="en-US" i="1" dirty="0">
                <a:latin typeface="Georgia"/>
              </a:rPr>
              <a:t>there was more</a:t>
            </a:r>
            <a:r>
              <a:rPr lang="en-US" sz="1200" b="0" i="1" baseline="0" dirty="0">
                <a:latin typeface="Georgia"/>
              </a:rPr>
              <a:t> </a:t>
            </a:r>
            <a:r>
              <a:rPr lang="en-US" i="1" dirty="0">
                <a:latin typeface="Georgia"/>
              </a:rPr>
              <a:t>population</a:t>
            </a:r>
            <a:r>
              <a:rPr lang="en-US" sz="1200" b="0" i="1" baseline="0" dirty="0">
                <a:latin typeface="Georgia"/>
              </a:rPr>
              <a:t> in the east</a:t>
            </a:r>
            <a:r>
              <a:rPr lang="en-US" i="1" dirty="0">
                <a:latin typeface="Georgia"/>
              </a:rPr>
              <a:t> than the west</a:t>
            </a:r>
            <a:r>
              <a:rPr lang="en-US" sz="1200" b="0" i="1" baseline="0" dirty="0">
                <a:latin typeface="Georgia"/>
              </a:rPr>
              <a:t>. These cities were located on train lines, so it would make it easier to transport money to them and use them as hubs</a:t>
            </a:r>
            <a:r>
              <a:rPr lang="en-US" i="1" dirty="0">
                <a:latin typeface="Georgia"/>
              </a:rPr>
              <a:t>.</a:t>
            </a:r>
            <a:endParaRPr lang="en-US" dirty="0">
              <a:cs typeface="Calibri" panose="020F0502020204030204"/>
            </a:endParaRPr>
          </a:p>
          <a:p>
            <a:endParaRPr lang="en-US" dirty="0"/>
          </a:p>
          <a:p>
            <a:pPr marL="213995" indent="-213995">
              <a:buFont typeface="Wingdings" panose="05000000000000000000" pitchFamily="2" charset="2"/>
              <a:buChar char="§"/>
              <a:defRPr/>
            </a:pPr>
            <a:r>
              <a:rPr lang="en-US" sz="1200" b="0" i="0" baseline="0" dirty="0">
                <a:latin typeface="Georgia"/>
              </a:rPr>
              <a:t>We still have the same main 12 </a:t>
            </a:r>
            <a:r>
              <a:rPr lang="en-US" dirty="0">
                <a:latin typeface="Georgia"/>
              </a:rPr>
              <a:t>Banks</a:t>
            </a:r>
            <a:r>
              <a:rPr lang="en-US" sz="1200" b="0" i="0" baseline="0" dirty="0">
                <a:latin typeface="Georgia"/>
              </a:rPr>
              <a:t> </a:t>
            </a:r>
            <a:r>
              <a:rPr lang="en-US" dirty="0">
                <a:latin typeface="Georgia"/>
              </a:rPr>
              <a:t>located in the same cities that </a:t>
            </a:r>
            <a:r>
              <a:rPr lang="en-US" sz="1200" b="0" i="0" baseline="0" dirty="0">
                <a:latin typeface="Georgia"/>
              </a:rPr>
              <a:t>we had in 1913. However</a:t>
            </a:r>
            <a:r>
              <a:rPr lang="en-US" dirty="0">
                <a:latin typeface="Georgia"/>
              </a:rPr>
              <a:t>,</a:t>
            </a:r>
            <a:r>
              <a:rPr lang="en-US" sz="1200" b="0" i="0" baseline="0" dirty="0">
                <a:latin typeface="Georgia"/>
              </a:rPr>
              <a:t> branches have been added to help out the </a:t>
            </a:r>
            <a:r>
              <a:rPr lang="en-US" dirty="0">
                <a:latin typeface="Georgia"/>
              </a:rPr>
              <a:t>Banks</a:t>
            </a:r>
            <a:r>
              <a:rPr lang="en-US" sz="1200" b="0" i="0" baseline="0" dirty="0">
                <a:latin typeface="Georgia"/>
              </a:rPr>
              <a:t> that have more</a:t>
            </a:r>
            <a:r>
              <a:rPr lang="en-US" dirty="0">
                <a:latin typeface="Georgia"/>
              </a:rPr>
              <a:t> population </a:t>
            </a:r>
            <a:r>
              <a:rPr lang="en-US" sz="1200" b="0" i="0" baseline="0" dirty="0">
                <a:latin typeface="Georgia"/>
              </a:rPr>
              <a:t>to cover. So </a:t>
            </a:r>
            <a:r>
              <a:rPr lang="en-US" dirty="0">
                <a:latin typeface="Georgia"/>
              </a:rPr>
              <a:t>San</a:t>
            </a:r>
            <a:r>
              <a:rPr lang="en-US" sz="1200" b="0" i="0" baseline="0" dirty="0">
                <a:latin typeface="Georgia"/>
              </a:rPr>
              <a:t> Francisco, for example, </a:t>
            </a:r>
            <a:r>
              <a:rPr lang="en-US" dirty="0">
                <a:latin typeface="Georgia"/>
              </a:rPr>
              <a:t>covers</a:t>
            </a:r>
            <a:r>
              <a:rPr lang="en-US" sz="1200" b="0" i="0" baseline="0" dirty="0">
                <a:latin typeface="Georgia"/>
              </a:rPr>
              <a:t> a really wide area</a:t>
            </a:r>
            <a:r>
              <a:rPr lang="en-US" dirty="0">
                <a:latin typeface="Georgia"/>
              </a:rPr>
              <a:t>;</a:t>
            </a:r>
            <a:r>
              <a:rPr lang="en-US" sz="1200" b="0" i="0" baseline="0" dirty="0">
                <a:latin typeface="Georgia"/>
              </a:rPr>
              <a:t> it has </a:t>
            </a:r>
            <a:r>
              <a:rPr lang="en-US" dirty="0">
                <a:latin typeface="Georgia"/>
              </a:rPr>
              <a:t>branches in L.A.,</a:t>
            </a:r>
            <a:r>
              <a:rPr lang="en-US" sz="1200" b="0" i="0" baseline="0" dirty="0">
                <a:latin typeface="Georgia"/>
              </a:rPr>
              <a:t> Phoenix, Portland, Salt Lake City and Seattle—all part of the SF Fed, in addition to the </a:t>
            </a:r>
            <a:r>
              <a:rPr lang="en-US" dirty="0">
                <a:latin typeface="Georgia"/>
              </a:rPr>
              <a:t>main SF</a:t>
            </a:r>
            <a:r>
              <a:rPr lang="en-US" sz="1200" b="0" i="0" baseline="0" dirty="0">
                <a:latin typeface="Georgia"/>
              </a:rPr>
              <a:t> location.</a:t>
            </a:r>
            <a:r>
              <a:rPr lang="en-US" dirty="0">
                <a:latin typeface="Georgia"/>
              </a:rPr>
              <a:t> </a:t>
            </a:r>
            <a:endParaRPr lang="en-US" sz="1200" b="0" i="0" baseline="0" dirty="0">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b="0" i="0" baseline="0" dirty="0">
              <a:latin typeface="Georgia" panose="02040502050405020303" pitchFamily="18" charset="0"/>
            </a:endParaRPr>
          </a:p>
          <a:p>
            <a:pPr marL="213995" indent="-213995">
              <a:buFont typeface="Wingdings" panose="05000000000000000000" pitchFamily="2" charset="2"/>
              <a:buChar char="§"/>
            </a:pPr>
            <a:r>
              <a:rPr lang="en-US" sz="1200" b="0" i="0" baseline="0" dirty="0">
                <a:latin typeface="Georgia"/>
              </a:rPr>
              <a:t>In Chicago, our area has an office in Des Moines, IA and a branch in Detroit in addition to our </a:t>
            </a:r>
            <a:r>
              <a:rPr lang="en-US" dirty="0">
                <a:latin typeface="Georgia"/>
              </a:rPr>
              <a:t>main location </a:t>
            </a:r>
            <a:r>
              <a:rPr lang="en-US" sz="1200" b="0" i="0" baseline="0" dirty="0">
                <a:latin typeface="Georgia"/>
              </a:rPr>
              <a:t>in Chicago.</a:t>
            </a:r>
            <a:r>
              <a:rPr lang="en-US" dirty="0">
                <a:latin typeface="Georgia"/>
              </a:rPr>
              <a:t> </a:t>
            </a:r>
            <a:endParaRPr lang="en-US" sz="1200" b="0" i="0" baseline="0" dirty="0">
              <a:latin typeface="Georgia" panose="02040502050405020303" pitchFamily="18" charset="0"/>
            </a:endParaRPr>
          </a:p>
          <a:p>
            <a:endParaRPr lang="en-US" dirty="0"/>
          </a:p>
        </p:txBody>
      </p:sp>
      <p:sp>
        <p:nvSpPr>
          <p:cNvPr id="4" name="Slide Number Placeholder 3"/>
          <p:cNvSpPr>
            <a:spLocks noGrp="1"/>
          </p:cNvSpPr>
          <p:nvPr>
            <p:ph type="sldNum" sz="quarter" idx="5"/>
          </p:nvPr>
        </p:nvSpPr>
        <p:spPr/>
        <p:txBody>
          <a:bodyPr/>
          <a:lstStyle/>
          <a:p>
            <a:fld id="{0DB9A84A-733A-0C47-AC2B-F0C70F83A7E9}" type="slidenum">
              <a:rPr lang="en-US" smtClean="0"/>
              <a:t>6</a:t>
            </a:fld>
            <a:endParaRPr lang="en-US"/>
          </a:p>
        </p:txBody>
      </p:sp>
    </p:spTree>
    <p:extLst>
      <p:ext uri="{BB962C8B-B14F-4D97-AF65-F5344CB8AC3E}">
        <p14:creationId xmlns:p14="http://schemas.microsoft.com/office/powerpoint/2010/main" val="1323003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Federal Reserve is independent</a:t>
            </a:r>
            <a:r>
              <a:rPr lang="en-US" baseline="0" dirty="0"/>
              <a:t> within the </a:t>
            </a:r>
            <a:r>
              <a:rPr lang="en-US" dirty="0"/>
              <a:t>U.S. government</a:t>
            </a:r>
            <a:r>
              <a:rPr lang="en-US" baseline="0" dirty="0"/>
              <a:t>.</a:t>
            </a:r>
            <a:r>
              <a:rPr lang="en-US" dirty="0"/>
              <a:t> </a:t>
            </a:r>
            <a:endParaRPr lang="en-US" baseline="0" dirty="0"/>
          </a:p>
          <a:p>
            <a:endParaRPr lang="en-US" dirty="0"/>
          </a:p>
          <a:p>
            <a:r>
              <a:rPr lang="en-US" baseline="0" dirty="0"/>
              <a:t>That means that I am a “Bank” employee, and I am not considered a Federal employee.</a:t>
            </a:r>
            <a:r>
              <a:rPr lang="en-US" dirty="0"/>
              <a:t> </a:t>
            </a:r>
            <a:endParaRPr lang="en-US" dirty="0">
              <a:cs typeface="Calibri"/>
            </a:endParaRPr>
          </a:p>
          <a:p>
            <a:endParaRPr lang="en-US" baseline="0" dirty="0"/>
          </a:p>
          <a:p>
            <a:r>
              <a:rPr lang="en-US" baseline="0" dirty="0"/>
              <a:t>You can see on this chart that the President of the United States chooses the Board of Governors in Washington</a:t>
            </a:r>
            <a:r>
              <a:rPr lang="en-US" dirty="0"/>
              <a:t>,</a:t>
            </a:r>
            <a:r>
              <a:rPr lang="en-US" baseline="0" dirty="0"/>
              <a:t> DC. Those </a:t>
            </a:r>
            <a:r>
              <a:rPr lang="en-US" dirty="0"/>
              <a:t>presidential selections</a:t>
            </a:r>
            <a:r>
              <a:rPr lang="en-US" baseline="0" dirty="0"/>
              <a:t> for the Board are approved by Senate.</a:t>
            </a:r>
            <a:r>
              <a:rPr lang="en-US" dirty="0"/>
              <a:t> </a:t>
            </a:r>
            <a:endParaRPr lang="en-US" baseline="0" dirty="0">
              <a:cs typeface="Calibri"/>
            </a:endParaRPr>
          </a:p>
          <a:p>
            <a:endParaRPr lang="en-US" baseline="0" dirty="0"/>
          </a:p>
          <a:p>
            <a:r>
              <a:rPr lang="en-US" baseline="0" dirty="0"/>
              <a:t>But the 12 Reserve Banks are independent, and the Presidents </a:t>
            </a:r>
            <a:r>
              <a:rPr lang="en-US" dirty="0"/>
              <a:t>of the Banks are </a:t>
            </a:r>
            <a:r>
              <a:rPr lang="en-US" baseline="0" dirty="0"/>
              <a:t>not chosen by the Executive office but are chosen by the Boards of our individual Banks.</a:t>
            </a:r>
            <a:r>
              <a:rPr lang="en-US" dirty="0"/>
              <a:t> </a:t>
            </a:r>
            <a:endParaRPr lang="en-US" baseline="0" dirty="0">
              <a:cs typeface="Calibri"/>
            </a:endParaRPr>
          </a:p>
          <a:p>
            <a:endParaRPr lang="en-US" dirty="0"/>
          </a:p>
          <a:p>
            <a:r>
              <a:rPr lang="en-US" dirty="0"/>
              <a:t>You also see the FOMC on there. We’ll get into the Federal Open Market Committee a bit later in the presentation.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0DB9A84A-733A-0C47-AC2B-F0C70F83A7E9}" type="slidenum">
              <a:rPr lang="en-US" smtClean="0"/>
              <a:t>7</a:t>
            </a:fld>
            <a:endParaRPr lang="en-US"/>
          </a:p>
        </p:txBody>
      </p:sp>
    </p:spTree>
    <p:extLst>
      <p:ext uri="{BB962C8B-B14F-4D97-AF65-F5344CB8AC3E}">
        <p14:creationId xmlns:p14="http://schemas.microsoft.com/office/powerpoint/2010/main" val="1257695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main goals at the Federal Reserve are to promote a trusted financial system and to create a strong economy. </a:t>
            </a:r>
          </a:p>
          <a:p>
            <a:endParaRPr lang="en-US" dirty="0"/>
          </a:p>
          <a:p>
            <a:r>
              <a:rPr lang="en-US" dirty="0"/>
              <a:t>Today we are going to be talking about three of the core ways we do that: Payment Services, Supervision and Regulation, and Monetary Policy. </a:t>
            </a:r>
          </a:p>
          <a:p>
            <a:endParaRPr lang="en-US" dirty="0"/>
          </a:p>
          <a:p>
            <a:r>
              <a:rPr lang="en-US" dirty="0"/>
              <a:t>We serve the public good working by working for our region and nation through analysis and action. </a:t>
            </a:r>
          </a:p>
          <a:p>
            <a:endParaRPr lang="en-US" dirty="0"/>
          </a:p>
        </p:txBody>
      </p:sp>
      <p:sp>
        <p:nvSpPr>
          <p:cNvPr id="4" name="Slide Number Placeholder 3"/>
          <p:cNvSpPr>
            <a:spLocks noGrp="1"/>
          </p:cNvSpPr>
          <p:nvPr>
            <p:ph type="sldNum" sz="quarter" idx="5"/>
          </p:nvPr>
        </p:nvSpPr>
        <p:spPr/>
        <p:txBody>
          <a:bodyPr/>
          <a:lstStyle/>
          <a:p>
            <a:fld id="{0DB9A84A-733A-0C47-AC2B-F0C70F83A7E9}" type="slidenum">
              <a:rPr lang="en-US" smtClean="0"/>
              <a:t>8</a:t>
            </a:fld>
            <a:endParaRPr lang="en-US"/>
          </a:p>
        </p:txBody>
      </p:sp>
    </p:spTree>
    <p:extLst>
      <p:ext uri="{BB962C8B-B14F-4D97-AF65-F5344CB8AC3E}">
        <p14:creationId xmlns:p14="http://schemas.microsoft.com/office/powerpoint/2010/main" val="3477153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Let’s look a little more at this first</a:t>
            </a:r>
            <a:r>
              <a:rPr lang="en-US" baseline="0" dirty="0"/>
              <a:t> role: payment services. As the </a:t>
            </a:r>
            <a:r>
              <a:rPr lang="en-US" dirty="0"/>
              <a:t>Bank</a:t>
            </a:r>
            <a:r>
              <a:rPr lang="en-US" baseline="0" dirty="0"/>
              <a:t> for banks, the</a:t>
            </a:r>
            <a:r>
              <a:rPr lang="en-US" dirty="0"/>
              <a:t> Federal Reserve provides infrastructure for electronic payments for banks, check collection for banks, and cash</a:t>
            </a:r>
            <a:r>
              <a:rPr lang="en-US" baseline="0" dirty="0"/>
              <a:t> services.</a:t>
            </a:r>
            <a:r>
              <a:rPr lang="en-US" dirty="0"/>
              <a:t> </a:t>
            </a:r>
            <a:endParaRPr lang="en-US" baseline="0" dirty="0"/>
          </a:p>
          <a:p>
            <a:endParaRPr lang="en-US" dirty="0"/>
          </a:p>
        </p:txBody>
      </p:sp>
      <p:sp>
        <p:nvSpPr>
          <p:cNvPr id="4" name="Slide Number Placeholder 3"/>
          <p:cNvSpPr>
            <a:spLocks noGrp="1"/>
          </p:cNvSpPr>
          <p:nvPr>
            <p:ph type="sldNum" sz="quarter" idx="5"/>
          </p:nvPr>
        </p:nvSpPr>
        <p:spPr/>
        <p:txBody>
          <a:bodyPr/>
          <a:lstStyle/>
          <a:p>
            <a:fld id="{0DB9A84A-733A-0C47-AC2B-F0C70F83A7E9}" type="slidenum">
              <a:rPr lang="en-US" smtClean="0"/>
              <a:t>9</a:t>
            </a:fld>
            <a:endParaRPr lang="en-US"/>
          </a:p>
        </p:txBody>
      </p:sp>
    </p:spTree>
    <p:extLst>
      <p:ext uri="{BB962C8B-B14F-4D97-AF65-F5344CB8AC3E}">
        <p14:creationId xmlns:p14="http://schemas.microsoft.com/office/powerpoint/2010/main" val="36034100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C3AC8F-E819-9E41-AF10-612B148E3877}"/>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0" y="2148508"/>
            <a:ext cx="4127500" cy="4152900"/>
          </a:xfrm>
          <a:prstGeom prst="rect">
            <a:avLst/>
          </a:prstGeom>
        </p:spPr>
      </p:pic>
      <p:sp>
        <p:nvSpPr>
          <p:cNvPr id="3" name="Title 64"/>
          <p:cNvSpPr>
            <a:spLocks noGrp="1"/>
          </p:cNvSpPr>
          <p:nvPr>
            <p:ph type="title" hasCustomPrompt="1"/>
          </p:nvPr>
        </p:nvSpPr>
        <p:spPr>
          <a:xfrm>
            <a:off x="1790700" y="909045"/>
            <a:ext cx="8610600" cy="495486"/>
          </a:xfrm>
          <a:prstGeom prst="rect">
            <a:avLst/>
          </a:prstGeom>
        </p:spPr>
        <p:txBody>
          <a:bodyPr/>
          <a:lstStyle>
            <a:lvl1pPr algn="ctr">
              <a:defRPr sz="4000" b="0" i="0">
                <a:latin typeface="Times New Roman PS" pitchFamily="2" charset="0"/>
                <a:ea typeface="Times New Roman PS" pitchFamily="2" charset="0"/>
                <a:cs typeface="Times New Roman" panose="02020603050405020304" pitchFamily="18" charset="0"/>
              </a:defRPr>
            </a:lvl1pPr>
          </a:lstStyle>
          <a:p>
            <a:r>
              <a:rPr lang="en-US"/>
              <a:t>Page Title Goes Here</a:t>
            </a:r>
          </a:p>
        </p:txBody>
      </p:sp>
      <p:sp>
        <p:nvSpPr>
          <p:cNvPr id="5" name="Rectangle 4">
            <a:extLst>
              <a:ext uri="{FF2B5EF4-FFF2-40B4-BE49-F238E27FC236}">
                <a16:creationId xmlns:a16="http://schemas.microsoft.com/office/drawing/2014/main" id="{A1126740-571D-1F4F-B96D-0B4F07B05668}"/>
              </a:ext>
            </a:extLst>
          </p:cNvPr>
          <p:cNvSpPr/>
          <p:nvPr userDrawn="1"/>
        </p:nvSpPr>
        <p:spPr bwMode="auto">
          <a:xfrm flipV="1">
            <a:off x="5726193" y="1636734"/>
            <a:ext cx="728794" cy="45719"/>
          </a:xfrm>
          <a:prstGeom prst="rect">
            <a:avLst/>
          </a:prstGeom>
          <a:gradFill flip="none" rotWithShape="1">
            <a:gsLst>
              <a:gs pos="0">
                <a:schemeClr val="accent1">
                  <a:lumMod val="100000"/>
                </a:schemeClr>
              </a:gs>
              <a:gs pos="98000">
                <a:schemeClr val="accent2"/>
              </a:gs>
            </a:gsLst>
            <a:lin ang="0" scaled="0"/>
            <a:tileRect/>
          </a:gradFill>
          <a:ln>
            <a:noFill/>
          </a:ln>
        </p:spPr>
        <p:txBody>
          <a:bodyPr lIns="0" tIns="0" rIns="0" bIns="0" rtlCol="0" anchor="ctr"/>
          <a:lstStyle/>
          <a:p>
            <a:pPr algn="ctr"/>
            <a:endParaRPr lang="en-US"/>
          </a:p>
        </p:txBody>
      </p:sp>
    </p:spTree>
    <p:extLst>
      <p:ext uri="{BB962C8B-B14F-4D97-AF65-F5344CB8AC3E}">
        <p14:creationId xmlns:p14="http://schemas.microsoft.com/office/powerpoint/2010/main" val="13696027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F3548E-F900-0F40-8F31-A0689E147811}"/>
              </a:ext>
            </a:extLst>
          </p:cNvPr>
          <p:cNvSpPr/>
          <p:nvPr userDrawn="1"/>
        </p:nvSpPr>
        <p:spPr bwMode="auto">
          <a:xfrm>
            <a:off x="0" y="0"/>
            <a:ext cx="12192000" cy="6731000"/>
          </a:xfrm>
          <a:prstGeom prst="rect">
            <a:avLst/>
          </a:prstGeom>
          <a:solidFill>
            <a:schemeClr val="tx1"/>
          </a:solidFill>
          <a:ln>
            <a:noFill/>
          </a:ln>
        </p:spPr>
        <p:txBody>
          <a:bodyPr lIns="0" tIns="0" rIns="0" bIns="0" rtlCol="0" anchor="ctr"/>
          <a:lstStyle/>
          <a:p>
            <a:pPr algn="ctr"/>
            <a:endParaRPr lang="en-US"/>
          </a:p>
        </p:txBody>
      </p:sp>
      <p:pic>
        <p:nvPicPr>
          <p:cNvPr id="6" name="Picture 5">
            <a:extLst>
              <a:ext uri="{FF2B5EF4-FFF2-40B4-BE49-F238E27FC236}">
                <a16:creationId xmlns:a16="http://schemas.microsoft.com/office/drawing/2014/main" id="{2C2A9D65-D936-5B48-AA15-E70BB5B95397}"/>
              </a:ext>
            </a:extLst>
          </p:cNvPr>
          <p:cNvPicPr>
            <a:picLocks noChangeAspect="1"/>
          </p:cNvPicPr>
          <p:nvPr userDrawn="1"/>
        </p:nvPicPr>
        <p:blipFill>
          <a:blip r:embed="rId2" cstate="email">
            <a:alphaModFix amt="20000"/>
            <a:extLst>
              <a:ext uri="{28A0092B-C50C-407E-A947-70E740481C1C}">
                <a14:useLocalDpi xmlns:a14="http://schemas.microsoft.com/office/drawing/2010/main"/>
              </a:ext>
            </a:extLst>
          </a:blip>
          <a:stretch>
            <a:fillRect/>
          </a:stretch>
        </p:blipFill>
        <p:spPr>
          <a:xfrm>
            <a:off x="-3353779" y="-1636416"/>
            <a:ext cx="8112836" cy="8101584"/>
          </a:xfrm>
          <a:prstGeom prst="rect">
            <a:avLst/>
          </a:prstGeom>
        </p:spPr>
      </p:pic>
      <p:sp>
        <p:nvSpPr>
          <p:cNvPr id="3" name="Title 64"/>
          <p:cNvSpPr>
            <a:spLocks noGrp="1"/>
          </p:cNvSpPr>
          <p:nvPr>
            <p:ph type="title" hasCustomPrompt="1"/>
          </p:nvPr>
        </p:nvSpPr>
        <p:spPr>
          <a:xfrm>
            <a:off x="2514600" y="2414376"/>
            <a:ext cx="8610600" cy="1306723"/>
          </a:xfrm>
          <a:prstGeom prst="rect">
            <a:avLst/>
          </a:prstGeom>
        </p:spPr>
        <p:txBody>
          <a:bodyPr/>
          <a:lstStyle>
            <a:lvl1pPr algn="ctr">
              <a:defRPr sz="8800" b="0" i="0">
                <a:solidFill>
                  <a:schemeClr val="bg1"/>
                </a:solidFill>
                <a:latin typeface="Times New Roman PS" pitchFamily="2" charset="0"/>
                <a:ea typeface="Times New Roman PS" pitchFamily="2" charset="0"/>
                <a:cs typeface="Times New Roman" panose="02020603050405020304" pitchFamily="18" charset="0"/>
              </a:defRPr>
            </a:lvl1pPr>
          </a:lstStyle>
          <a:p>
            <a:r>
              <a:rPr lang="en-US"/>
              <a:t>Large headline</a:t>
            </a:r>
          </a:p>
        </p:txBody>
      </p:sp>
      <p:pic>
        <p:nvPicPr>
          <p:cNvPr id="5" name="Picture 4">
            <a:extLst>
              <a:ext uri="{FF2B5EF4-FFF2-40B4-BE49-F238E27FC236}">
                <a16:creationId xmlns:a16="http://schemas.microsoft.com/office/drawing/2014/main" id="{3CB0EEC8-4889-8145-AAFA-50E0E3275FE3}"/>
              </a:ext>
            </a:extLst>
          </p:cNvPr>
          <p:cNvPicPr>
            <a:picLocks noChangeAspect="1"/>
          </p:cNvPicPr>
          <p:nvPr userDrawn="1"/>
        </p:nvPicPr>
        <p:blipFill>
          <a:blip r:embed="rId3" cstate="email">
            <a:alphaModFix amt="20000"/>
            <a:extLst>
              <a:ext uri="{28A0092B-C50C-407E-A947-70E740481C1C}">
                <a14:useLocalDpi xmlns:a14="http://schemas.microsoft.com/office/drawing/2010/main"/>
              </a:ext>
            </a:extLst>
          </a:blip>
          <a:srcRect/>
          <a:stretch/>
        </p:blipFill>
        <p:spPr>
          <a:xfrm>
            <a:off x="9521758" y="1509514"/>
            <a:ext cx="1968097" cy="1975387"/>
          </a:xfrm>
          <a:prstGeom prst="rect">
            <a:avLst/>
          </a:prstGeom>
        </p:spPr>
      </p:pic>
      <p:pic>
        <p:nvPicPr>
          <p:cNvPr id="8" name="Picture 7">
            <a:extLst>
              <a:ext uri="{FF2B5EF4-FFF2-40B4-BE49-F238E27FC236}">
                <a16:creationId xmlns:a16="http://schemas.microsoft.com/office/drawing/2014/main" id="{2DC736C1-A896-BF45-ACCA-850A20169854}"/>
              </a:ext>
            </a:extLst>
          </p:cNvPr>
          <p:cNvPicPr>
            <a:picLocks noChangeAspect="1"/>
          </p:cNvPicPr>
          <p:nvPr userDrawn="1"/>
        </p:nvPicPr>
        <p:blipFill>
          <a:blip r:embed="rId4" cstate="email">
            <a:alphaModFix amt="32000"/>
            <a:extLst>
              <a:ext uri="{28A0092B-C50C-407E-A947-70E740481C1C}">
                <a14:useLocalDpi xmlns:a14="http://schemas.microsoft.com/office/drawing/2010/main"/>
              </a:ext>
            </a:extLst>
          </a:blip>
          <a:stretch>
            <a:fillRect/>
          </a:stretch>
        </p:blipFill>
        <p:spPr>
          <a:xfrm rot="17473031">
            <a:off x="6629402" y="2395810"/>
            <a:ext cx="12192000" cy="1704975"/>
          </a:xfrm>
          <a:prstGeom prst="rect">
            <a:avLst/>
          </a:prstGeom>
        </p:spPr>
      </p:pic>
    </p:spTree>
    <p:extLst>
      <p:ext uri="{BB962C8B-B14F-4D97-AF65-F5344CB8AC3E}">
        <p14:creationId xmlns:p14="http://schemas.microsoft.com/office/powerpoint/2010/main" val="39135801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C3AC8F-E819-9E41-AF10-612B148E3877}"/>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0" y="2148508"/>
            <a:ext cx="4127500" cy="4152900"/>
          </a:xfrm>
          <a:prstGeom prst="rect">
            <a:avLst/>
          </a:prstGeom>
        </p:spPr>
      </p:pic>
      <p:sp>
        <p:nvSpPr>
          <p:cNvPr id="3" name="Title 64"/>
          <p:cNvSpPr>
            <a:spLocks noGrp="1"/>
          </p:cNvSpPr>
          <p:nvPr>
            <p:ph type="title" hasCustomPrompt="1"/>
          </p:nvPr>
        </p:nvSpPr>
        <p:spPr>
          <a:xfrm>
            <a:off x="1790700" y="909045"/>
            <a:ext cx="8610600" cy="495486"/>
          </a:xfrm>
          <a:prstGeom prst="rect">
            <a:avLst/>
          </a:prstGeom>
        </p:spPr>
        <p:txBody>
          <a:bodyPr/>
          <a:lstStyle>
            <a:lvl1pPr algn="ctr">
              <a:defRPr sz="4000" b="0" i="0">
                <a:latin typeface="Times New Roman PS" pitchFamily="2" charset="0"/>
                <a:ea typeface="Times New Roman PS" pitchFamily="2" charset="0"/>
                <a:cs typeface="Times New Roman" panose="02020603050405020304" pitchFamily="18" charset="0"/>
              </a:defRPr>
            </a:lvl1pPr>
          </a:lstStyle>
          <a:p>
            <a:r>
              <a:rPr lang="en-US"/>
              <a:t>Page Title Goes Here</a:t>
            </a:r>
          </a:p>
        </p:txBody>
      </p:sp>
      <p:sp>
        <p:nvSpPr>
          <p:cNvPr id="5" name="Rectangle 4">
            <a:extLst>
              <a:ext uri="{FF2B5EF4-FFF2-40B4-BE49-F238E27FC236}">
                <a16:creationId xmlns:a16="http://schemas.microsoft.com/office/drawing/2014/main" id="{A1126740-571D-1F4F-B96D-0B4F07B05668}"/>
              </a:ext>
            </a:extLst>
          </p:cNvPr>
          <p:cNvSpPr/>
          <p:nvPr userDrawn="1"/>
        </p:nvSpPr>
        <p:spPr bwMode="auto">
          <a:xfrm flipV="1">
            <a:off x="5726193" y="1636734"/>
            <a:ext cx="728794" cy="45719"/>
          </a:xfrm>
          <a:prstGeom prst="rect">
            <a:avLst/>
          </a:prstGeom>
          <a:gradFill flip="none" rotWithShape="1">
            <a:gsLst>
              <a:gs pos="0">
                <a:schemeClr val="accent1">
                  <a:lumMod val="100000"/>
                </a:schemeClr>
              </a:gs>
              <a:gs pos="98000">
                <a:schemeClr val="accent2"/>
              </a:gs>
            </a:gsLst>
            <a:lin ang="0" scaled="0"/>
            <a:tileRect/>
          </a:gradFill>
          <a:ln>
            <a:noFill/>
          </a:ln>
        </p:spPr>
        <p:txBody>
          <a:bodyPr lIns="0" tIns="0" rIns="0" bIns="0" rtlCol="0" anchor="ctr"/>
          <a:lstStyle/>
          <a:p>
            <a:pPr algn="ctr"/>
            <a:endParaRPr lang="en-US"/>
          </a:p>
        </p:txBody>
      </p:sp>
    </p:spTree>
    <p:extLst>
      <p:ext uri="{BB962C8B-B14F-4D97-AF65-F5344CB8AC3E}">
        <p14:creationId xmlns:p14="http://schemas.microsoft.com/office/powerpoint/2010/main" val="20689281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9_Title Slide">
    <p:spTree>
      <p:nvGrpSpPr>
        <p:cNvPr id="1" name=""/>
        <p:cNvGrpSpPr/>
        <p:nvPr/>
      </p:nvGrpSpPr>
      <p:grpSpPr>
        <a:xfrm>
          <a:off x="0" y="0"/>
          <a:ext cx="0" cy="0"/>
          <a:chOff x="0" y="0"/>
          <a:chExt cx="0" cy="0"/>
        </a:xfrm>
      </p:grpSpPr>
      <p:sp>
        <p:nvSpPr>
          <p:cNvPr id="3" name="Title 64"/>
          <p:cNvSpPr>
            <a:spLocks noGrp="1"/>
          </p:cNvSpPr>
          <p:nvPr>
            <p:ph type="title" hasCustomPrompt="1"/>
          </p:nvPr>
        </p:nvSpPr>
        <p:spPr>
          <a:xfrm>
            <a:off x="1352281" y="1578746"/>
            <a:ext cx="3206839" cy="1241727"/>
          </a:xfrm>
          <a:prstGeom prst="rect">
            <a:avLst/>
          </a:prstGeom>
        </p:spPr>
        <p:txBody>
          <a:bodyPr/>
          <a:lstStyle>
            <a:lvl1pPr algn="l">
              <a:defRPr sz="4000" b="0" i="0">
                <a:latin typeface="Times New Roman PS" pitchFamily="2" charset="0"/>
                <a:ea typeface="Times New Roman PS" pitchFamily="2" charset="0"/>
                <a:cs typeface="Times New Roman" panose="02020603050405020304" pitchFamily="18" charset="0"/>
              </a:defRPr>
            </a:lvl1pPr>
          </a:lstStyle>
          <a:p>
            <a:r>
              <a:rPr lang="en-US"/>
              <a:t>Page Title Goes Here</a:t>
            </a:r>
          </a:p>
        </p:txBody>
      </p:sp>
      <p:sp>
        <p:nvSpPr>
          <p:cNvPr id="5" name="Rectangle 4">
            <a:extLst>
              <a:ext uri="{FF2B5EF4-FFF2-40B4-BE49-F238E27FC236}">
                <a16:creationId xmlns:a16="http://schemas.microsoft.com/office/drawing/2014/main" id="{A1126740-571D-1F4F-B96D-0B4F07B05668}"/>
              </a:ext>
            </a:extLst>
          </p:cNvPr>
          <p:cNvSpPr/>
          <p:nvPr userDrawn="1"/>
        </p:nvSpPr>
        <p:spPr bwMode="auto">
          <a:xfrm flipV="1">
            <a:off x="1455233" y="2950379"/>
            <a:ext cx="728794" cy="45719"/>
          </a:xfrm>
          <a:prstGeom prst="rect">
            <a:avLst/>
          </a:prstGeom>
          <a:gradFill flip="none" rotWithShape="1">
            <a:gsLst>
              <a:gs pos="0">
                <a:schemeClr val="accent1">
                  <a:lumMod val="100000"/>
                </a:schemeClr>
              </a:gs>
              <a:gs pos="98000">
                <a:schemeClr val="accent2"/>
              </a:gs>
            </a:gsLst>
            <a:lin ang="0" scaled="0"/>
            <a:tileRect/>
          </a:gradFill>
          <a:ln>
            <a:noFill/>
          </a:ln>
        </p:spPr>
        <p:txBody>
          <a:bodyPr lIns="0" tIns="0" rIns="0" bIns="0" rtlCol="0" anchor="ctr"/>
          <a:lstStyle/>
          <a:p>
            <a:pPr algn="ctr"/>
            <a:endParaRPr lang="en-US"/>
          </a:p>
        </p:txBody>
      </p:sp>
      <p:sp>
        <p:nvSpPr>
          <p:cNvPr id="9" name="Text Placeholder 8">
            <a:extLst>
              <a:ext uri="{FF2B5EF4-FFF2-40B4-BE49-F238E27FC236}">
                <a16:creationId xmlns:a16="http://schemas.microsoft.com/office/drawing/2014/main" id="{E40A27D0-2973-BC41-9037-5174EFA5F608}"/>
              </a:ext>
            </a:extLst>
          </p:cNvPr>
          <p:cNvSpPr>
            <a:spLocks noGrp="1"/>
          </p:cNvSpPr>
          <p:nvPr>
            <p:ph type="body" sz="quarter" idx="10"/>
          </p:nvPr>
        </p:nvSpPr>
        <p:spPr>
          <a:xfrm>
            <a:off x="1352281" y="3263513"/>
            <a:ext cx="4550360" cy="2311400"/>
          </a:xfrm>
          <a:prstGeom prst="rect">
            <a:avLst/>
          </a:prstGeom>
        </p:spPr>
        <p:txBody>
          <a:bodyPr/>
          <a:lstStyle>
            <a:lvl1pPr marL="0" indent="0">
              <a:lnSpc>
                <a:spcPts val="2800"/>
              </a:lnSpc>
              <a:spcBef>
                <a:spcPts val="0"/>
              </a:spcBef>
              <a:spcAft>
                <a:spcPts val="1600"/>
              </a:spcAft>
              <a:buFontTx/>
              <a:buNone/>
              <a:defRPr sz="1600" b="0" i="0" spc="30" baseline="0">
                <a:latin typeface="+mj-lt"/>
                <a:cs typeface="Calibri" panose="020F0502020204030204" pitchFamily="34" charset="0"/>
              </a:defRPr>
            </a:lvl1pPr>
            <a:lvl2pPr marL="457200" indent="0">
              <a:buFontTx/>
              <a:buNone/>
              <a:defRPr sz="1800" b="1" i="0" baseline="0">
                <a:solidFill>
                  <a:schemeClr val="tx1"/>
                </a:solidFill>
                <a:latin typeface="Calibri" panose="020F0502020204030204" pitchFamily="34" charset="0"/>
                <a:cs typeface="Calibri" panose="020F0502020204030204" pitchFamily="34" charset="0"/>
              </a:defRPr>
            </a:lvl2pPr>
            <a:lvl3pPr marL="914400" indent="0">
              <a:buFontTx/>
              <a:buNone/>
              <a:defRPr sz="1400">
                <a:solidFill>
                  <a:schemeClr val="tx2"/>
                </a:solidFill>
                <a:latin typeface="+mj-lt"/>
              </a:defRPr>
            </a:lvl3pPr>
            <a:lvl4pPr marL="1371600" indent="0">
              <a:buFontTx/>
              <a:buNone/>
              <a:defRPr sz="1800" b="1" cap="all" spc="50" baseline="0">
                <a:solidFill>
                  <a:schemeClr val="accent1"/>
                </a:solidFill>
              </a:defRPr>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DE938E79-2114-A549-A2AF-73FD2B2A1594}"/>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4174085" y="-3917378"/>
            <a:ext cx="8348170" cy="8336591"/>
          </a:xfrm>
          <a:prstGeom prst="rect">
            <a:avLst/>
          </a:prstGeom>
        </p:spPr>
      </p:pic>
    </p:spTree>
    <p:extLst>
      <p:ext uri="{BB962C8B-B14F-4D97-AF65-F5344CB8AC3E}">
        <p14:creationId xmlns:p14="http://schemas.microsoft.com/office/powerpoint/2010/main" val="4129805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itle 64"/>
          <p:cNvSpPr>
            <a:spLocks noGrp="1"/>
          </p:cNvSpPr>
          <p:nvPr>
            <p:ph type="title" hasCustomPrompt="1"/>
          </p:nvPr>
        </p:nvSpPr>
        <p:spPr>
          <a:xfrm>
            <a:off x="1790700" y="909045"/>
            <a:ext cx="8610600" cy="495486"/>
          </a:xfrm>
          <a:prstGeom prst="rect">
            <a:avLst/>
          </a:prstGeom>
        </p:spPr>
        <p:txBody>
          <a:bodyPr/>
          <a:lstStyle>
            <a:lvl1pPr algn="ctr">
              <a:defRPr sz="4000" b="0" i="0">
                <a:latin typeface="Times New Roman PS" pitchFamily="2" charset="0"/>
                <a:ea typeface="Times New Roman PS" pitchFamily="2" charset="0"/>
                <a:cs typeface="Times New Roman" panose="02020603050405020304" pitchFamily="18" charset="0"/>
              </a:defRPr>
            </a:lvl1pPr>
          </a:lstStyle>
          <a:p>
            <a:r>
              <a:rPr lang="en-US"/>
              <a:t>Page Title Goes Here</a:t>
            </a:r>
          </a:p>
        </p:txBody>
      </p:sp>
      <p:sp>
        <p:nvSpPr>
          <p:cNvPr id="5" name="Rectangle 4">
            <a:extLst>
              <a:ext uri="{FF2B5EF4-FFF2-40B4-BE49-F238E27FC236}">
                <a16:creationId xmlns:a16="http://schemas.microsoft.com/office/drawing/2014/main" id="{A1126740-571D-1F4F-B96D-0B4F07B05668}"/>
              </a:ext>
            </a:extLst>
          </p:cNvPr>
          <p:cNvSpPr/>
          <p:nvPr userDrawn="1"/>
        </p:nvSpPr>
        <p:spPr bwMode="auto">
          <a:xfrm flipV="1">
            <a:off x="5726193" y="1636734"/>
            <a:ext cx="728794" cy="45719"/>
          </a:xfrm>
          <a:prstGeom prst="rect">
            <a:avLst/>
          </a:prstGeom>
          <a:gradFill flip="none" rotWithShape="1">
            <a:gsLst>
              <a:gs pos="0">
                <a:schemeClr val="accent1">
                  <a:lumMod val="100000"/>
                </a:schemeClr>
              </a:gs>
              <a:gs pos="98000">
                <a:schemeClr val="accent2"/>
              </a:gs>
            </a:gsLst>
            <a:lin ang="0" scaled="0"/>
            <a:tileRect/>
          </a:gradFill>
          <a:ln>
            <a:noFill/>
          </a:ln>
        </p:spPr>
        <p:txBody>
          <a:bodyPr lIns="0" tIns="0" rIns="0" bIns="0" rtlCol="0" anchor="ctr"/>
          <a:lstStyle/>
          <a:p>
            <a:pPr algn="ctr"/>
            <a:endParaRPr lang="en-US"/>
          </a:p>
        </p:txBody>
      </p:sp>
      <p:pic>
        <p:nvPicPr>
          <p:cNvPr id="4" name="Picture 3">
            <a:extLst>
              <a:ext uri="{FF2B5EF4-FFF2-40B4-BE49-F238E27FC236}">
                <a16:creationId xmlns:a16="http://schemas.microsoft.com/office/drawing/2014/main" id="{99A8A012-0452-DC40-A37C-6E6223D402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7424928" y="1792567"/>
            <a:ext cx="4814750" cy="5156873"/>
          </a:xfrm>
          <a:prstGeom prst="rect">
            <a:avLst/>
          </a:prstGeom>
        </p:spPr>
      </p:pic>
    </p:spTree>
    <p:extLst>
      <p:ext uri="{BB962C8B-B14F-4D97-AF65-F5344CB8AC3E}">
        <p14:creationId xmlns:p14="http://schemas.microsoft.com/office/powerpoint/2010/main" val="13731877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7_Title Slide">
    <p:spTree>
      <p:nvGrpSpPr>
        <p:cNvPr id="1" name=""/>
        <p:cNvGrpSpPr/>
        <p:nvPr/>
      </p:nvGrpSpPr>
      <p:grpSpPr>
        <a:xfrm>
          <a:off x="0" y="0"/>
          <a:ext cx="0" cy="0"/>
          <a:chOff x="0" y="0"/>
          <a:chExt cx="0" cy="0"/>
        </a:xfrm>
      </p:grpSpPr>
      <p:sp>
        <p:nvSpPr>
          <p:cNvPr id="3" name="Title 64"/>
          <p:cNvSpPr>
            <a:spLocks noGrp="1"/>
          </p:cNvSpPr>
          <p:nvPr>
            <p:ph type="title" hasCustomPrompt="1"/>
          </p:nvPr>
        </p:nvSpPr>
        <p:spPr>
          <a:xfrm>
            <a:off x="1352281" y="1578746"/>
            <a:ext cx="3206839" cy="1241727"/>
          </a:xfrm>
          <a:prstGeom prst="rect">
            <a:avLst/>
          </a:prstGeom>
        </p:spPr>
        <p:txBody>
          <a:bodyPr/>
          <a:lstStyle>
            <a:lvl1pPr algn="l">
              <a:defRPr sz="4000" b="0" i="0">
                <a:latin typeface="Times New Roman PS" pitchFamily="2" charset="0"/>
                <a:ea typeface="Times New Roman PS" pitchFamily="2" charset="0"/>
                <a:cs typeface="Times New Roman" panose="02020603050405020304" pitchFamily="18" charset="0"/>
              </a:defRPr>
            </a:lvl1pPr>
          </a:lstStyle>
          <a:p>
            <a:r>
              <a:rPr lang="en-US"/>
              <a:t>Page Title Goes Here</a:t>
            </a:r>
          </a:p>
        </p:txBody>
      </p:sp>
      <p:sp>
        <p:nvSpPr>
          <p:cNvPr id="5" name="Rectangle 4">
            <a:extLst>
              <a:ext uri="{FF2B5EF4-FFF2-40B4-BE49-F238E27FC236}">
                <a16:creationId xmlns:a16="http://schemas.microsoft.com/office/drawing/2014/main" id="{A1126740-571D-1F4F-B96D-0B4F07B05668}"/>
              </a:ext>
            </a:extLst>
          </p:cNvPr>
          <p:cNvSpPr/>
          <p:nvPr userDrawn="1"/>
        </p:nvSpPr>
        <p:spPr bwMode="auto">
          <a:xfrm flipV="1">
            <a:off x="1455233" y="2950379"/>
            <a:ext cx="728794" cy="45719"/>
          </a:xfrm>
          <a:prstGeom prst="rect">
            <a:avLst/>
          </a:prstGeom>
          <a:gradFill flip="none" rotWithShape="1">
            <a:gsLst>
              <a:gs pos="0">
                <a:schemeClr val="accent1">
                  <a:lumMod val="100000"/>
                </a:schemeClr>
              </a:gs>
              <a:gs pos="98000">
                <a:schemeClr val="accent2"/>
              </a:gs>
            </a:gsLst>
            <a:lin ang="0" scaled="0"/>
            <a:tileRect/>
          </a:gradFill>
          <a:ln>
            <a:noFill/>
          </a:ln>
        </p:spPr>
        <p:txBody>
          <a:bodyPr lIns="0" tIns="0" rIns="0" bIns="0" rtlCol="0" anchor="ctr"/>
          <a:lstStyle/>
          <a:p>
            <a:pPr algn="ctr"/>
            <a:endParaRPr lang="en-US"/>
          </a:p>
        </p:txBody>
      </p:sp>
      <p:pic>
        <p:nvPicPr>
          <p:cNvPr id="4" name="Picture 3">
            <a:extLst>
              <a:ext uri="{FF2B5EF4-FFF2-40B4-BE49-F238E27FC236}">
                <a16:creationId xmlns:a16="http://schemas.microsoft.com/office/drawing/2014/main" id="{9E81B401-818F-6349-8D39-A2FD1BAF8C08}"/>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0" y="0"/>
            <a:ext cx="8763000" cy="3365500"/>
          </a:xfrm>
          <a:prstGeom prst="rect">
            <a:avLst/>
          </a:prstGeom>
        </p:spPr>
      </p:pic>
    </p:spTree>
    <p:extLst>
      <p:ext uri="{BB962C8B-B14F-4D97-AF65-F5344CB8AC3E}">
        <p14:creationId xmlns:p14="http://schemas.microsoft.com/office/powerpoint/2010/main" val="33413748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9_Title Slide">
    <p:spTree>
      <p:nvGrpSpPr>
        <p:cNvPr id="1" name=""/>
        <p:cNvGrpSpPr/>
        <p:nvPr/>
      </p:nvGrpSpPr>
      <p:grpSpPr>
        <a:xfrm>
          <a:off x="0" y="0"/>
          <a:ext cx="0" cy="0"/>
          <a:chOff x="0" y="0"/>
          <a:chExt cx="0" cy="0"/>
        </a:xfrm>
      </p:grpSpPr>
      <p:sp>
        <p:nvSpPr>
          <p:cNvPr id="3" name="Title 64"/>
          <p:cNvSpPr>
            <a:spLocks noGrp="1"/>
          </p:cNvSpPr>
          <p:nvPr>
            <p:ph type="title" hasCustomPrompt="1"/>
          </p:nvPr>
        </p:nvSpPr>
        <p:spPr>
          <a:xfrm>
            <a:off x="1352281" y="1578746"/>
            <a:ext cx="3206839" cy="1241727"/>
          </a:xfrm>
          <a:prstGeom prst="rect">
            <a:avLst/>
          </a:prstGeom>
        </p:spPr>
        <p:txBody>
          <a:bodyPr/>
          <a:lstStyle>
            <a:lvl1pPr algn="l">
              <a:defRPr sz="4000" b="0" i="0">
                <a:latin typeface="Times New Roman PS" pitchFamily="2" charset="0"/>
                <a:ea typeface="Times New Roman PS" pitchFamily="2" charset="0"/>
                <a:cs typeface="Times New Roman" panose="02020603050405020304" pitchFamily="18" charset="0"/>
              </a:defRPr>
            </a:lvl1pPr>
          </a:lstStyle>
          <a:p>
            <a:r>
              <a:rPr lang="en-US"/>
              <a:t>Page Title Goes Here</a:t>
            </a:r>
          </a:p>
        </p:txBody>
      </p:sp>
      <p:sp>
        <p:nvSpPr>
          <p:cNvPr id="5" name="Rectangle 4">
            <a:extLst>
              <a:ext uri="{FF2B5EF4-FFF2-40B4-BE49-F238E27FC236}">
                <a16:creationId xmlns:a16="http://schemas.microsoft.com/office/drawing/2014/main" id="{A1126740-571D-1F4F-B96D-0B4F07B05668}"/>
              </a:ext>
            </a:extLst>
          </p:cNvPr>
          <p:cNvSpPr/>
          <p:nvPr userDrawn="1"/>
        </p:nvSpPr>
        <p:spPr bwMode="auto">
          <a:xfrm flipV="1">
            <a:off x="1455233" y="2950379"/>
            <a:ext cx="728794" cy="45719"/>
          </a:xfrm>
          <a:prstGeom prst="rect">
            <a:avLst/>
          </a:prstGeom>
          <a:gradFill flip="none" rotWithShape="1">
            <a:gsLst>
              <a:gs pos="0">
                <a:schemeClr val="accent1">
                  <a:lumMod val="100000"/>
                </a:schemeClr>
              </a:gs>
              <a:gs pos="98000">
                <a:schemeClr val="accent2"/>
              </a:gs>
            </a:gsLst>
            <a:lin ang="0" scaled="0"/>
            <a:tileRect/>
          </a:gradFill>
          <a:ln>
            <a:noFill/>
          </a:ln>
        </p:spPr>
        <p:txBody>
          <a:bodyPr lIns="0" tIns="0" rIns="0" bIns="0" rtlCol="0" anchor="ctr"/>
          <a:lstStyle/>
          <a:p>
            <a:pPr algn="ctr"/>
            <a:endParaRPr lang="en-US"/>
          </a:p>
        </p:txBody>
      </p:sp>
      <p:sp>
        <p:nvSpPr>
          <p:cNvPr id="9" name="Text Placeholder 8">
            <a:extLst>
              <a:ext uri="{FF2B5EF4-FFF2-40B4-BE49-F238E27FC236}">
                <a16:creationId xmlns:a16="http://schemas.microsoft.com/office/drawing/2014/main" id="{E40A27D0-2973-BC41-9037-5174EFA5F608}"/>
              </a:ext>
            </a:extLst>
          </p:cNvPr>
          <p:cNvSpPr>
            <a:spLocks noGrp="1"/>
          </p:cNvSpPr>
          <p:nvPr>
            <p:ph type="body" sz="quarter" idx="10"/>
          </p:nvPr>
        </p:nvSpPr>
        <p:spPr>
          <a:xfrm>
            <a:off x="1352281" y="3263513"/>
            <a:ext cx="4550360" cy="2311400"/>
          </a:xfrm>
          <a:prstGeom prst="rect">
            <a:avLst/>
          </a:prstGeom>
        </p:spPr>
        <p:txBody>
          <a:bodyPr/>
          <a:lstStyle>
            <a:lvl1pPr marL="0" indent="0">
              <a:lnSpc>
                <a:spcPts val="2800"/>
              </a:lnSpc>
              <a:spcBef>
                <a:spcPts val="0"/>
              </a:spcBef>
              <a:spcAft>
                <a:spcPts val="1600"/>
              </a:spcAft>
              <a:buFontTx/>
              <a:buNone/>
              <a:defRPr sz="1600" b="0" i="0" spc="30" baseline="0">
                <a:latin typeface="+mj-lt"/>
                <a:cs typeface="Calibri" panose="020F0502020204030204" pitchFamily="34" charset="0"/>
              </a:defRPr>
            </a:lvl1pPr>
            <a:lvl2pPr marL="457200" indent="0">
              <a:buFontTx/>
              <a:buNone/>
              <a:defRPr sz="1800" b="1" i="0" baseline="0">
                <a:solidFill>
                  <a:schemeClr val="tx1"/>
                </a:solidFill>
                <a:latin typeface="Calibri" panose="020F0502020204030204" pitchFamily="34" charset="0"/>
                <a:cs typeface="Calibri" panose="020F0502020204030204" pitchFamily="34" charset="0"/>
              </a:defRPr>
            </a:lvl2pPr>
            <a:lvl3pPr marL="914400" indent="0">
              <a:buFontTx/>
              <a:buNone/>
              <a:defRPr sz="1400">
                <a:solidFill>
                  <a:schemeClr val="tx2"/>
                </a:solidFill>
                <a:latin typeface="+mj-lt"/>
              </a:defRPr>
            </a:lvl3pPr>
            <a:lvl4pPr marL="1371600" indent="0">
              <a:buFontTx/>
              <a:buNone/>
              <a:defRPr sz="1800" b="1" cap="all" spc="50" baseline="0">
                <a:solidFill>
                  <a:schemeClr val="accent1"/>
                </a:solidFill>
              </a:defRPr>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DE938E79-2114-A549-A2AF-73FD2B2A1594}"/>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4174085" y="-3917378"/>
            <a:ext cx="8348170" cy="8336591"/>
          </a:xfrm>
          <a:prstGeom prst="rect">
            <a:avLst/>
          </a:prstGeom>
        </p:spPr>
      </p:pic>
    </p:spTree>
    <p:extLst>
      <p:ext uri="{BB962C8B-B14F-4D97-AF65-F5344CB8AC3E}">
        <p14:creationId xmlns:p14="http://schemas.microsoft.com/office/powerpoint/2010/main" val="4482182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85F209-C2F8-C640-BE6A-4A64600E320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89496" y="1866900"/>
            <a:ext cx="5765800" cy="4991100"/>
          </a:xfrm>
          <a:prstGeom prst="rect">
            <a:avLst/>
          </a:prstGeom>
        </p:spPr>
      </p:pic>
      <p:sp>
        <p:nvSpPr>
          <p:cNvPr id="2" name="Title 64">
            <a:extLst>
              <a:ext uri="{FF2B5EF4-FFF2-40B4-BE49-F238E27FC236}">
                <a16:creationId xmlns:a16="http://schemas.microsoft.com/office/drawing/2014/main" id="{67A52E80-3839-9340-B283-2721F219848F}"/>
              </a:ext>
            </a:extLst>
          </p:cNvPr>
          <p:cNvSpPr>
            <a:spLocks noGrp="1"/>
          </p:cNvSpPr>
          <p:nvPr>
            <p:ph type="title" hasCustomPrompt="1"/>
          </p:nvPr>
        </p:nvSpPr>
        <p:spPr>
          <a:xfrm>
            <a:off x="1352281" y="1578746"/>
            <a:ext cx="3206839" cy="1241727"/>
          </a:xfrm>
          <a:prstGeom prst="rect">
            <a:avLst/>
          </a:prstGeom>
        </p:spPr>
        <p:txBody>
          <a:bodyPr/>
          <a:lstStyle>
            <a:lvl1pPr algn="l">
              <a:defRPr sz="4000" b="0" i="0">
                <a:latin typeface="Times New Roman PS" pitchFamily="2" charset="0"/>
                <a:ea typeface="Times New Roman PS" pitchFamily="2" charset="0"/>
                <a:cs typeface="Times New Roman" panose="02020603050405020304" pitchFamily="18" charset="0"/>
              </a:defRPr>
            </a:lvl1pPr>
          </a:lstStyle>
          <a:p>
            <a:r>
              <a:rPr lang="en-US"/>
              <a:t>Page Title Goes Here</a:t>
            </a:r>
          </a:p>
        </p:txBody>
      </p:sp>
    </p:spTree>
    <p:extLst>
      <p:ext uri="{BB962C8B-B14F-4D97-AF65-F5344CB8AC3E}">
        <p14:creationId xmlns:p14="http://schemas.microsoft.com/office/powerpoint/2010/main" val="6954661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8946292" y="0"/>
            <a:ext cx="3245708" cy="6857999"/>
          </a:xfrm>
          <a:prstGeom prst="rect">
            <a:avLst/>
          </a:pr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a:t>Insert Image</a:t>
            </a:r>
          </a:p>
        </p:txBody>
      </p:sp>
      <p:sp>
        <p:nvSpPr>
          <p:cNvPr id="3" name="Title 64">
            <a:extLst>
              <a:ext uri="{FF2B5EF4-FFF2-40B4-BE49-F238E27FC236}">
                <a16:creationId xmlns:a16="http://schemas.microsoft.com/office/drawing/2014/main" id="{8A3B842A-D25B-E74D-B2BE-9634D463720D}"/>
              </a:ext>
            </a:extLst>
          </p:cNvPr>
          <p:cNvSpPr>
            <a:spLocks noGrp="1"/>
          </p:cNvSpPr>
          <p:nvPr>
            <p:ph type="title" hasCustomPrompt="1"/>
          </p:nvPr>
        </p:nvSpPr>
        <p:spPr>
          <a:xfrm>
            <a:off x="1352281" y="1578746"/>
            <a:ext cx="3206839" cy="1241727"/>
          </a:xfrm>
          <a:prstGeom prst="rect">
            <a:avLst/>
          </a:prstGeom>
        </p:spPr>
        <p:txBody>
          <a:bodyPr/>
          <a:lstStyle>
            <a:lvl1pPr algn="l">
              <a:defRPr sz="4000" b="0" i="0">
                <a:latin typeface="Times New Roman PS" pitchFamily="2" charset="0"/>
                <a:ea typeface="Times New Roman PS" pitchFamily="2" charset="0"/>
                <a:cs typeface="Times New Roman" panose="02020603050405020304" pitchFamily="18" charset="0"/>
              </a:defRPr>
            </a:lvl1pPr>
          </a:lstStyle>
          <a:p>
            <a:r>
              <a:rPr lang="en-US"/>
              <a:t>Page Title Goes Here</a:t>
            </a:r>
          </a:p>
        </p:txBody>
      </p:sp>
    </p:spTree>
    <p:extLst>
      <p:ext uri="{BB962C8B-B14F-4D97-AF65-F5344CB8AC3E}">
        <p14:creationId xmlns:p14="http://schemas.microsoft.com/office/powerpoint/2010/main" val="5953117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7129220" y="-9885"/>
            <a:ext cx="5062780" cy="6732494"/>
          </a:xfrm>
          <a:prstGeom prst="rect">
            <a:avLst/>
          </a:pr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a:t>Insert Image</a:t>
            </a:r>
          </a:p>
        </p:txBody>
      </p:sp>
      <p:sp>
        <p:nvSpPr>
          <p:cNvPr id="3" name="Title 64">
            <a:extLst>
              <a:ext uri="{FF2B5EF4-FFF2-40B4-BE49-F238E27FC236}">
                <a16:creationId xmlns:a16="http://schemas.microsoft.com/office/drawing/2014/main" id="{0759F414-F611-594A-9266-9CB8A185C6C5}"/>
              </a:ext>
            </a:extLst>
          </p:cNvPr>
          <p:cNvSpPr>
            <a:spLocks noGrp="1"/>
          </p:cNvSpPr>
          <p:nvPr>
            <p:ph type="title" hasCustomPrompt="1"/>
          </p:nvPr>
        </p:nvSpPr>
        <p:spPr>
          <a:xfrm>
            <a:off x="1352281" y="1578746"/>
            <a:ext cx="3206839" cy="1241727"/>
          </a:xfrm>
          <a:prstGeom prst="rect">
            <a:avLst/>
          </a:prstGeom>
        </p:spPr>
        <p:txBody>
          <a:bodyPr/>
          <a:lstStyle>
            <a:lvl1pPr algn="l">
              <a:defRPr sz="4000" b="0" i="0">
                <a:latin typeface="Times New Roman PS" pitchFamily="2" charset="0"/>
                <a:ea typeface="Times New Roman PS" pitchFamily="2" charset="0"/>
                <a:cs typeface="Times New Roman" panose="02020603050405020304" pitchFamily="18" charset="0"/>
              </a:defRPr>
            </a:lvl1pPr>
          </a:lstStyle>
          <a:p>
            <a:r>
              <a:rPr lang="en-US"/>
              <a:t>Page Title Goes Here</a:t>
            </a:r>
          </a:p>
        </p:txBody>
      </p:sp>
    </p:spTree>
    <p:extLst>
      <p:ext uri="{BB962C8B-B14F-4D97-AF65-F5344CB8AC3E}">
        <p14:creationId xmlns:p14="http://schemas.microsoft.com/office/powerpoint/2010/main" val="3794610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F3548E-F900-0F40-8F31-A0689E147811}"/>
              </a:ext>
            </a:extLst>
          </p:cNvPr>
          <p:cNvSpPr/>
          <p:nvPr userDrawn="1"/>
        </p:nvSpPr>
        <p:spPr bwMode="auto">
          <a:xfrm>
            <a:off x="0" y="0"/>
            <a:ext cx="12192000" cy="6731000"/>
          </a:xfrm>
          <a:prstGeom prst="rect">
            <a:avLst/>
          </a:prstGeom>
          <a:solidFill>
            <a:schemeClr val="tx1"/>
          </a:solidFill>
          <a:ln>
            <a:noFill/>
          </a:ln>
        </p:spPr>
        <p:txBody>
          <a:bodyPr lIns="0" tIns="0" rIns="0" bIns="0" rtlCol="0" anchor="ctr"/>
          <a:lstStyle/>
          <a:p>
            <a:pPr algn="ctr"/>
            <a:endParaRPr lang="en-US"/>
          </a:p>
        </p:txBody>
      </p:sp>
      <p:pic>
        <p:nvPicPr>
          <p:cNvPr id="6" name="Picture 5">
            <a:extLst>
              <a:ext uri="{FF2B5EF4-FFF2-40B4-BE49-F238E27FC236}">
                <a16:creationId xmlns:a16="http://schemas.microsoft.com/office/drawing/2014/main" id="{2C2A9D65-D936-5B48-AA15-E70BB5B95397}"/>
              </a:ext>
            </a:extLst>
          </p:cNvPr>
          <p:cNvPicPr>
            <a:picLocks noChangeAspect="1"/>
          </p:cNvPicPr>
          <p:nvPr userDrawn="1"/>
        </p:nvPicPr>
        <p:blipFill>
          <a:blip r:embed="rId2" cstate="email">
            <a:alphaModFix amt="20000"/>
            <a:extLst>
              <a:ext uri="{28A0092B-C50C-407E-A947-70E740481C1C}">
                <a14:useLocalDpi xmlns:a14="http://schemas.microsoft.com/office/drawing/2010/main"/>
              </a:ext>
            </a:extLst>
          </a:blip>
          <a:stretch>
            <a:fillRect/>
          </a:stretch>
        </p:blipFill>
        <p:spPr>
          <a:xfrm>
            <a:off x="-3353779" y="-1636416"/>
            <a:ext cx="8112836" cy="8101584"/>
          </a:xfrm>
          <a:prstGeom prst="rect">
            <a:avLst/>
          </a:prstGeom>
        </p:spPr>
      </p:pic>
      <p:sp>
        <p:nvSpPr>
          <p:cNvPr id="3" name="Title 64"/>
          <p:cNvSpPr>
            <a:spLocks noGrp="1"/>
          </p:cNvSpPr>
          <p:nvPr>
            <p:ph type="title" hasCustomPrompt="1"/>
          </p:nvPr>
        </p:nvSpPr>
        <p:spPr>
          <a:xfrm>
            <a:off x="2514600" y="2414376"/>
            <a:ext cx="8610600" cy="1306723"/>
          </a:xfrm>
          <a:prstGeom prst="rect">
            <a:avLst/>
          </a:prstGeom>
        </p:spPr>
        <p:txBody>
          <a:bodyPr/>
          <a:lstStyle>
            <a:lvl1pPr algn="ctr">
              <a:defRPr sz="8800" b="0" i="0">
                <a:solidFill>
                  <a:schemeClr val="bg1"/>
                </a:solidFill>
                <a:latin typeface="Times New Roman PS" pitchFamily="2" charset="0"/>
                <a:ea typeface="Times New Roman PS" pitchFamily="2" charset="0"/>
                <a:cs typeface="Times New Roman" panose="02020603050405020304" pitchFamily="18" charset="0"/>
              </a:defRPr>
            </a:lvl1pPr>
          </a:lstStyle>
          <a:p>
            <a:r>
              <a:rPr lang="en-US"/>
              <a:t>Large headline</a:t>
            </a:r>
          </a:p>
        </p:txBody>
      </p:sp>
      <p:pic>
        <p:nvPicPr>
          <p:cNvPr id="5" name="Picture 4">
            <a:extLst>
              <a:ext uri="{FF2B5EF4-FFF2-40B4-BE49-F238E27FC236}">
                <a16:creationId xmlns:a16="http://schemas.microsoft.com/office/drawing/2014/main" id="{3CB0EEC8-4889-8145-AAFA-50E0E3275FE3}"/>
              </a:ext>
            </a:extLst>
          </p:cNvPr>
          <p:cNvPicPr>
            <a:picLocks noChangeAspect="1"/>
          </p:cNvPicPr>
          <p:nvPr userDrawn="1"/>
        </p:nvPicPr>
        <p:blipFill>
          <a:blip r:embed="rId3" cstate="email">
            <a:alphaModFix amt="20000"/>
            <a:extLst>
              <a:ext uri="{28A0092B-C50C-407E-A947-70E740481C1C}">
                <a14:useLocalDpi xmlns:a14="http://schemas.microsoft.com/office/drawing/2010/main"/>
              </a:ext>
            </a:extLst>
          </a:blip>
          <a:srcRect/>
          <a:stretch/>
        </p:blipFill>
        <p:spPr>
          <a:xfrm>
            <a:off x="9521758" y="1509514"/>
            <a:ext cx="1968097" cy="1975387"/>
          </a:xfrm>
          <a:prstGeom prst="rect">
            <a:avLst/>
          </a:prstGeom>
        </p:spPr>
      </p:pic>
      <p:pic>
        <p:nvPicPr>
          <p:cNvPr id="8" name="Picture 7">
            <a:extLst>
              <a:ext uri="{FF2B5EF4-FFF2-40B4-BE49-F238E27FC236}">
                <a16:creationId xmlns:a16="http://schemas.microsoft.com/office/drawing/2014/main" id="{2DC736C1-A896-BF45-ACCA-850A20169854}"/>
              </a:ext>
            </a:extLst>
          </p:cNvPr>
          <p:cNvPicPr>
            <a:picLocks noChangeAspect="1"/>
          </p:cNvPicPr>
          <p:nvPr userDrawn="1"/>
        </p:nvPicPr>
        <p:blipFill>
          <a:blip r:embed="rId4" cstate="email">
            <a:alphaModFix amt="32000"/>
            <a:extLst>
              <a:ext uri="{28A0092B-C50C-407E-A947-70E740481C1C}">
                <a14:useLocalDpi xmlns:a14="http://schemas.microsoft.com/office/drawing/2010/main"/>
              </a:ext>
            </a:extLst>
          </a:blip>
          <a:stretch>
            <a:fillRect/>
          </a:stretch>
        </p:blipFill>
        <p:spPr>
          <a:xfrm rot="17473031">
            <a:off x="6629402" y="2395810"/>
            <a:ext cx="12192000" cy="1704975"/>
          </a:xfrm>
          <a:prstGeom prst="rect">
            <a:avLst/>
          </a:prstGeom>
        </p:spPr>
      </p:pic>
    </p:spTree>
    <p:extLst>
      <p:ext uri="{BB962C8B-B14F-4D97-AF65-F5344CB8AC3E}">
        <p14:creationId xmlns:p14="http://schemas.microsoft.com/office/powerpoint/2010/main" val="26132280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F3548E-F900-0F40-8F31-A0689E147811}"/>
              </a:ext>
            </a:extLst>
          </p:cNvPr>
          <p:cNvSpPr/>
          <p:nvPr userDrawn="1"/>
        </p:nvSpPr>
        <p:spPr bwMode="auto">
          <a:xfrm>
            <a:off x="0" y="0"/>
            <a:ext cx="12192000" cy="4560277"/>
          </a:xfrm>
          <a:custGeom>
            <a:avLst/>
            <a:gdLst>
              <a:gd name="connsiteX0" fmla="*/ 0 w 12192000"/>
              <a:gd name="connsiteY0" fmla="*/ 0 h 4560277"/>
              <a:gd name="connsiteX1" fmla="*/ 12192000 w 12192000"/>
              <a:gd name="connsiteY1" fmla="*/ 0 h 4560277"/>
              <a:gd name="connsiteX2" fmla="*/ 12192000 w 12192000"/>
              <a:gd name="connsiteY2" fmla="*/ 4560277 h 4560277"/>
              <a:gd name="connsiteX3" fmla="*/ 0 w 12192000"/>
              <a:gd name="connsiteY3" fmla="*/ 4560277 h 4560277"/>
              <a:gd name="connsiteX4" fmla="*/ 0 w 12192000"/>
              <a:gd name="connsiteY4" fmla="*/ 0 h 4560277"/>
              <a:gd name="connsiteX0" fmla="*/ 0 w 12192000"/>
              <a:gd name="connsiteY0" fmla="*/ 0 h 4560277"/>
              <a:gd name="connsiteX1" fmla="*/ 12192000 w 12192000"/>
              <a:gd name="connsiteY1" fmla="*/ 0 h 4560277"/>
              <a:gd name="connsiteX2" fmla="*/ 12192000 w 12192000"/>
              <a:gd name="connsiteY2" fmla="*/ 2625969 h 4560277"/>
              <a:gd name="connsiteX3" fmla="*/ 0 w 12192000"/>
              <a:gd name="connsiteY3" fmla="*/ 4560277 h 4560277"/>
              <a:gd name="connsiteX4" fmla="*/ 0 w 12192000"/>
              <a:gd name="connsiteY4" fmla="*/ 0 h 4560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4560277">
                <a:moveTo>
                  <a:pt x="0" y="0"/>
                </a:moveTo>
                <a:lnTo>
                  <a:pt x="12192000" y="0"/>
                </a:lnTo>
                <a:lnTo>
                  <a:pt x="12192000" y="2625969"/>
                </a:lnTo>
                <a:lnTo>
                  <a:pt x="0" y="4560277"/>
                </a:lnTo>
                <a:lnTo>
                  <a:pt x="0" y="0"/>
                </a:lnTo>
                <a:close/>
              </a:path>
            </a:pathLst>
          </a:custGeom>
          <a:solidFill>
            <a:schemeClr val="tx1"/>
          </a:solidFill>
          <a:ln>
            <a:noFill/>
          </a:ln>
        </p:spPr>
        <p:txBody>
          <a:bodyPr lIns="0" tIns="0" rIns="0" bIns="0" rtlCol="0" anchor="ctr"/>
          <a:lstStyle/>
          <a:p>
            <a:pPr algn="ctr"/>
            <a:r>
              <a:rPr lang="en-US"/>
              <a:t>a</a:t>
            </a:r>
          </a:p>
        </p:txBody>
      </p:sp>
      <p:sp>
        <p:nvSpPr>
          <p:cNvPr id="3" name="Title 64"/>
          <p:cNvSpPr>
            <a:spLocks noGrp="1"/>
          </p:cNvSpPr>
          <p:nvPr>
            <p:ph type="title" hasCustomPrompt="1"/>
          </p:nvPr>
        </p:nvSpPr>
        <p:spPr>
          <a:xfrm>
            <a:off x="1459011" y="973415"/>
            <a:ext cx="8610600" cy="1306723"/>
          </a:xfrm>
          <a:prstGeom prst="rect">
            <a:avLst/>
          </a:prstGeom>
        </p:spPr>
        <p:txBody>
          <a:bodyPr/>
          <a:lstStyle>
            <a:lvl1pPr algn="l">
              <a:defRPr sz="8800" b="0" i="0">
                <a:solidFill>
                  <a:schemeClr val="bg1"/>
                </a:solidFill>
                <a:latin typeface="Times New Roman PS" pitchFamily="2" charset="0"/>
                <a:ea typeface="Times New Roman PS" pitchFamily="2" charset="0"/>
                <a:cs typeface="Times New Roman" panose="02020603050405020304" pitchFamily="18" charset="0"/>
              </a:defRPr>
            </a:lvl1pPr>
          </a:lstStyle>
          <a:p>
            <a:r>
              <a:rPr lang="en-US"/>
              <a:t>Thank you</a:t>
            </a:r>
          </a:p>
        </p:txBody>
      </p:sp>
      <p:sp>
        <p:nvSpPr>
          <p:cNvPr id="6" name="Rectangle 5">
            <a:extLst>
              <a:ext uri="{FF2B5EF4-FFF2-40B4-BE49-F238E27FC236}">
                <a16:creationId xmlns:a16="http://schemas.microsoft.com/office/drawing/2014/main" id="{1323DF15-DCC3-484F-A7B1-ECD61A4E35FE}"/>
              </a:ext>
            </a:extLst>
          </p:cNvPr>
          <p:cNvSpPr/>
          <p:nvPr userDrawn="1"/>
        </p:nvSpPr>
        <p:spPr bwMode="auto">
          <a:xfrm>
            <a:off x="0" y="2591461"/>
            <a:ext cx="12227169" cy="2085602"/>
          </a:xfrm>
          <a:custGeom>
            <a:avLst/>
            <a:gdLst>
              <a:gd name="connsiteX0" fmla="*/ 0 w 12192000"/>
              <a:gd name="connsiteY0" fmla="*/ 0 h 139571"/>
              <a:gd name="connsiteX1" fmla="*/ 12192000 w 12192000"/>
              <a:gd name="connsiteY1" fmla="*/ 0 h 139571"/>
              <a:gd name="connsiteX2" fmla="*/ 12192000 w 12192000"/>
              <a:gd name="connsiteY2" fmla="*/ 139571 h 139571"/>
              <a:gd name="connsiteX3" fmla="*/ 0 w 12192000"/>
              <a:gd name="connsiteY3" fmla="*/ 139571 h 139571"/>
              <a:gd name="connsiteX4" fmla="*/ 0 w 12192000"/>
              <a:gd name="connsiteY4" fmla="*/ 0 h 139571"/>
              <a:gd name="connsiteX0" fmla="*/ 0 w 12192000"/>
              <a:gd name="connsiteY0" fmla="*/ 1935414 h 2074985"/>
              <a:gd name="connsiteX1" fmla="*/ 12192000 w 12192000"/>
              <a:gd name="connsiteY1" fmla="*/ 1935414 h 2074985"/>
              <a:gd name="connsiteX2" fmla="*/ 12192000 w 12192000"/>
              <a:gd name="connsiteY2" fmla="*/ 0 h 2074985"/>
              <a:gd name="connsiteX3" fmla="*/ 0 w 12192000"/>
              <a:gd name="connsiteY3" fmla="*/ 2074985 h 2074985"/>
              <a:gd name="connsiteX4" fmla="*/ 0 w 12192000"/>
              <a:gd name="connsiteY4" fmla="*/ 1935414 h 2074985"/>
              <a:gd name="connsiteX0" fmla="*/ 0 w 12192000"/>
              <a:gd name="connsiteY0" fmla="*/ 1783014 h 1922585"/>
              <a:gd name="connsiteX1" fmla="*/ 12192000 w 12192000"/>
              <a:gd name="connsiteY1" fmla="*/ 1783014 h 1922585"/>
              <a:gd name="connsiteX2" fmla="*/ 12192000 w 12192000"/>
              <a:gd name="connsiteY2" fmla="*/ 0 h 1922585"/>
              <a:gd name="connsiteX3" fmla="*/ 0 w 12192000"/>
              <a:gd name="connsiteY3" fmla="*/ 1922585 h 1922585"/>
              <a:gd name="connsiteX4" fmla="*/ 0 w 12192000"/>
              <a:gd name="connsiteY4" fmla="*/ 1783014 h 1922585"/>
              <a:gd name="connsiteX0" fmla="*/ 0 w 12227169"/>
              <a:gd name="connsiteY0" fmla="*/ 1946031 h 2085602"/>
              <a:gd name="connsiteX1" fmla="*/ 12227169 w 12227169"/>
              <a:gd name="connsiteY1" fmla="*/ 0 h 2085602"/>
              <a:gd name="connsiteX2" fmla="*/ 12192000 w 12227169"/>
              <a:gd name="connsiteY2" fmla="*/ 163017 h 2085602"/>
              <a:gd name="connsiteX3" fmla="*/ 0 w 12227169"/>
              <a:gd name="connsiteY3" fmla="*/ 2085602 h 2085602"/>
              <a:gd name="connsiteX4" fmla="*/ 0 w 12227169"/>
              <a:gd name="connsiteY4" fmla="*/ 1946031 h 2085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7169" h="2085602">
                <a:moveTo>
                  <a:pt x="0" y="1946031"/>
                </a:moveTo>
                <a:lnTo>
                  <a:pt x="12227169" y="0"/>
                </a:lnTo>
                <a:lnTo>
                  <a:pt x="12192000" y="163017"/>
                </a:lnTo>
                <a:lnTo>
                  <a:pt x="0" y="2085602"/>
                </a:lnTo>
                <a:lnTo>
                  <a:pt x="0" y="1946031"/>
                </a:lnTo>
                <a:close/>
              </a:path>
            </a:pathLst>
          </a:custGeom>
          <a:gradFill flip="none" rotWithShape="1">
            <a:gsLst>
              <a:gs pos="0">
                <a:schemeClr val="accent1">
                  <a:lumMod val="100000"/>
                </a:schemeClr>
              </a:gs>
              <a:gs pos="98000">
                <a:schemeClr val="accent2"/>
              </a:gs>
            </a:gsLst>
            <a:lin ang="0" scaled="0"/>
            <a:tileRect/>
          </a:gradFill>
          <a:ln>
            <a:noFill/>
          </a:ln>
        </p:spPr>
        <p:txBody>
          <a:bodyPr lIns="0" tIns="0" rIns="0" bIns="0" rtlCol="0" anchor="ctr"/>
          <a:lstStyle/>
          <a:p>
            <a:pPr algn="ctr"/>
            <a:endParaRPr lang="en-US"/>
          </a:p>
        </p:txBody>
      </p:sp>
      <p:sp>
        <p:nvSpPr>
          <p:cNvPr id="7" name="Rectangle 6">
            <a:extLst>
              <a:ext uri="{FF2B5EF4-FFF2-40B4-BE49-F238E27FC236}">
                <a16:creationId xmlns:a16="http://schemas.microsoft.com/office/drawing/2014/main" id="{7B0A13BB-1409-B84D-AEF1-F00DDD4E3CD1}"/>
              </a:ext>
            </a:extLst>
          </p:cNvPr>
          <p:cNvSpPr/>
          <p:nvPr userDrawn="1"/>
        </p:nvSpPr>
        <p:spPr bwMode="auto">
          <a:xfrm>
            <a:off x="0" y="6658708"/>
            <a:ext cx="12191999" cy="328246"/>
          </a:xfrm>
          <a:prstGeom prst="rect">
            <a:avLst/>
          </a:prstGeom>
          <a:solidFill>
            <a:schemeClr val="bg1"/>
          </a:solidFill>
          <a:ln>
            <a:noFill/>
          </a:ln>
        </p:spPr>
        <p:txBody>
          <a:bodyPr lIns="0" tIns="0" rIns="0" bIns="0" rtlCol="0" anchor="ctr"/>
          <a:lstStyle/>
          <a:p>
            <a:pPr algn="ctr"/>
            <a:endParaRPr lang="en-US"/>
          </a:p>
        </p:txBody>
      </p:sp>
    </p:spTree>
    <p:extLst>
      <p:ext uri="{BB962C8B-B14F-4D97-AF65-F5344CB8AC3E}">
        <p14:creationId xmlns:p14="http://schemas.microsoft.com/office/powerpoint/2010/main" val="638586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emf"/><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FEC8D14-7B03-D342-85B5-BFEAF8B5601E}"/>
              </a:ext>
            </a:extLst>
          </p:cNvPr>
          <p:cNvPicPr>
            <a:picLocks noChangeAspect="1"/>
          </p:cNvPicPr>
          <p:nvPr userDrawn="1"/>
        </p:nvPicPr>
        <p:blipFill>
          <a:blip r:embed="rId10" cstate="email">
            <a:alphaModFix amt="0"/>
            <a:extLst>
              <a:ext uri="{28A0092B-C50C-407E-A947-70E740481C1C}">
                <a14:useLocalDpi xmlns:a14="http://schemas.microsoft.com/office/drawing/2010/main"/>
              </a:ext>
            </a:extLst>
          </a:blip>
          <a:stretch>
            <a:fillRect/>
          </a:stretch>
        </p:blipFill>
        <p:spPr>
          <a:xfrm>
            <a:off x="-3155" y="0"/>
            <a:ext cx="12195155" cy="6848856"/>
          </a:xfrm>
          <a:prstGeom prst="rect">
            <a:avLst/>
          </a:prstGeom>
        </p:spPr>
      </p:pic>
      <p:sp>
        <p:nvSpPr>
          <p:cNvPr id="8" name="Rectangle 7">
            <a:extLst>
              <a:ext uri="{FF2B5EF4-FFF2-40B4-BE49-F238E27FC236}">
                <a16:creationId xmlns:a16="http://schemas.microsoft.com/office/drawing/2014/main" id="{A736AF62-710E-1948-93F5-0A9485A591C4}"/>
              </a:ext>
            </a:extLst>
          </p:cNvPr>
          <p:cNvSpPr/>
          <p:nvPr userDrawn="1"/>
        </p:nvSpPr>
        <p:spPr bwMode="auto">
          <a:xfrm>
            <a:off x="0" y="6729580"/>
            <a:ext cx="12192000" cy="139571"/>
          </a:xfrm>
          <a:prstGeom prst="rect">
            <a:avLst/>
          </a:prstGeom>
          <a:gradFill flip="none" rotWithShape="1">
            <a:gsLst>
              <a:gs pos="0">
                <a:schemeClr val="accent1">
                  <a:lumMod val="100000"/>
                </a:schemeClr>
              </a:gs>
              <a:gs pos="98000">
                <a:schemeClr val="accent2"/>
              </a:gs>
            </a:gsLst>
            <a:lin ang="0" scaled="0"/>
            <a:tileRect/>
          </a:gradFill>
          <a:ln>
            <a:noFill/>
          </a:ln>
        </p:spPr>
        <p:txBody>
          <a:bodyPr lIns="0" tIns="0" rIns="0" bIns="0" rtlCol="0" anchor="ctr"/>
          <a:lstStyle/>
          <a:p>
            <a:pPr algn="ctr"/>
            <a:endParaRPr lang="en-US"/>
          </a:p>
        </p:txBody>
      </p:sp>
      <p:pic>
        <p:nvPicPr>
          <p:cNvPr id="6" name="Picture 5">
            <a:extLst>
              <a:ext uri="{FF2B5EF4-FFF2-40B4-BE49-F238E27FC236}">
                <a16:creationId xmlns:a16="http://schemas.microsoft.com/office/drawing/2014/main" id="{38C9C361-3380-9D45-AB6A-A307BC480E0E}"/>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319591" y="6447856"/>
            <a:ext cx="2717248" cy="156972"/>
          </a:xfrm>
          <a:prstGeom prst="rect">
            <a:avLst/>
          </a:prstGeom>
        </p:spPr>
      </p:pic>
      <p:sp>
        <p:nvSpPr>
          <p:cNvPr id="7" name="TextBox 6">
            <a:extLst>
              <a:ext uri="{FF2B5EF4-FFF2-40B4-BE49-F238E27FC236}">
                <a16:creationId xmlns:a16="http://schemas.microsoft.com/office/drawing/2014/main" id="{BC30BA29-9A78-FC47-A396-7C59B16E7A33}"/>
              </a:ext>
            </a:extLst>
          </p:cNvPr>
          <p:cNvSpPr txBox="1"/>
          <p:nvPr userDrawn="1"/>
        </p:nvSpPr>
        <p:spPr>
          <a:xfrm>
            <a:off x="155161" y="6235496"/>
            <a:ext cx="453970" cy="369332"/>
          </a:xfrm>
          <a:prstGeom prst="rect">
            <a:avLst/>
          </a:prstGeom>
          <a:noFill/>
        </p:spPr>
        <p:txBody>
          <a:bodyPr wrap="none" rtlCol="0">
            <a:spAutoFit/>
          </a:bodyPr>
          <a:lstStyle/>
          <a:p>
            <a:pPr algn="l"/>
            <a:fld id="{260E2A6B-A809-4840-BF14-8648BC0BDF87}" type="slidenum">
              <a:rPr lang="id-ID" sz="1800" b="0" i="1">
                <a:solidFill>
                  <a:schemeClr val="tx1"/>
                </a:solidFill>
                <a:latin typeface="Times New Roman" panose="02020603050405020304" pitchFamily="18" charset="0"/>
                <a:ea typeface="Titillium" charset="0"/>
                <a:cs typeface="Times New Roman" panose="02020603050405020304" pitchFamily="18" charset="0"/>
              </a:rPr>
              <a:pPr algn="l"/>
              <a:t>‹#›</a:t>
            </a:fld>
            <a:endParaRPr lang="en-MY" sz="1800" b="0" i="1" dirty="0">
              <a:solidFill>
                <a:schemeClr val="tx1"/>
              </a:solidFill>
              <a:latin typeface="Times New Roman" panose="02020603050405020304" pitchFamily="18" charset="0"/>
              <a:ea typeface="Titillium" charset="0"/>
              <a:cs typeface="Times New Roman" panose="02020603050405020304" pitchFamily="18" charset="0"/>
            </a:endParaRPr>
          </a:p>
        </p:txBody>
      </p:sp>
      <p:sp>
        <p:nvSpPr>
          <p:cNvPr id="9" name="TextBox 8">
            <a:extLst>
              <a:ext uri="{FF2B5EF4-FFF2-40B4-BE49-F238E27FC236}">
                <a16:creationId xmlns:a16="http://schemas.microsoft.com/office/drawing/2014/main" id="{AECF7A30-63C4-C34A-999A-5227F0B68A4D}"/>
              </a:ext>
            </a:extLst>
          </p:cNvPr>
          <p:cNvSpPr txBox="1"/>
          <p:nvPr userDrawn="1"/>
        </p:nvSpPr>
        <p:spPr>
          <a:xfrm>
            <a:off x="587186" y="6337421"/>
            <a:ext cx="1449115" cy="230832"/>
          </a:xfrm>
          <a:prstGeom prst="rect">
            <a:avLst/>
          </a:prstGeom>
          <a:noFill/>
        </p:spPr>
        <p:txBody>
          <a:bodyPr wrap="none" lIns="0" rIns="0" rtlCol="0">
            <a:spAutoFit/>
          </a:bodyPr>
          <a:lstStyle/>
          <a:p>
            <a:r>
              <a:rPr lang="en-US" sz="900" b="0" i="0" spc="100" baseline="0" dirty="0">
                <a:solidFill>
                  <a:schemeClr val="tx1"/>
                </a:solidFill>
                <a:latin typeface="Gill Sans Light" panose="020B0302020104020203" pitchFamily="34" charset="-79"/>
                <a:ea typeface="Titillium Bd" charset="0"/>
                <a:cs typeface="Gill Sans Light" panose="020B0302020104020203" pitchFamily="34" charset="-79"/>
              </a:rPr>
              <a:t>Fed in Your Classroom</a:t>
            </a:r>
          </a:p>
        </p:txBody>
      </p:sp>
    </p:spTree>
    <p:extLst>
      <p:ext uri="{BB962C8B-B14F-4D97-AF65-F5344CB8AC3E}">
        <p14:creationId xmlns:p14="http://schemas.microsoft.com/office/powerpoint/2010/main" val="1469262009"/>
      </p:ext>
    </p:extLst>
  </p:cSld>
  <p:clrMap bg1="lt1" tx1="dk1" bg2="lt2" tx2="dk2" accent1="accent1" accent2="accent2" accent3="accent3" accent4="accent4" accent5="accent5" accent6="accent6" hlink="hlink" folHlink="folHlink"/>
  <p:sldLayoutIdLst>
    <p:sldLayoutId id="2147483653" r:id="rId1"/>
    <p:sldLayoutId id="2147483734" r:id="rId2"/>
    <p:sldLayoutId id="2147483718" r:id="rId3"/>
    <p:sldLayoutId id="2147483733" r:id="rId4"/>
    <p:sldLayoutId id="2147483655" r:id="rId5"/>
    <p:sldLayoutId id="2147483671" r:id="rId6"/>
    <p:sldLayoutId id="2147483672" r:id="rId7"/>
    <p:sldLayoutId id="2147483746" r:id="rId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FEC8D14-7B03-D342-85B5-BFEAF8B5601E}"/>
              </a:ext>
            </a:extLst>
          </p:cNvPr>
          <p:cNvPicPr>
            <a:picLocks noChangeAspect="1"/>
          </p:cNvPicPr>
          <p:nvPr userDrawn="1"/>
        </p:nvPicPr>
        <p:blipFill>
          <a:blip r:embed="rId6" cstate="email">
            <a:alphaModFix amt="0"/>
            <a:extLst>
              <a:ext uri="{28A0092B-C50C-407E-A947-70E740481C1C}">
                <a14:useLocalDpi xmlns:a14="http://schemas.microsoft.com/office/drawing/2010/main"/>
              </a:ext>
            </a:extLst>
          </a:blip>
          <a:stretch>
            <a:fillRect/>
          </a:stretch>
        </p:blipFill>
        <p:spPr>
          <a:xfrm>
            <a:off x="0" y="22067"/>
            <a:ext cx="12192000" cy="6847084"/>
          </a:xfrm>
          <a:prstGeom prst="rect">
            <a:avLst/>
          </a:prstGeom>
        </p:spPr>
      </p:pic>
      <p:sp>
        <p:nvSpPr>
          <p:cNvPr id="8" name="Rectangle 7">
            <a:extLst>
              <a:ext uri="{FF2B5EF4-FFF2-40B4-BE49-F238E27FC236}">
                <a16:creationId xmlns:a16="http://schemas.microsoft.com/office/drawing/2014/main" id="{A736AF62-710E-1948-93F5-0A9485A591C4}"/>
              </a:ext>
            </a:extLst>
          </p:cNvPr>
          <p:cNvSpPr/>
          <p:nvPr userDrawn="1"/>
        </p:nvSpPr>
        <p:spPr bwMode="auto">
          <a:xfrm>
            <a:off x="0" y="6729580"/>
            <a:ext cx="12192000" cy="139571"/>
          </a:xfrm>
          <a:prstGeom prst="rect">
            <a:avLst/>
          </a:prstGeom>
          <a:gradFill flip="none" rotWithShape="1">
            <a:gsLst>
              <a:gs pos="0">
                <a:schemeClr val="accent1">
                  <a:lumMod val="100000"/>
                </a:schemeClr>
              </a:gs>
              <a:gs pos="98000">
                <a:schemeClr val="accent2"/>
              </a:gs>
            </a:gsLst>
            <a:lin ang="0" scaled="0"/>
            <a:tileRect/>
          </a:gradFill>
          <a:ln>
            <a:noFill/>
          </a:ln>
        </p:spPr>
        <p:txBody>
          <a:bodyPr lIns="0" tIns="0" rIns="0" bIns="0" rtlCol="0" anchor="ctr"/>
          <a:lstStyle/>
          <a:p>
            <a:pPr algn="ctr"/>
            <a:endParaRPr lang="en-US"/>
          </a:p>
        </p:txBody>
      </p:sp>
    </p:spTree>
    <p:extLst>
      <p:ext uri="{BB962C8B-B14F-4D97-AF65-F5344CB8AC3E}">
        <p14:creationId xmlns:p14="http://schemas.microsoft.com/office/powerpoint/2010/main" val="1165854485"/>
      </p:ext>
    </p:extLst>
  </p:cSld>
  <p:clrMap bg1="lt1" tx1="dk1" bg2="lt2" tx2="dk2" accent1="accent1" accent2="accent2" accent3="accent3" accent4="accent4" accent5="accent5" accent6="accent6" hlink="hlink" folHlink="folHlink"/>
  <p:sldLayoutIdLst>
    <p:sldLayoutId id="2147483745" r:id="rId1"/>
    <p:sldLayoutId id="2147483737" r:id="rId2"/>
    <p:sldLayoutId id="2147483747" r:id="rId3"/>
    <p:sldLayoutId id="2147483748"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1.xml"/><Relationship Id="rId5" Type="http://schemas.openxmlformats.org/officeDocument/2006/relationships/image" Target="../media/image39.jp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hyperlink" Target="https://www.fspchicago.org/"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hyperlink" Target="https://www.chicagofed.org/career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8871E-EBE0-034F-B82C-07BF66A24F4D}"/>
              </a:ext>
            </a:extLst>
          </p:cNvPr>
          <p:cNvSpPr>
            <a:spLocks noGrp="1"/>
          </p:cNvSpPr>
          <p:nvPr>
            <p:ph type="title"/>
          </p:nvPr>
        </p:nvSpPr>
        <p:spPr>
          <a:xfrm>
            <a:off x="1415627" y="2414376"/>
            <a:ext cx="9709573" cy="1306723"/>
          </a:xfrm>
        </p:spPr>
        <p:txBody>
          <a:bodyPr/>
          <a:lstStyle/>
          <a:p>
            <a:r>
              <a:rPr lang="en-US" sz="6000" dirty="0"/>
              <a:t>What is the Federal Reserve?</a:t>
            </a:r>
          </a:p>
        </p:txBody>
      </p:sp>
      <p:sp>
        <p:nvSpPr>
          <p:cNvPr id="3" name="Content Placeholder 2">
            <a:extLst>
              <a:ext uri="{FF2B5EF4-FFF2-40B4-BE49-F238E27FC236}">
                <a16:creationId xmlns:a16="http://schemas.microsoft.com/office/drawing/2014/main" id="{3BCE195B-CFCE-3348-91F2-C93AFC8F5411}"/>
              </a:ext>
            </a:extLst>
          </p:cNvPr>
          <p:cNvSpPr>
            <a:spLocks noGrp="1"/>
          </p:cNvSpPr>
          <p:nvPr>
            <p:ph sz="quarter" idx="4294967295"/>
          </p:nvPr>
        </p:nvSpPr>
        <p:spPr>
          <a:xfrm>
            <a:off x="6130925" y="3727450"/>
            <a:ext cx="6061075" cy="1841500"/>
          </a:xfrm>
          <a:prstGeom prst="rect">
            <a:avLst/>
          </a:prstGeom>
        </p:spPr>
        <p:txBody>
          <a:bodyPr anchor="t"/>
          <a:lstStyle/>
          <a:p>
            <a:pPr marL="0" lvl="0" indent="0">
              <a:buNone/>
            </a:pPr>
            <a:r>
              <a:rPr lang="en-US" cap="all" spc="400" dirty="0">
                <a:solidFill>
                  <a:srgbClr val="FFFFFF"/>
                </a:solidFill>
                <a:latin typeface="Calibri Light" panose="020F0302020204030204"/>
              </a:rPr>
              <a:t>Q+A with a Fed Ambassador</a:t>
            </a:r>
          </a:p>
        </p:txBody>
      </p:sp>
      <p:sp>
        <p:nvSpPr>
          <p:cNvPr id="4" name="TextBox 3">
            <a:extLst>
              <a:ext uri="{FF2B5EF4-FFF2-40B4-BE49-F238E27FC236}">
                <a16:creationId xmlns:a16="http://schemas.microsoft.com/office/drawing/2014/main" id="{22E55245-EBDC-A042-B9EE-8B76A16FAED2}"/>
              </a:ext>
            </a:extLst>
          </p:cNvPr>
          <p:cNvSpPr txBox="1"/>
          <p:nvPr/>
        </p:nvSpPr>
        <p:spPr>
          <a:xfrm>
            <a:off x="6239475" y="4945316"/>
            <a:ext cx="4103405" cy="176651"/>
          </a:xfrm>
          <a:prstGeom prst="rect">
            <a:avLst/>
          </a:prstGeom>
          <a:noFill/>
        </p:spPr>
        <p:txBody>
          <a:bodyPr wrap="square" lIns="0" tIns="0" rIns="0" bIns="0" rtlCol="0">
            <a:spAutoFit/>
          </a:bodyPr>
          <a:lstStyle/>
          <a:p>
            <a:pPr>
              <a:lnSpc>
                <a:spcPct val="80000"/>
              </a:lnSpc>
            </a:pPr>
            <a:r>
              <a:rPr lang="en-US" sz="1400" b="1" cap="all" spc="200" dirty="0">
                <a:solidFill>
                  <a:schemeClr val="accent1"/>
                </a:solidFill>
                <a:latin typeface="Calibri" panose="020F0502020204030204" pitchFamily="34" charset="0"/>
                <a:ea typeface="Titillium" charset="0"/>
                <a:cs typeface="Calibri" panose="020F0502020204030204" pitchFamily="34" charset="0"/>
              </a:rPr>
              <a:t>Fed in your Classroom</a:t>
            </a:r>
          </a:p>
        </p:txBody>
      </p:sp>
    </p:spTree>
    <p:extLst>
      <p:ext uri="{BB962C8B-B14F-4D97-AF65-F5344CB8AC3E}">
        <p14:creationId xmlns:p14="http://schemas.microsoft.com/office/powerpoint/2010/main" val="1214609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839" y="932136"/>
            <a:ext cx="9851366" cy="495486"/>
          </a:xfrm>
        </p:spPr>
        <p:txBody>
          <a:bodyPr/>
          <a:lstStyle/>
          <a:p>
            <a:r>
              <a:rPr lang="en-US" dirty="0"/>
              <a:t>Q: Which of these are you most likely to use?</a:t>
            </a:r>
          </a:p>
        </p:txBody>
      </p:sp>
      <p:pic>
        <p:nvPicPr>
          <p:cNvPr id="20" name="Picture 19">
            <a:extLst>
              <a:ext uri="{FF2B5EF4-FFF2-40B4-BE49-F238E27FC236}">
                <a16:creationId xmlns:a16="http://schemas.microsoft.com/office/drawing/2014/main" id="{BB2AFEFE-EEC5-44E6-5536-B3E0C5FD9318}"/>
              </a:ext>
            </a:extLst>
          </p:cNvPr>
          <p:cNvPicPr>
            <a:picLocks noChangeAspect="1"/>
          </p:cNvPicPr>
          <p:nvPr/>
        </p:nvPicPr>
        <p:blipFill rotWithShape="1">
          <a:blip r:embed="rId3">
            <a:extLst>
              <a:ext uri="{28A0092B-C50C-407E-A947-70E740481C1C}">
                <a14:useLocalDpi xmlns:a14="http://schemas.microsoft.com/office/drawing/2010/main" val="0"/>
              </a:ext>
            </a:extLst>
          </a:blip>
          <a:srcRect l="16130" t="21010" r="10172" b="7844"/>
          <a:stretch/>
        </p:blipFill>
        <p:spPr>
          <a:xfrm>
            <a:off x="1949569" y="1907943"/>
            <a:ext cx="3507803" cy="2258984"/>
          </a:xfrm>
          <a:prstGeom prst="rect">
            <a:avLst/>
          </a:prstGeom>
        </p:spPr>
      </p:pic>
      <p:pic>
        <p:nvPicPr>
          <p:cNvPr id="21" name="Picture 20">
            <a:extLst>
              <a:ext uri="{FF2B5EF4-FFF2-40B4-BE49-F238E27FC236}">
                <a16:creationId xmlns:a16="http://schemas.microsoft.com/office/drawing/2014/main" id="{C71F356B-9DBA-5CBD-D4C7-7D91010104C1}"/>
              </a:ext>
            </a:extLst>
          </p:cNvPr>
          <p:cNvPicPr>
            <a:picLocks noChangeAspect="1"/>
          </p:cNvPicPr>
          <p:nvPr/>
        </p:nvPicPr>
        <p:blipFill rotWithShape="1">
          <a:blip r:embed="rId4" cstate="print">
            <a:clrChange>
              <a:clrFrom>
                <a:srgbClr val="F9F9F9"/>
              </a:clrFrom>
              <a:clrTo>
                <a:srgbClr val="F9F9F9">
                  <a:alpha val="0"/>
                </a:srgbClr>
              </a:clrTo>
            </a:clrChange>
            <a:extLst>
              <a:ext uri="{28A0092B-C50C-407E-A947-70E740481C1C}">
                <a14:useLocalDpi xmlns:a14="http://schemas.microsoft.com/office/drawing/2010/main" val="0"/>
              </a:ext>
            </a:extLst>
          </a:blip>
          <a:srcRect l="355" t="16041" r="-355" b="9337"/>
          <a:stretch/>
        </p:blipFill>
        <p:spPr>
          <a:xfrm>
            <a:off x="1275680" y="4166927"/>
            <a:ext cx="4572000" cy="2258984"/>
          </a:xfrm>
          <a:prstGeom prst="rect">
            <a:avLst/>
          </a:prstGeom>
        </p:spPr>
      </p:pic>
      <p:pic>
        <p:nvPicPr>
          <p:cNvPr id="30" name="Picture 29">
            <a:extLst>
              <a:ext uri="{FF2B5EF4-FFF2-40B4-BE49-F238E27FC236}">
                <a16:creationId xmlns:a16="http://schemas.microsoft.com/office/drawing/2014/main" id="{E77ABDAB-824C-99AA-DCAA-36161FDAED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5636" y="1907943"/>
            <a:ext cx="3770543" cy="1885272"/>
          </a:xfrm>
          <a:prstGeom prst="rect">
            <a:avLst/>
          </a:prstGeom>
        </p:spPr>
      </p:pic>
      <p:pic>
        <p:nvPicPr>
          <p:cNvPr id="31" name="Picture 30">
            <a:extLst>
              <a:ext uri="{FF2B5EF4-FFF2-40B4-BE49-F238E27FC236}">
                <a16:creationId xmlns:a16="http://schemas.microsoft.com/office/drawing/2014/main" id="{E0A1D7F3-C533-C600-37F9-97E8B9E6573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414" t="6687" r="6414" b="33931"/>
          <a:stretch/>
        </p:blipFill>
        <p:spPr>
          <a:xfrm>
            <a:off x="6830434" y="4017082"/>
            <a:ext cx="4572001" cy="2558674"/>
          </a:xfrm>
          <a:prstGeom prst="rect">
            <a:avLst/>
          </a:prstGeom>
        </p:spPr>
      </p:pic>
      <p:sp>
        <p:nvSpPr>
          <p:cNvPr id="32" name="TextBox 31">
            <a:extLst>
              <a:ext uri="{FF2B5EF4-FFF2-40B4-BE49-F238E27FC236}">
                <a16:creationId xmlns:a16="http://schemas.microsoft.com/office/drawing/2014/main" id="{C255CECD-8CBB-9186-A63A-91A6C556F9B1}"/>
              </a:ext>
            </a:extLst>
          </p:cNvPr>
          <p:cNvSpPr txBox="1"/>
          <p:nvPr/>
        </p:nvSpPr>
        <p:spPr>
          <a:xfrm>
            <a:off x="1466491" y="2225615"/>
            <a:ext cx="483078" cy="707886"/>
          </a:xfrm>
          <a:prstGeom prst="rect">
            <a:avLst/>
          </a:prstGeom>
          <a:noFill/>
        </p:spPr>
        <p:txBody>
          <a:bodyPr wrap="square" rtlCol="0">
            <a:spAutoFit/>
          </a:bodyPr>
          <a:lstStyle/>
          <a:p>
            <a:pPr algn="ctr"/>
            <a:r>
              <a:rPr lang="en-US" sz="4000" dirty="0">
                <a:solidFill>
                  <a:schemeClr val="accent2">
                    <a:lumMod val="75000"/>
                  </a:schemeClr>
                </a:solidFill>
              </a:rPr>
              <a:t>A</a:t>
            </a:r>
          </a:p>
        </p:txBody>
      </p:sp>
      <p:sp>
        <p:nvSpPr>
          <p:cNvPr id="33" name="TextBox 32">
            <a:extLst>
              <a:ext uri="{FF2B5EF4-FFF2-40B4-BE49-F238E27FC236}">
                <a16:creationId xmlns:a16="http://schemas.microsoft.com/office/drawing/2014/main" id="{448F9CB6-F74E-40F5-EC4C-73199CF866A8}"/>
              </a:ext>
            </a:extLst>
          </p:cNvPr>
          <p:cNvSpPr txBox="1"/>
          <p:nvPr/>
        </p:nvSpPr>
        <p:spPr>
          <a:xfrm>
            <a:off x="1466491" y="4043625"/>
            <a:ext cx="483078" cy="707886"/>
          </a:xfrm>
          <a:prstGeom prst="rect">
            <a:avLst/>
          </a:prstGeom>
          <a:noFill/>
        </p:spPr>
        <p:txBody>
          <a:bodyPr wrap="square" rtlCol="0">
            <a:spAutoFit/>
          </a:bodyPr>
          <a:lstStyle/>
          <a:p>
            <a:pPr algn="ctr"/>
            <a:r>
              <a:rPr lang="en-US" sz="4000" dirty="0">
                <a:solidFill>
                  <a:schemeClr val="accent2">
                    <a:lumMod val="75000"/>
                  </a:schemeClr>
                </a:solidFill>
              </a:rPr>
              <a:t>C</a:t>
            </a:r>
          </a:p>
        </p:txBody>
      </p:sp>
      <p:sp>
        <p:nvSpPr>
          <p:cNvPr id="34" name="TextBox 33">
            <a:extLst>
              <a:ext uri="{FF2B5EF4-FFF2-40B4-BE49-F238E27FC236}">
                <a16:creationId xmlns:a16="http://schemas.microsoft.com/office/drawing/2014/main" id="{E90DCC54-EFB3-8D35-6621-3EC8C2166E5C}"/>
              </a:ext>
            </a:extLst>
          </p:cNvPr>
          <p:cNvSpPr txBox="1"/>
          <p:nvPr/>
        </p:nvSpPr>
        <p:spPr>
          <a:xfrm>
            <a:off x="5902364" y="2225615"/>
            <a:ext cx="483078" cy="707886"/>
          </a:xfrm>
          <a:prstGeom prst="rect">
            <a:avLst/>
          </a:prstGeom>
          <a:noFill/>
        </p:spPr>
        <p:txBody>
          <a:bodyPr wrap="square" rtlCol="0">
            <a:spAutoFit/>
          </a:bodyPr>
          <a:lstStyle/>
          <a:p>
            <a:pPr algn="ctr"/>
            <a:r>
              <a:rPr lang="en-US" sz="4000" dirty="0">
                <a:solidFill>
                  <a:schemeClr val="accent2">
                    <a:lumMod val="75000"/>
                  </a:schemeClr>
                </a:solidFill>
              </a:rPr>
              <a:t>B</a:t>
            </a:r>
          </a:p>
        </p:txBody>
      </p:sp>
      <p:sp>
        <p:nvSpPr>
          <p:cNvPr id="35" name="TextBox 34">
            <a:extLst>
              <a:ext uri="{FF2B5EF4-FFF2-40B4-BE49-F238E27FC236}">
                <a16:creationId xmlns:a16="http://schemas.microsoft.com/office/drawing/2014/main" id="{EFB46FC4-6AA9-13F6-FCAB-B2ACE601F550}"/>
              </a:ext>
            </a:extLst>
          </p:cNvPr>
          <p:cNvSpPr txBox="1"/>
          <p:nvPr/>
        </p:nvSpPr>
        <p:spPr>
          <a:xfrm>
            <a:off x="5902364" y="4043625"/>
            <a:ext cx="483078" cy="707886"/>
          </a:xfrm>
          <a:prstGeom prst="rect">
            <a:avLst/>
          </a:prstGeom>
          <a:noFill/>
        </p:spPr>
        <p:txBody>
          <a:bodyPr wrap="square" rtlCol="0">
            <a:spAutoFit/>
          </a:bodyPr>
          <a:lstStyle/>
          <a:p>
            <a:pPr algn="ctr"/>
            <a:r>
              <a:rPr lang="en-US" sz="4000" dirty="0">
                <a:solidFill>
                  <a:schemeClr val="accent2">
                    <a:lumMod val="75000"/>
                  </a:schemeClr>
                </a:solidFill>
              </a:rPr>
              <a:t>D</a:t>
            </a:r>
          </a:p>
        </p:txBody>
      </p:sp>
    </p:spTree>
    <p:extLst>
      <p:ext uri="{BB962C8B-B14F-4D97-AF65-F5344CB8AC3E}">
        <p14:creationId xmlns:p14="http://schemas.microsoft.com/office/powerpoint/2010/main" val="3496387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text, can&#10;&#10;Description automatically generated">
            <a:extLst>
              <a:ext uri="{FF2B5EF4-FFF2-40B4-BE49-F238E27FC236}">
                <a16:creationId xmlns:a16="http://schemas.microsoft.com/office/drawing/2014/main" id="{132B6167-0E60-E331-4B18-B23E7DDAA7B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74808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floor, person, indoor&#10;&#10;Description automatically generated">
            <a:extLst>
              <a:ext uri="{FF2B5EF4-FFF2-40B4-BE49-F238E27FC236}">
                <a16:creationId xmlns:a16="http://schemas.microsoft.com/office/drawing/2014/main" id="{19239234-5880-2ABE-EECA-FFF4596B6A0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90083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person in a blue uniform working in a factory&#10;&#10;Description automatically generated">
            <a:extLst>
              <a:ext uri="{FF2B5EF4-FFF2-40B4-BE49-F238E27FC236}">
                <a16:creationId xmlns:a16="http://schemas.microsoft.com/office/drawing/2014/main" id="{954A81FF-36E8-75A4-B673-18D3DBC29421}"/>
              </a:ext>
            </a:extLst>
          </p:cNvPr>
          <p:cNvPicPr>
            <a:picLocks noChangeAspect="1"/>
          </p:cNvPicPr>
          <p:nvPr/>
        </p:nvPicPr>
        <p:blipFill rotWithShape="1">
          <a:blip r:embed="rId3"/>
          <a:srcRect t="9681" b="6065"/>
          <a:stretch/>
        </p:blipFill>
        <p:spPr>
          <a:xfrm>
            <a:off x="20" y="1282"/>
            <a:ext cx="12191980" cy="6856718"/>
          </a:xfrm>
          <a:prstGeom prst="rect">
            <a:avLst/>
          </a:prstGeom>
        </p:spPr>
      </p:pic>
    </p:spTree>
    <p:extLst>
      <p:ext uri="{BB962C8B-B14F-4D97-AF65-F5344CB8AC3E}">
        <p14:creationId xmlns:p14="http://schemas.microsoft.com/office/powerpoint/2010/main" val="2992528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4566" y="909045"/>
            <a:ext cx="9851366" cy="495486"/>
          </a:xfrm>
        </p:spPr>
        <p:txBody>
          <a:bodyPr/>
          <a:lstStyle/>
          <a:p>
            <a:r>
              <a:rPr lang="en-US" dirty="0"/>
              <a:t>Q: What makes a bill “unfit” for circulation?</a:t>
            </a:r>
          </a:p>
        </p:txBody>
      </p:sp>
      <p:sp>
        <p:nvSpPr>
          <p:cNvPr id="6" name="TextBox 5">
            <a:extLst>
              <a:ext uri="{FF2B5EF4-FFF2-40B4-BE49-F238E27FC236}">
                <a16:creationId xmlns:a16="http://schemas.microsoft.com/office/drawing/2014/main" id="{E351A8B9-6A97-112D-FED3-85BFFEF3E4CA}"/>
              </a:ext>
            </a:extLst>
          </p:cNvPr>
          <p:cNvSpPr txBox="1"/>
          <p:nvPr/>
        </p:nvSpPr>
        <p:spPr>
          <a:xfrm>
            <a:off x="1480457" y="2494072"/>
            <a:ext cx="6096000" cy="2708434"/>
          </a:xfrm>
          <a:prstGeom prst="rect">
            <a:avLst/>
          </a:prstGeom>
          <a:noFill/>
        </p:spPr>
        <p:txBody>
          <a:bodyPr wrap="square">
            <a:spAutoFit/>
          </a:bodyPr>
          <a:lstStyle/>
          <a:p>
            <a:pPr marL="0" marR="0" lvl="0" indent="0" algn="l" defTabSz="914400" rtl="0" eaLnBrk="1" fontAlgn="auto" latinLnBrk="0" hangingPunct="1">
              <a:lnSpc>
                <a:spcPts val="2800"/>
              </a:lnSpc>
              <a:spcBef>
                <a:spcPts val="0"/>
              </a:spcBef>
              <a:spcAft>
                <a:spcPts val="1600"/>
              </a:spcAft>
              <a:buClrTx/>
              <a:buSzTx/>
              <a:buFontTx/>
              <a:buNone/>
              <a:tabLst/>
              <a:defRPr/>
            </a:pPr>
            <a:r>
              <a:rPr kumimoji="0" lang="en-US" sz="2400" b="0" i="0" u="none" strike="noStrike" kern="1200" cap="none" spc="30" normalizeH="0" baseline="0" noProof="0" dirty="0">
                <a:ln>
                  <a:noFill/>
                </a:ln>
                <a:solidFill>
                  <a:srgbClr val="042336"/>
                </a:solidFill>
                <a:effectLst/>
                <a:uLnTx/>
                <a:uFillTx/>
                <a:latin typeface="Calibri Light" panose="020F0302020204030204" pitchFamily="34" charset="0"/>
                <a:ea typeface="+mn-ea"/>
                <a:cs typeface="Calibri Light" panose="020F0302020204030204" pitchFamily="34" charset="0"/>
              </a:rPr>
              <a:t>Type your answer in the chat box</a:t>
            </a:r>
          </a:p>
          <a:p>
            <a:pPr marL="342900" marR="0" lvl="0" indent="-342900" algn="l" defTabSz="914400" rtl="0" eaLnBrk="1" fontAlgn="auto" latinLnBrk="0" hangingPunct="1">
              <a:lnSpc>
                <a:spcPts val="2800"/>
              </a:lnSpc>
              <a:spcBef>
                <a:spcPts val="0"/>
              </a:spcBef>
              <a:spcAft>
                <a:spcPts val="1600"/>
              </a:spcAft>
              <a:buClrTx/>
              <a:buSzTx/>
              <a:buFontTx/>
              <a:buAutoNum type="alphaUcPeriod"/>
              <a:tabLst/>
              <a:defRPr/>
            </a:pPr>
            <a:r>
              <a:rPr lang="en-US" sz="2400" spc="30" dirty="0">
                <a:solidFill>
                  <a:srgbClr val="042336"/>
                </a:solidFill>
                <a:latin typeface="Calibri Light" panose="020F0302020204030204" pitchFamily="34" charset="0"/>
                <a:ea typeface="Titillium" charset="0"/>
                <a:cs typeface="Calibri Light" panose="020F0302020204030204" pitchFamily="34" charset="0"/>
              </a:rPr>
              <a:t>Worn out, old</a:t>
            </a:r>
            <a:endParaRPr kumimoji="0" lang="en-US" sz="2400" b="0" i="0" u="none" strike="noStrike" kern="1200" cap="none" spc="30" normalizeH="0" baseline="0" noProof="0" dirty="0">
              <a:ln>
                <a:noFill/>
              </a:ln>
              <a:solidFill>
                <a:srgbClr val="042336"/>
              </a:solidFill>
              <a:effectLst/>
              <a:uLnTx/>
              <a:uFillTx/>
              <a:latin typeface="Calibri Light" panose="020F0302020204030204" pitchFamily="34" charset="0"/>
              <a:ea typeface="Titillium" charset="0"/>
              <a:cs typeface="Calibri Light" panose="020F0302020204030204" pitchFamily="34" charset="0"/>
            </a:endParaRPr>
          </a:p>
          <a:p>
            <a:pPr marL="342900" marR="0" lvl="0" indent="-342900" algn="l" defTabSz="914400" rtl="0" eaLnBrk="1" fontAlgn="auto" latinLnBrk="0" hangingPunct="1">
              <a:lnSpc>
                <a:spcPts val="2800"/>
              </a:lnSpc>
              <a:spcBef>
                <a:spcPts val="0"/>
              </a:spcBef>
              <a:spcAft>
                <a:spcPts val="1600"/>
              </a:spcAft>
              <a:buClrTx/>
              <a:buSzTx/>
              <a:buFontTx/>
              <a:buAutoNum type="alphaUcPeriod"/>
              <a:tabLst/>
              <a:defRPr/>
            </a:pPr>
            <a:r>
              <a:rPr lang="en-US" sz="2400" spc="30" dirty="0">
                <a:solidFill>
                  <a:srgbClr val="042336"/>
                </a:solidFill>
                <a:latin typeface="Calibri Light" panose="020F0302020204030204" pitchFamily="34" charset="0"/>
                <a:ea typeface="Titillium" charset="0"/>
                <a:cs typeface="Calibri Light" panose="020F0302020204030204" pitchFamily="34" charset="0"/>
              </a:rPr>
              <a:t>Torn</a:t>
            </a:r>
          </a:p>
          <a:p>
            <a:pPr marL="342900" marR="0" lvl="0" indent="-342900" algn="l" defTabSz="914400" rtl="0" eaLnBrk="1" fontAlgn="auto" latinLnBrk="0" hangingPunct="1">
              <a:lnSpc>
                <a:spcPts val="2800"/>
              </a:lnSpc>
              <a:spcBef>
                <a:spcPts val="0"/>
              </a:spcBef>
              <a:spcAft>
                <a:spcPts val="1600"/>
              </a:spcAft>
              <a:buClrTx/>
              <a:buSzTx/>
              <a:buFontTx/>
              <a:buAutoNum type="alphaUcPeriod"/>
              <a:tabLst/>
              <a:defRPr/>
            </a:pPr>
            <a:r>
              <a:rPr lang="en-US" sz="2400" spc="30" dirty="0">
                <a:solidFill>
                  <a:srgbClr val="042336"/>
                </a:solidFill>
                <a:latin typeface="Calibri Light" panose="020F0302020204030204" pitchFamily="34" charset="0"/>
                <a:ea typeface="Titillium" charset="0"/>
                <a:cs typeface="Calibri Light" panose="020F0302020204030204" pitchFamily="34" charset="0"/>
              </a:rPr>
              <a:t>Written on</a:t>
            </a:r>
          </a:p>
          <a:p>
            <a:pPr marL="342900" marR="0" lvl="0" indent="-342900" algn="l" defTabSz="914400" rtl="0" eaLnBrk="1" fontAlgn="auto" latinLnBrk="0" hangingPunct="1">
              <a:lnSpc>
                <a:spcPts val="2800"/>
              </a:lnSpc>
              <a:spcBef>
                <a:spcPts val="0"/>
              </a:spcBef>
              <a:spcAft>
                <a:spcPts val="1600"/>
              </a:spcAft>
              <a:buClrTx/>
              <a:buSzTx/>
              <a:buFontTx/>
              <a:buAutoNum type="alphaUcPeriod"/>
              <a:tabLst/>
              <a:defRPr/>
            </a:pPr>
            <a:r>
              <a:rPr kumimoji="0" lang="en-US" sz="2400" b="0" i="0" u="none" strike="noStrike" kern="1200" cap="none" spc="30" normalizeH="0" baseline="0" noProof="0" dirty="0">
                <a:ln>
                  <a:noFill/>
                </a:ln>
                <a:solidFill>
                  <a:srgbClr val="042336"/>
                </a:solidFill>
                <a:effectLst/>
                <a:uLnTx/>
                <a:uFillTx/>
                <a:latin typeface="Calibri Light" panose="020F0302020204030204" pitchFamily="34" charset="0"/>
                <a:ea typeface="Titillium" charset="0"/>
                <a:cs typeface="Calibri Light" panose="020F0302020204030204" pitchFamily="34" charset="0"/>
              </a:rPr>
              <a:t>All of the above</a:t>
            </a:r>
          </a:p>
        </p:txBody>
      </p:sp>
    </p:spTree>
    <p:extLst>
      <p:ext uri="{BB962C8B-B14F-4D97-AF65-F5344CB8AC3E}">
        <p14:creationId xmlns:p14="http://schemas.microsoft.com/office/powerpoint/2010/main" val="1536829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9DA8B93D-14F8-D371-D8D7-BE4EA57DB6EE}"/>
              </a:ext>
            </a:extLst>
          </p:cNvPr>
          <p:cNvPicPr>
            <a:picLocks noChangeAspect="1"/>
          </p:cNvPicPr>
          <p:nvPr/>
        </p:nvPicPr>
        <p:blipFill>
          <a:blip r:embed="rId3"/>
          <a:stretch>
            <a:fillRect/>
          </a:stretch>
        </p:blipFill>
        <p:spPr>
          <a:xfrm>
            <a:off x="0" y="-1"/>
            <a:ext cx="12191998" cy="6857999"/>
          </a:xfrm>
          <a:prstGeom prst="rect">
            <a:avLst/>
          </a:prstGeom>
        </p:spPr>
      </p:pic>
    </p:spTree>
    <p:extLst>
      <p:ext uri="{BB962C8B-B14F-4D97-AF65-F5344CB8AC3E}">
        <p14:creationId xmlns:p14="http://schemas.microsoft.com/office/powerpoint/2010/main" val="3908466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31ECABF9-05EF-3173-0FD1-A7045D41D51A}"/>
              </a:ext>
            </a:extLst>
          </p:cNvPr>
          <p:cNvPicPr>
            <a:picLocks noChangeAspect="1"/>
          </p:cNvPicPr>
          <p:nvPr/>
        </p:nvPicPr>
        <p:blipFill>
          <a:blip r:embed="rId3"/>
          <a:stretch>
            <a:fillRect/>
          </a:stretch>
        </p:blipFill>
        <p:spPr>
          <a:xfrm>
            <a:off x="0" y="0"/>
            <a:ext cx="12188952" cy="6856286"/>
          </a:xfrm>
          <a:prstGeom prst="rect">
            <a:avLst/>
          </a:prstGeom>
        </p:spPr>
      </p:pic>
    </p:spTree>
    <p:extLst>
      <p:ext uri="{BB962C8B-B14F-4D97-AF65-F5344CB8AC3E}">
        <p14:creationId xmlns:p14="http://schemas.microsoft.com/office/powerpoint/2010/main" val="1382939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620" y="909044"/>
            <a:ext cx="6660860" cy="1381149"/>
          </a:xfrm>
          <a:solidFill>
            <a:schemeClr val="bg1"/>
          </a:solidFill>
        </p:spPr>
        <p:txBody>
          <a:bodyPr/>
          <a:lstStyle/>
          <a:p>
            <a:pPr algn="l"/>
            <a:r>
              <a:rPr lang="en-US" dirty="0"/>
              <a:t>Q: How much money is stored</a:t>
            </a:r>
            <a:br>
              <a:rPr lang="en-US" dirty="0"/>
            </a:br>
            <a:r>
              <a:rPr lang="en-US" dirty="0"/>
              <a:t>     in the Chicago Fed’s vault?</a:t>
            </a:r>
          </a:p>
        </p:txBody>
      </p:sp>
      <p:sp>
        <p:nvSpPr>
          <p:cNvPr id="3" name="TextBox 2">
            <a:extLst>
              <a:ext uri="{FF2B5EF4-FFF2-40B4-BE49-F238E27FC236}">
                <a16:creationId xmlns:a16="http://schemas.microsoft.com/office/drawing/2014/main" id="{865D6EF6-D6DA-4C2E-0B92-3FD3D1C6C466}"/>
              </a:ext>
            </a:extLst>
          </p:cNvPr>
          <p:cNvSpPr txBox="1"/>
          <p:nvPr/>
        </p:nvSpPr>
        <p:spPr>
          <a:xfrm>
            <a:off x="843265" y="2485720"/>
            <a:ext cx="5479158" cy="2051844"/>
          </a:xfrm>
          <a:prstGeom prst="rect">
            <a:avLst/>
          </a:prstGeom>
          <a:noFill/>
        </p:spPr>
        <p:txBody>
          <a:bodyPr wrap="square" lIns="0" tIns="0" rIns="91440" bIns="0" rtlCol="0">
            <a:spAutoFit/>
          </a:bodyPr>
          <a:lstStyle/>
          <a:p>
            <a:pPr>
              <a:lnSpc>
                <a:spcPts val="2800"/>
              </a:lnSpc>
              <a:spcAft>
                <a:spcPts val="1600"/>
              </a:spcAft>
            </a:pPr>
            <a:r>
              <a:rPr lang="en-US" sz="2400" spc="30" dirty="0">
                <a:solidFill>
                  <a:srgbClr val="042336"/>
                </a:solidFill>
                <a:latin typeface="Calibri Light" panose="020F0302020204030204" pitchFamily="34" charset="0"/>
                <a:cs typeface="Calibri Light" panose="020F0302020204030204" pitchFamily="34" charset="0"/>
              </a:rPr>
              <a:t>Please respond A, B or C</a:t>
            </a:r>
          </a:p>
          <a:p>
            <a:pPr marL="342900" indent="-342900">
              <a:lnSpc>
                <a:spcPts val="2800"/>
              </a:lnSpc>
              <a:spcAft>
                <a:spcPts val="1600"/>
              </a:spcAft>
              <a:buAutoNum type="alphaUcPeriod"/>
            </a:pPr>
            <a:r>
              <a:rPr lang="en-US" sz="2400" spc="30" dirty="0">
                <a:solidFill>
                  <a:srgbClr val="042336"/>
                </a:solidFill>
                <a:latin typeface="Calibri Light" panose="020F0302020204030204" pitchFamily="34" charset="0"/>
                <a:ea typeface="Titillium" charset="0"/>
                <a:cs typeface="Calibri Light" panose="020F0302020204030204" pitchFamily="34" charset="0"/>
              </a:rPr>
              <a:t>Millions</a:t>
            </a:r>
          </a:p>
          <a:p>
            <a:pPr marL="342900" indent="-342900">
              <a:lnSpc>
                <a:spcPts val="2800"/>
              </a:lnSpc>
              <a:spcAft>
                <a:spcPts val="1600"/>
              </a:spcAft>
              <a:buAutoNum type="alphaUcPeriod"/>
            </a:pPr>
            <a:r>
              <a:rPr lang="en-US" sz="2400" spc="30" dirty="0">
                <a:solidFill>
                  <a:srgbClr val="042336"/>
                </a:solidFill>
                <a:latin typeface="Calibri Light" panose="020F0302020204030204" pitchFamily="34" charset="0"/>
                <a:ea typeface="Titillium" charset="0"/>
                <a:cs typeface="Calibri Light" panose="020F0302020204030204" pitchFamily="34" charset="0"/>
              </a:rPr>
              <a:t>Billions</a:t>
            </a:r>
          </a:p>
          <a:p>
            <a:pPr marL="342900" indent="-342900">
              <a:lnSpc>
                <a:spcPts val="2800"/>
              </a:lnSpc>
              <a:spcAft>
                <a:spcPts val="1600"/>
              </a:spcAft>
              <a:buAutoNum type="alphaUcPeriod"/>
            </a:pPr>
            <a:r>
              <a:rPr lang="en-US" sz="2400" spc="30" dirty="0">
                <a:solidFill>
                  <a:srgbClr val="042336"/>
                </a:solidFill>
                <a:latin typeface="Calibri Light" panose="020F0302020204030204" pitchFamily="34" charset="0"/>
                <a:ea typeface="Titillium" charset="0"/>
                <a:cs typeface="Calibri Light" panose="020F0302020204030204" pitchFamily="34" charset="0"/>
              </a:rPr>
              <a:t>Trillions</a:t>
            </a:r>
            <a:endParaRPr lang="en-US" sz="2400" spc="30" dirty="0">
              <a:latin typeface="Calibri Light" panose="020F0302020204030204" pitchFamily="34" charset="0"/>
              <a:ea typeface="Titillium" charset="0"/>
              <a:cs typeface="Calibri Light" panose="020F0302020204030204" pitchFamily="34" charset="0"/>
            </a:endParaRPr>
          </a:p>
        </p:txBody>
      </p:sp>
      <p:pic>
        <p:nvPicPr>
          <p:cNvPr id="6" name="Picture 5" descr="A picture containing indoor, sink, device&#10;&#10;Description automatically generated">
            <a:extLst>
              <a:ext uri="{FF2B5EF4-FFF2-40B4-BE49-F238E27FC236}">
                <a16:creationId xmlns:a16="http://schemas.microsoft.com/office/drawing/2014/main" id="{8A571D14-8597-2565-EEF8-F936EC1DDBF8}"/>
              </a:ext>
            </a:extLst>
          </p:cNvPr>
          <p:cNvPicPr>
            <a:picLocks noChangeAspect="1"/>
          </p:cNvPicPr>
          <p:nvPr/>
        </p:nvPicPr>
        <p:blipFill>
          <a:blip r:embed="rId3"/>
          <a:stretch>
            <a:fillRect/>
          </a:stretch>
        </p:blipFill>
        <p:spPr>
          <a:xfrm>
            <a:off x="7620000" y="0"/>
            <a:ext cx="4572000" cy="6858000"/>
          </a:xfrm>
          <a:prstGeom prst="rect">
            <a:avLst/>
          </a:prstGeom>
        </p:spPr>
      </p:pic>
    </p:spTree>
    <p:extLst>
      <p:ext uri="{BB962C8B-B14F-4D97-AF65-F5344CB8AC3E}">
        <p14:creationId xmlns:p14="http://schemas.microsoft.com/office/powerpoint/2010/main" val="3838401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620" y="909044"/>
            <a:ext cx="6660860" cy="1381149"/>
          </a:xfrm>
          <a:solidFill>
            <a:schemeClr val="bg1"/>
          </a:solidFill>
        </p:spPr>
        <p:txBody>
          <a:bodyPr/>
          <a:lstStyle/>
          <a:p>
            <a:pPr algn="l"/>
            <a:r>
              <a:rPr lang="en-US" dirty="0"/>
              <a:t>Q: How much money is stored     </a:t>
            </a:r>
            <a:br>
              <a:rPr lang="en-US" dirty="0"/>
            </a:br>
            <a:r>
              <a:rPr lang="en-US" dirty="0"/>
              <a:t>     in the Chicago Fed’s vault?</a:t>
            </a:r>
          </a:p>
        </p:txBody>
      </p:sp>
      <p:sp>
        <p:nvSpPr>
          <p:cNvPr id="3" name="TextBox 2">
            <a:extLst>
              <a:ext uri="{FF2B5EF4-FFF2-40B4-BE49-F238E27FC236}">
                <a16:creationId xmlns:a16="http://schemas.microsoft.com/office/drawing/2014/main" id="{865D6EF6-D6DA-4C2E-0B92-3FD3D1C6C466}"/>
              </a:ext>
            </a:extLst>
          </p:cNvPr>
          <p:cNvSpPr txBox="1"/>
          <p:nvPr/>
        </p:nvSpPr>
        <p:spPr>
          <a:xfrm>
            <a:off x="1396938" y="3718902"/>
            <a:ext cx="3642715" cy="472437"/>
          </a:xfrm>
          <a:prstGeom prst="rect">
            <a:avLst/>
          </a:prstGeom>
          <a:noFill/>
        </p:spPr>
        <p:txBody>
          <a:bodyPr wrap="square" lIns="0" tIns="0" rIns="91440" bIns="0" rtlCol="0">
            <a:spAutoFit/>
          </a:bodyPr>
          <a:lstStyle/>
          <a:p>
            <a:pPr>
              <a:lnSpc>
                <a:spcPts val="2800"/>
              </a:lnSpc>
              <a:spcAft>
                <a:spcPts val="1600"/>
              </a:spcAft>
            </a:pPr>
            <a:r>
              <a:rPr lang="en-US" sz="6000" spc="30" dirty="0">
                <a:solidFill>
                  <a:schemeClr val="accent2">
                    <a:lumMod val="75000"/>
                  </a:schemeClr>
                </a:solidFill>
                <a:latin typeface="Calibri Light" panose="020F0302020204030204" pitchFamily="34" charset="0"/>
                <a:ea typeface="Titillium" charset="0"/>
                <a:cs typeface="Calibri Light" panose="020F0302020204030204" pitchFamily="34" charset="0"/>
              </a:rPr>
              <a:t>B. Billions!</a:t>
            </a:r>
          </a:p>
        </p:txBody>
      </p:sp>
      <p:pic>
        <p:nvPicPr>
          <p:cNvPr id="6" name="Picture 5" descr="A picture containing indoor, sink, device&#10;&#10;Description automatically generated">
            <a:extLst>
              <a:ext uri="{FF2B5EF4-FFF2-40B4-BE49-F238E27FC236}">
                <a16:creationId xmlns:a16="http://schemas.microsoft.com/office/drawing/2014/main" id="{51809B24-3BFB-6C76-7047-08F7CC2240A2}"/>
              </a:ext>
            </a:extLst>
          </p:cNvPr>
          <p:cNvPicPr>
            <a:picLocks noChangeAspect="1"/>
          </p:cNvPicPr>
          <p:nvPr/>
        </p:nvPicPr>
        <p:blipFill>
          <a:blip r:embed="rId3"/>
          <a:stretch>
            <a:fillRect/>
          </a:stretch>
        </p:blipFill>
        <p:spPr>
          <a:xfrm>
            <a:off x="7620000" y="0"/>
            <a:ext cx="4572000" cy="6858000"/>
          </a:xfrm>
          <a:prstGeom prst="rect">
            <a:avLst/>
          </a:prstGeom>
        </p:spPr>
      </p:pic>
    </p:spTree>
    <p:extLst>
      <p:ext uri="{BB962C8B-B14F-4D97-AF65-F5344CB8AC3E}">
        <p14:creationId xmlns:p14="http://schemas.microsoft.com/office/powerpoint/2010/main" val="2551551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CB1DE5-CAE3-46AA-6B83-F4DEA436028B}"/>
              </a:ext>
            </a:extLst>
          </p:cNvPr>
          <p:cNvPicPr>
            <a:picLocks noChangeAspect="1"/>
          </p:cNvPicPr>
          <p:nvPr/>
        </p:nvPicPr>
        <p:blipFill>
          <a:blip r:embed="rId3"/>
          <a:stretch>
            <a:fillRect/>
          </a:stretch>
        </p:blipFill>
        <p:spPr>
          <a:xfrm>
            <a:off x="0" y="0"/>
            <a:ext cx="12192000" cy="5161969"/>
          </a:xfrm>
          <a:prstGeom prst="rect">
            <a:avLst/>
          </a:prstGeom>
        </p:spPr>
      </p:pic>
      <p:sp>
        <p:nvSpPr>
          <p:cNvPr id="4" name="Title 1">
            <a:extLst>
              <a:ext uri="{FF2B5EF4-FFF2-40B4-BE49-F238E27FC236}">
                <a16:creationId xmlns:a16="http://schemas.microsoft.com/office/drawing/2014/main" id="{55293ED7-DA23-F57B-965E-F2C0E9489D19}"/>
              </a:ext>
            </a:extLst>
          </p:cNvPr>
          <p:cNvSpPr>
            <a:spLocks noGrp="1"/>
          </p:cNvSpPr>
          <p:nvPr>
            <p:ph type="title"/>
          </p:nvPr>
        </p:nvSpPr>
        <p:spPr>
          <a:xfrm>
            <a:off x="0" y="5388774"/>
            <a:ext cx="12192000" cy="1381149"/>
          </a:xfrm>
          <a:solidFill>
            <a:schemeClr val="bg1"/>
          </a:solidFill>
        </p:spPr>
        <p:txBody>
          <a:bodyPr/>
          <a:lstStyle/>
          <a:p>
            <a:pPr algn="l"/>
            <a:r>
              <a:rPr lang="en-US" dirty="0"/>
              <a:t>Q: What details do you think help determine if this is real?</a:t>
            </a:r>
          </a:p>
        </p:txBody>
      </p:sp>
    </p:spTree>
    <p:extLst>
      <p:ext uri="{BB962C8B-B14F-4D97-AF65-F5344CB8AC3E}">
        <p14:creationId xmlns:p14="http://schemas.microsoft.com/office/powerpoint/2010/main" val="245508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building, outdoor, road&#10;&#10;Description automatically generated">
            <a:extLst>
              <a:ext uri="{FF2B5EF4-FFF2-40B4-BE49-F238E27FC236}">
                <a16:creationId xmlns:a16="http://schemas.microsoft.com/office/drawing/2014/main" id="{37A726CB-3478-E240-C4CE-DF57C2524CC0}"/>
              </a:ext>
            </a:extLst>
          </p:cNvPr>
          <p:cNvPicPr>
            <a:picLocks noChangeAspect="1"/>
          </p:cNvPicPr>
          <p:nvPr/>
        </p:nvPicPr>
        <p:blipFill>
          <a:blip r:embed="rId3"/>
          <a:stretch>
            <a:fillRect/>
          </a:stretch>
        </p:blipFill>
        <p:spPr>
          <a:xfrm>
            <a:off x="-1" y="-22"/>
            <a:ext cx="12192039" cy="6858022"/>
          </a:xfrm>
          <a:prstGeom prst="rect">
            <a:avLst/>
          </a:prstGeom>
        </p:spPr>
      </p:pic>
    </p:spTree>
    <p:extLst>
      <p:ext uri="{BB962C8B-B14F-4D97-AF65-F5344CB8AC3E}">
        <p14:creationId xmlns:p14="http://schemas.microsoft.com/office/powerpoint/2010/main" val="1951475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CB1DE5-CAE3-46AA-6B83-F4DEA436028B}"/>
              </a:ext>
            </a:extLst>
          </p:cNvPr>
          <p:cNvPicPr>
            <a:picLocks noChangeAspect="1"/>
          </p:cNvPicPr>
          <p:nvPr/>
        </p:nvPicPr>
        <p:blipFill>
          <a:blip r:embed="rId3"/>
          <a:stretch>
            <a:fillRect/>
          </a:stretch>
        </p:blipFill>
        <p:spPr>
          <a:xfrm>
            <a:off x="0" y="544010"/>
            <a:ext cx="12192000" cy="5161969"/>
          </a:xfrm>
          <a:prstGeom prst="rect">
            <a:avLst/>
          </a:prstGeom>
        </p:spPr>
      </p:pic>
      <p:sp>
        <p:nvSpPr>
          <p:cNvPr id="2" name="Oval 1">
            <a:extLst>
              <a:ext uri="{FF2B5EF4-FFF2-40B4-BE49-F238E27FC236}">
                <a16:creationId xmlns:a16="http://schemas.microsoft.com/office/drawing/2014/main" id="{291FC7F5-8B1C-7E6E-5646-7FDAC73D3837}"/>
              </a:ext>
            </a:extLst>
          </p:cNvPr>
          <p:cNvSpPr/>
          <p:nvPr/>
        </p:nvSpPr>
        <p:spPr bwMode="auto">
          <a:xfrm>
            <a:off x="555583" y="1990846"/>
            <a:ext cx="694481" cy="613458"/>
          </a:xfrm>
          <a:prstGeom prst="ellipse">
            <a:avLst/>
          </a:prstGeom>
          <a:noFill/>
          <a:ln w="76200">
            <a:solidFill>
              <a:srgbClr val="FF0000"/>
            </a:solidFill>
          </a:ln>
        </p:spPr>
        <p:txBody>
          <a:bodyPr lIns="0" tIns="0" rIns="0" bIns="0" rtlCol="0" anchor="ctr"/>
          <a:lstStyle/>
          <a:p>
            <a:pPr algn="ctr"/>
            <a:endParaRPr lang="en-US"/>
          </a:p>
        </p:txBody>
      </p:sp>
      <p:sp>
        <p:nvSpPr>
          <p:cNvPr id="4" name="TextBox 3">
            <a:extLst>
              <a:ext uri="{FF2B5EF4-FFF2-40B4-BE49-F238E27FC236}">
                <a16:creationId xmlns:a16="http://schemas.microsoft.com/office/drawing/2014/main" id="{BD8A7592-CD46-646C-FB58-7BACF1AD4AB6}"/>
              </a:ext>
            </a:extLst>
          </p:cNvPr>
          <p:cNvSpPr txBox="1"/>
          <p:nvPr/>
        </p:nvSpPr>
        <p:spPr>
          <a:xfrm>
            <a:off x="10340051" y="2604304"/>
            <a:ext cx="1296365" cy="369332"/>
          </a:xfrm>
          <a:prstGeom prst="rect">
            <a:avLst/>
          </a:prstGeom>
          <a:noFill/>
        </p:spPr>
        <p:txBody>
          <a:bodyPr wrap="square" rtlCol="0">
            <a:spAutoFit/>
          </a:bodyPr>
          <a:lstStyle/>
          <a:p>
            <a:r>
              <a:rPr lang="en-US" b="1" dirty="0">
                <a:solidFill>
                  <a:srgbClr val="FF0000"/>
                </a:solidFill>
              </a:rPr>
              <a:t>Watermark </a:t>
            </a:r>
          </a:p>
        </p:txBody>
      </p:sp>
      <p:sp>
        <p:nvSpPr>
          <p:cNvPr id="6" name="TextBox 5">
            <a:extLst>
              <a:ext uri="{FF2B5EF4-FFF2-40B4-BE49-F238E27FC236}">
                <a16:creationId xmlns:a16="http://schemas.microsoft.com/office/drawing/2014/main" id="{C5C49008-D88D-008D-4129-24847AB4E3E3}"/>
              </a:ext>
            </a:extLst>
          </p:cNvPr>
          <p:cNvSpPr txBox="1"/>
          <p:nvPr/>
        </p:nvSpPr>
        <p:spPr>
          <a:xfrm>
            <a:off x="9387067" y="5787342"/>
            <a:ext cx="2696901" cy="369332"/>
          </a:xfrm>
          <a:prstGeom prst="rect">
            <a:avLst/>
          </a:prstGeom>
          <a:noFill/>
        </p:spPr>
        <p:txBody>
          <a:bodyPr wrap="square" rtlCol="0">
            <a:spAutoFit/>
          </a:bodyPr>
          <a:lstStyle/>
          <a:p>
            <a:r>
              <a:rPr lang="en-US" b="1" dirty="0">
                <a:solidFill>
                  <a:srgbClr val="FF0000"/>
                </a:solidFill>
              </a:rPr>
              <a:t>color-changing ink</a:t>
            </a:r>
          </a:p>
        </p:txBody>
      </p:sp>
      <p:cxnSp>
        <p:nvCxnSpPr>
          <p:cNvPr id="8" name="Straight Arrow Connector 7">
            <a:extLst>
              <a:ext uri="{FF2B5EF4-FFF2-40B4-BE49-F238E27FC236}">
                <a16:creationId xmlns:a16="http://schemas.microsoft.com/office/drawing/2014/main" id="{AD4EE864-1DE0-A6DA-0784-CB7DC9E56CDC}"/>
              </a:ext>
            </a:extLst>
          </p:cNvPr>
          <p:cNvCxnSpPr>
            <a:cxnSpLocks/>
          </p:cNvCxnSpPr>
          <p:nvPr/>
        </p:nvCxnSpPr>
        <p:spPr>
          <a:xfrm flipH="1" flipV="1">
            <a:off x="10149069" y="5203160"/>
            <a:ext cx="190982" cy="584182"/>
          </a:xfrm>
          <a:prstGeom prst="straightConnector1">
            <a:avLst/>
          </a:prstGeom>
          <a:ln w="76200">
            <a:gradFill>
              <a:gsLst>
                <a:gs pos="0">
                  <a:schemeClr val="accent1"/>
                </a:gs>
                <a:gs pos="100000">
                  <a:schemeClr val="accent2"/>
                </a:gs>
              </a:gsLst>
              <a:lin ang="2700000" scaled="0"/>
            </a:gra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745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D7639-45B6-DA4D-BD79-28568CCA7CC5}"/>
              </a:ext>
            </a:extLst>
          </p:cNvPr>
          <p:cNvSpPr>
            <a:spLocks noGrp="1"/>
          </p:cNvSpPr>
          <p:nvPr>
            <p:ph type="title"/>
          </p:nvPr>
        </p:nvSpPr>
        <p:spPr>
          <a:xfrm>
            <a:off x="1352281" y="1578746"/>
            <a:ext cx="3987470" cy="1241727"/>
          </a:xfrm>
        </p:spPr>
        <p:txBody>
          <a:bodyPr/>
          <a:lstStyle/>
          <a:p>
            <a:r>
              <a:rPr lang="en-US" dirty="0"/>
              <a:t>Supervision + Regulation</a:t>
            </a:r>
          </a:p>
        </p:txBody>
      </p:sp>
      <p:sp>
        <p:nvSpPr>
          <p:cNvPr id="3" name="Text Placeholder 2">
            <a:extLst>
              <a:ext uri="{FF2B5EF4-FFF2-40B4-BE49-F238E27FC236}">
                <a16:creationId xmlns:a16="http://schemas.microsoft.com/office/drawing/2014/main" id="{8363ABE5-D285-EC4B-A383-7F0BB6568425}"/>
              </a:ext>
            </a:extLst>
          </p:cNvPr>
          <p:cNvSpPr>
            <a:spLocks noGrp="1"/>
          </p:cNvSpPr>
          <p:nvPr>
            <p:ph type="body" sz="quarter" idx="10"/>
          </p:nvPr>
        </p:nvSpPr>
        <p:spPr/>
        <p:txBody>
          <a:bodyPr/>
          <a:lstStyle/>
          <a:p>
            <a:r>
              <a:rPr lang="en-US" sz="2400" dirty="0">
                <a:solidFill>
                  <a:srgbClr val="042336"/>
                </a:solidFill>
                <a:latin typeface="Calibri Light" panose="020F0302020204030204" pitchFamily="34" charset="0"/>
                <a:cs typeface="Calibri Light" panose="020F0302020204030204" pitchFamily="34" charset="0"/>
              </a:rPr>
              <a:t>Safety + Soundness</a:t>
            </a:r>
            <a:endParaRPr lang="en-US" sz="2400" dirty="0">
              <a:latin typeface="Calibri Light" panose="020F0302020204030204" pitchFamily="34" charset="0"/>
              <a:ea typeface="Titillium" charset="0"/>
              <a:cs typeface="Calibri Light" panose="020F0302020204030204" pitchFamily="34" charset="0"/>
            </a:endParaRPr>
          </a:p>
        </p:txBody>
      </p:sp>
      <p:pic>
        <p:nvPicPr>
          <p:cNvPr id="5" name="Picture 4" descr="A picture containing building, outdoor, court, arch&#10;&#10;Description automatically generated">
            <a:extLst>
              <a:ext uri="{FF2B5EF4-FFF2-40B4-BE49-F238E27FC236}">
                <a16:creationId xmlns:a16="http://schemas.microsoft.com/office/drawing/2014/main" id="{5E6BF1B8-9A34-394A-C8A9-401455706542}"/>
              </a:ext>
            </a:extLst>
          </p:cNvPr>
          <p:cNvPicPr>
            <a:picLocks noChangeAspect="1"/>
          </p:cNvPicPr>
          <p:nvPr/>
        </p:nvPicPr>
        <p:blipFill>
          <a:blip r:embed="rId3"/>
          <a:stretch>
            <a:fillRect/>
          </a:stretch>
        </p:blipFill>
        <p:spPr>
          <a:xfrm>
            <a:off x="5915025" y="0"/>
            <a:ext cx="6276975" cy="6858000"/>
          </a:xfrm>
          <a:prstGeom prst="rect">
            <a:avLst/>
          </a:prstGeom>
        </p:spPr>
      </p:pic>
    </p:spTree>
    <p:extLst>
      <p:ext uri="{BB962C8B-B14F-4D97-AF65-F5344CB8AC3E}">
        <p14:creationId xmlns:p14="http://schemas.microsoft.com/office/powerpoint/2010/main" val="1535007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1D7639-45B6-DA4D-BD79-28568CCA7CC5}"/>
              </a:ext>
            </a:extLst>
          </p:cNvPr>
          <p:cNvSpPr>
            <a:spLocks noGrp="1"/>
          </p:cNvSpPr>
          <p:nvPr>
            <p:ph type="title"/>
          </p:nvPr>
        </p:nvSpPr>
        <p:spPr>
          <a:xfrm>
            <a:off x="6367460" y="120769"/>
            <a:ext cx="4984813" cy="1539359"/>
          </a:xfrm>
          <a:noFill/>
        </p:spPr>
        <p:txBody>
          <a:bodyPr vert="horz" lIns="91440" tIns="45720" rIns="91440" bIns="45720" rtlCol="0" anchor="b">
            <a:normAutofit/>
          </a:bodyPr>
          <a:lstStyle/>
          <a:p>
            <a:r>
              <a:rPr lang="en-US" dirty="0">
                <a:latin typeface="Times New Roman"/>
                <a:ea typeface="+mj-ea"/>
                <a:cs typeface="Times New Roman"/>
              </a:rPr>
              <a:t>Influencing the Growth of the Economy</a:t>
            </a:r>
          </a:p>
        </p:txBody>
      </p:sp>
      <p:pic>
        <p:nvPicPr>
          <p:cNvPr id="4" name="Picture 3" descr="Shape&#10;&#10;Description automatically generated">
            <a:extLst>
              <a:ext uri="{FF2B5EF4-FFF2-40B4-BE49-F238E27FC236}">
                <a16:creationId xmlns:a16="http://schemas.microsoft.com/office/drawing/2014/main" id="{5A61BDB7-EE40-4198-6F7C-0A7AD9C8703E}"/>
              </a:ext>
            </a:extLst>
          </p:cNvPr>
          <p:cNvPicPr>
            <a:picLocks noChangeAspect="1"/>
          </p:cNvPicPr>
          <p:nvPr/>
        </p:nvPicPr>
        <p:blipFill>
          <a:blip r:embed="rId3"/>
          <a:stretch>
            <a:fillRect/>
          </a:stretch>
        </p:blipFill>
        <p:spPr>
          <a:xfrm>
            <a:off x="0" y="0"/>
            <a:ext cx="5943600" cy="6858000"/>
          </a:xfrm>
          <a:prstGeom prst="rect">
            <a:avLst/>
          </a:prstGeom>
        </p:spPr>
      </p:pic>
    </p:spTree>
    <p:extLst>
      <p:ext uri="{BB962C8B-B14F-4D97-AF65-F5344CB8AC3E}">
        <p14:creationId xmlns:p14="http://schemas.microsoft.com/office/powerpoint/2010/main" val="330942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D7639-45B6-DA4D-BD79-28568CCA7CC5}"/>
              </a:ext>
            </a:extLst>
          </p:cNvPr>
          <p:cNvSpPr>
            <a:spLocks noGrp="1"/>
          </p:cNvSpPr>
          <p:nvPr>
            <p:ph type="title"/>
          </p:nvPr>
        </p:nvSpPr>
        <p:spPr>
          <a:xfrm>
            <a:off x="1352281" y="1578746"/>
            <a:ext cx="3987470" cy="1241727"/>
          </a:xfrm>
        </p:spPr>
        <p:txBody>
          <a:bodyPr/>
          <a:lstStyle/>
          <a:p>
            <a:r>
              <a:rPr lang="en-US" dirty="0"/>
              <a:t>Dual Mandate from Congress</a:t>
            </a:r>
          </a:p>
        </p:txBody>
      </p:sp>
      <p:grpSp>
        <p:nvGrpSpPr>
          <p:cNvPr id="4" name="Group 3">
            <a:extLst>
              <a:ext uri="{FF2B5EF4-FFF2-40B4-BE49-F238E27FC236}">
                <a16:creationId xmlns:a16="http://schemas.microsoft.com/office/drawing/2014/main" id="{7F452B31-4D4B-0693-5C85-691073BBA0C3}"/>
              </a:ext>
            </a:extLst>
          </p:cNvPr>
          <p:cNvGrpSpPr/>
          <p:nvPr/>
        </p:nvGrpSpPr>
        <p:grpSpPr>
          <a:xfrm>
            <a:off x="1352281" y="3413482"/>
            <a:ext cx="4016334" cy="624046"/>
            <a:chOff x="1790700" y="2264521"/>
            <a:chExt cx="4016334" cy="624046"/>
          </a:xfrm>
        </p:grpSpPr>
        <p:sp>
          <p:nvSpPr>
            <p:cNvPr id="8" name="TextBox 7">
              <a:extLst>
                <a:ext uri="{FF2B5EF4-FFF2-40B4-BE49-F238E27FC236}">
                  <a16:creationId xmlns:a16="http://schemas.microsoft.com/office/drawing/2014/main" id="{3C36A5A0-3CCA-C7CE-C22F-933C0CB219E1}"/>
                </a:ext>
              </a:extLst>
            </p:cNvPr>
            <p:cNvSpPr txBox="1"/>
            <p:nvPr/>
          </p:nvSpPr>
          <p:spPr>
            <a:xfrm>
              <a:off x="2386967" y="2264521"/>
              <a:ext cx="3111308" cy="369332"/>
            </a:xfrm>
            <a:prstGeom prst="rect">
              <a:avLst/>
            </a:prstGeom>
            <a:noFill/>
          </p:spPr>
          <p:txBody>
            <a:bodyPr wrap="square" lIns="0" tIns="0" rIns="0" bIns="0" rtlCol="0">
              <a:spAutoFit/>
            </a:bodyPr>
            <a:lstStyle/>
            <a:p>
              <a:r>
                <a:rPr lang="en-US" sz="2400" b="1" spc="70" dirty="0">
                  <a:solidFill>
                    <a:srgbClr val="042336"/>
                  </a:solidFill>
                  <a:latin typeface="Calibri" panose="020F0502020204030204" pitchFamily="34" charset="0"/>
                  <a:cs typeface="Calibri" panose="020F0502020204030204" pitchFamily="34" charset="0"/>
                </a:rPr>
                <a:t>Stable Prices</a:t>
              </a:r>
            </a:p>
          </p:txBody>
        </p:sp>
        <p:sp>
          <p:nvSpPr>
            <p:cNvPr id="9" name="TextBox 8">
              <a:extLst>
                <a:ext uri="{FF2B5EF4-FFF2-40B4-BE49-F238E27FC236}">
                  <a16:creationId xmlns:a16="http://schemas.microsoft.com/office/drawing/2014/main" id="{44B83ADF-5B0B-8D79-D7D7-176D27E39EFC}"/>
                </a:ext>
              </a:extLst>
            </p:cNvPr>
            <p:cNvSpPr txBox="1"/>
            <p:nvPr/>
          </p:nvSpPr>
          <p:spPr>
            <a:xfrm>
              <a:off x="2386966" y="2648821"/>
              <a:ext cx="3420068" cy="239746"/>
            </a:xfrm>
            <a:prstGeom prst="rect">
              <a:avLst/>
            </a:prstGeom>
            <a:noFill/>
          </p:spPr>
          <p:txBody>
            <a:bodyPr wrap="square" lIns="0" tIns="0" rIns="91440" bIns="0" rtlCol="0">
              <a:spAutoFit/>
            </a:bodyPr>
            <a:lstStyle/>
            <a:p>
              <a:pPr lvl="0">
                <a:lnSpc>
                  <a:spcPts val="2000"/>
                </a:lnSpc>
                <a:spcAft>
                  <a:spcPts val="1600"/>
                </a:spcAft>
              </a:pPr>
              <a:endParaRPr lang="en-US" sz="1400" dirty="0">
                <a:solidFill>
                  <a:srgbClr val="042336">
                    <a:alpha val="60000"/>
                  </a:srgbClr>
                </a:solidFill>
                <a:latin typeface="Calibri Light" panose="020F0302020204030204" pitchFamily="34" charset="0"/>
                <a:ea typeface="Titillium" charset="0"/>
                <a:cs typeface="Calibri Light" panose="020F0302020204030204" pitchFamily="34" charset="0"/>
              </a:endParaRPr>
            </a:p>
          </p:txBody>
        </p:sp>
        <p:sp>
          <p:nvSpPr>
            <p:cNvPr id="10" name="Shape 3938">
              <a:extLst>
                <a:ext uri="{FF2B5EF4-FFF2-40B4-BE49-F238E27FC236}">
                  <a16:creationId xmlns:a16="http://schemas.microsoft.com/office/drawing/2014/main" id="{49FD8C32-24E3-22A1-210D-01C9C7ADABB1}"/>
                </a:ext>
              </a:extLst>
            </p:cNvPr>
            <p:cNvSpPr/>
            <p:nvPr/>
          </p:nvSpPr>
          <p:spPr>
            <a:xfrm>
              <a:off x="1790700" y="2264521"/>
              <a:ext cx="408532" cy="40853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9674" y="5053"/>
                  </a:moveTo>
                  <a:cubicBezTo>
                    <a:pt x="9585" y="4965"/>
                    <a:pt x="9462" y="4909"/>
                    <a:pt x="9327" y="4909"/>
                  </a:cubicBezTo>
                  <a:cubicBezTo>
                    <a:pt x="9056" y="4909"/>
                    <a:pt x="8836" y="5130"/>
                    <a:pt x="8836" y="5400"/>
                  </a:cubicBezTo>
                  <a:cubicBezTo>
                    <a:pt x="8836" y="5536"/>
                    <a:pt x="8891" y="5659"/>
                    <a:pt x="8980" y="5747"/>
                  </a:cubicBezTo>
                  <a:lnTo>
                    <a:pt x="13574" y="10800"/>
                  </a:lnTo>
                  <a:lnTo>
                    <a:pt x="8980" y="15853"/>
                  </a:lnTo>
                  <a:cubicBezTo>
                    <a:pt x="8891" y="15942"/>
                    <a:pt x="8836" y="16065"/>
                    <a:pt x="8836" y="16200"/>
                  </a:cubicBezTo>
                  <a:cubicBezTo>
                    <a:pt x="8836" y="16471"/>
                    <a:pt x="9056" y="16691"/>
                    <a:pt x="9327" y="16691"/>
                  </a:cubicBezTo>
                  <a:cubicBezTo>
                    <a:pt x="9462" y="16691"/>
                    <a:pt x="9585" y="16636"/>
                    <a:pt x="9674" y="16547"/>
                  </a:cubicBezTo>
                  <a:lnTo>
                    <a:pt x="14583" y="11147"/>
                  </a:lnTo>
                  <a:cubicBezTo>
                    <a:pt x="14673" y="11059"/>
                    <a:pt x="14727" y="10936"/>
                    <a:pt x="14727" y="10800"/>
                  </a:cubicBezTo>
                  <a:cubicBezTo>
                    <a:pt x="14727" y="10665"/>
                    <a:pt x="14673" y="10542"/>
                    <a:pt x="14583" y="10453"/>
                  </a:cubicBezTo>
                  <a:cubicBezTo>
                    <a:pt x="14583" y="10453"/>
                    <a:pt x="9674" y="5053"/>
                    <a:pt x="9674" y="5053"/>
                  </a:cubicBezTo>
                  <a:close/>
                </a:path>
              </a:pathLst>
            </a:custGeom>
            <a:gradFill>
              <a:gsLst>
                <a:gs pos="0">
                  <a:schemeClr val="accent1"/>
                </a:gs>
                <a:gs pos="100000">
                  <a:schemeClr val="accent2"/>
                </a:gs>
              </a:gsLst>
              <a:lin ang="2700000" scaled="0"/>
            </a:gradFill>
            <a:ln w="12700">
              <a:miter lim="400000"/>
            </a:ln>
          </p:spPr>
          <p:txBody>
            <a:bodyPr lIns="38100" tIns="38100" rIns="38100" bIns="38100" anchor="ctr"/>
            <a:lstStyle/>
            <a:p>
              <a:endParaRPr>
                <a:solidFill>
                  <a:prstClr val="black"/>
                </a:solidFill>
              </a:endParaRPr>
            </a:p>
          </p:txBody>
        </p:sp>
      </p:grpSp>
      <p:grpSp>
        <p:nvGrpSpPr>
          <p:cNvPr id="11" name="Group 10">
            <a:extLst>
              <a:ext uri="{FF2B5EF4-FFF2-40B4-BE49-F238E27FC236}">
                <a16:creationId xmlns:a16="http://schemas.microsoft.com/office/drawing/2014/main" id="{E0383CC5-1FBA-306F-2809-881F9A9AAD5C}"/>
              </a:ext>
            </a:extLst>
          </p:cNvPr>
          <p:cNvGrpSpPr/>
          <p:nvPr/>
        </p:nvGrpSpPr>
        <p:grpSpPr>
          <a:xfrm>
            <a:off x="1352281" y="4489678"/>
            <a:ext cx="4016334" cy="959207"/>
            <a:chOff x="1790700" y="2264521"/>
            <a:chExt cx="4016334" cy="959207"/>
          </a:xfrm>
        </p:grpSpPr>
        <p:sp>
          <p:nvSpPr>
            <p:cNvPr id="12" name="TextBox 11">
              <a:extLst>
                <a:ext uri="{FF2B5EF4-FFF2-40B4-BE49-F238E27FC236}">
                  <a16:creationId xmlns:a16="http://schemas.microsoft.com/office/drawing/2014/main" id="{A88BF994-159C-CD71-3F2D-DBCC81FC4200}"/>
                </a:ext>
              </a:extLst>
            </p:cNvPr>
            <p:cNvSpPr txBox="1"/>
            <p:nvPr/>
          </p:nvSpPr>
          <p:spPr>
            <a:xfrm>
              <a:off x="2386967" y="2264521"/>
              <a:ext cx="3111308" cy="369332"/>
            </a:xfrm>
            <a:prstGeom prst="rect">
              <a:avLst/>
            </a:prstGeom>
            <a:noFill/>
          </p:spPr>
          <p:txBody>
            <a:bodyPr wrap="square" lIns="0" tIns="0" rIns="0" bIns="0" rtlCol="0">
              <a:spAutoFit/>
            </a:bodyPr>
            <a:lstStyle/>
            <a:p>
              <a:r>
                <a:rPr lang="en-US" sz="2400" b="1" spc="70" dirty="0">
                  <a:solidFill>
                    <a:srgbClr val="042336"/>
                  </a:solidFill>
                  <a:latin typeface="Calibri" panose="020F0502020204030204" pitchFamily="34" charset="0"/>
                  <a:cs typeface="Calibri" panose="020F0502020204030204" pitchFamily="34" charset="0"/>
                </a:rPr>
                <a:t>Full Employment</a:t>
              </a:r>
            </a:p>
          </p:txBody>
        </p:sp>
        <p:sp>
          <p:nvSpPr>
            <p:cNvPr id="13" name="TextBox 12">
              <a:extLst>
                <a:ext uri="{FF2B5EF4-FFF2-40B4-BE49-F238E27FC236}">
                  <a16:creationId xmlns:a16="http://schemas.microsoft.com/office/drawing/2014/main" id="{16B2EE59-9632-C6F1-3585-E3FA018C1ECF}"/>
                </a:ext>
              </a:extLst>
            </p:cNvPr>
            <p:cNvSpPr txBox="1"/>
            <p:nvPr/>
          </p:nvSpPr>
          <p:spPr>
            <a:xfrm>
              <a:off x="2386966" y="2693646"/>
              <a:ext cx="3420068" cy="530082"/>
            </a:xfrm>
            <a:prstGeom prst="rect">
              <a:avLst/>
            </a:prstGeom>
            <a:noFill/>
          </p:spPr>
          <p:txBody>
            <a:bodyPr wrap="square" lIns="0" tIns="0" rIns="91440" bIns="0" rtlCol="0">
              <a:spAutoFit/>
            </a:bodyPr>
            <a:lstStyle/>
            <a:p>
              <a:pPr lvl="0">
                <a:lnSpc>
                  <a:spcPts val="2000"/>
                </a:lnSpc>
                <a:spcAft>
                  <a:spcPts val="1600"/>
                </a:spcAft>
              </a:pPr>
              <a:r>
                <a:rPr lang="en-US" sz="2200" dirty="0">
                  <a:solidFill>
                    <a:schemeClr val="tx1">
                      <a:alpha val="60000"/>
                    </a:schemeClr>
                  </a:solidFill>
                  <a:latin typeface="Calibri Light" panose="020F0302020204030204" pitchFamily="34" charset="0"/>
                  <a:ea typeface="Titillium" charset="0"/>
                  <a:cs typeface="Calibri Light" panose="020F0302020204030204" pitchFamily="34" charset="0"/>
                </a:rPr>
                <a:t>Anyone who wants a job can find a job</a:t>
              </a:r>
            </a:p>
          </p:txBody>
        </p:sp>
        <p:sp>
          <p:nvSpPr>
            <p:cNvPr id="14" name="Shape 3938">
              <a:extLst>
                <a:ext uri="{FF2B5EF4-FFF2-40B4-BE49-F238E27FC236}">
                  <a16:creationId xmlns:a16="http://schemas.microsoft.com/office/drawing/2014/main" id="{853765AC-13FE-886E-11BB-0C1CF0952508}"/>
                </a:ext>
              </a:extLst>
            </p:cNvPr>
            <p:cNvSpPr/>
            <p:nvPr/>
          </p:nvSpPr>
          <p:spPr>
            <a:xfrm>
              <a:off x="1790700" y="2264521"/>
              <a:ext cx="408532" cy="40853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9674" y="5053"/>
                  </a:moveTo>
                  <a:cubicBezTo>
                    <a:pt x="9585" y="4965"/>
                    <a:pt x="9462" y="4909"/>
                    <a:pt x="9327" y="4909"/>
                  </a:cubicBezTo>
                  <a:cubicBezTo>
                    <a:pt x="9056" y="4909"/>
                    <a:pt x="8836" y="5130"/>
                    <a:pt x="8836" y="5400"/>
                  </a:cubicBezTo>
                  <a:cubicBezTo>
                    <a:pt x="8836" y="5536"/>
                    <a:pt x="8891" y="5659"/>
                    <a:pt x="8980" y="5747"/>
                  </a:cubicBezTo>
                  <a:lnTo>
                    <a:pt x="13574" y="10800"/>
                  </a:lnTo>
                  <a:lnTo>
                    <a:pt x="8980" y="15853"/>
                  </a:lnTo>
                  <a:cubicBezTo>
                    <a:pt x="8891" y="15942"/>
                    <a:pt x="8836" y="16065"/>
                    <a:pt x="8836" y="16200"/>
                  </a:cubicBezTo>
                  <a:cubicBezTo>
                    <a:pt x="8836" y="16471"/>
                    <a:pt x="9056" y="16691"/>
                    <a:pt x="9327" y="16691"/>
                  </a:cubicBezTo>
                  <a:cubicBezTo>
                    <a:pt x="9462" y="16691"/>
                    <a:pt x="9585" y="16636"/>
                    <a:pt x="9674" y="16547"/>
                  </a:cubicBezTo>
                  <a:lnTo>
                    <a:pt x="14583" y="11147"/>
                  </a:lnTo>
                  <a:cubicBezTo>
                    <a:pt x="14673" y="11059"/>
                    <a:pt x="14727" y="10936"/>
                    <a:pt x="14727" y="10800"/>
                  </a:cubicBezTo>
                  <a:cubicBezTo>
                    <a:pt x="14727" y="10665"/>
                    <a:pt x="14673" y="10542"/>
                    <a:pt x="14583" y="10453"/>
                  </a:cubicBezTo>
                  <a:cubicBezTo>
                    <a:pt x="14583" y="10453"/>
                    <a:pt x="9674" y="5053"/>
                    <a:pt x="9674" y="5053"/>
                  </a:cubicBezTo>
                  <a:close/>
                </a:path>
              </a:pathLst>
            </a:custGeom>
            <a:gradFill>
              <a:gsLst>
                <a:gs pos="0">
                  <a:schemeClr val="accent1"/>
                </a:gs>
                <a:gs pos="100000">
                  <a:schemeClr val="accent2"/>
                </a:gs>
              </a:gsLst>
              <a:lin ang="2700000" scaled="0"/>
            </a:gradFill>
            <a:ln w="12700">
              <a:miter lim="400000"/>
            </a:ln>
          </p:spPr>
          <p:txBody>
            <a:bodyPr lIns="38100" tIns="38100" rIns="38100" bIns="38100" anchor="ctr"/>
            <a:lstStyle/>
            <a:p>
              <a:endParaRPr>
                <a:solidFill>
                  <a:prstClr val="black"/>
                </a:solidFill>
              </a:endParaRPr>
            </a:p>
          </p:txBody>
        </p:sp>
      </p:grpSp>
      <p:sp>
        <p:nvSpPr>
          <p:cNvPr id="15" name="TextBox 14">
            <a:extLst>
              <a:ext uri="{FF2B5EF4-FFF2-40B4-BE49-F238E27FC236}">
                <a16:creationId xmlns:a16="http://schemas.microsoft.com/office/drawing/2014/main" id="{2B518BD2-CF81-29CE-F39D-5FCFA5ECD1B0}"/>
              </a:ext>
            </a:extLst>
          </p:cNvPr>
          <p:cNvSpPr txBox="1"/>
          <p:nvPr/>
        </p:nvSpPr>
        <p:spPr>
          <a:xfrm>
            <a:off x="1948547" y="3815302"/>
            <a:ext cx="3420068" cy="530082"/>
          </a:xfrm>
          <a:prstGeom prst="rect">
            <a:avLst/>
          </a:prstGeom>
          <a:noFill/>
        </p:spPr>
        <p:txBody>
          <a:bodyPr wrap="square" lIns="0" tIns="0" rIns="91440" bIns="0" rtlCol="0">
            <a:spAutoFit/>
          </a:bodyPr>
          <a:lstStyle/>
          <a:p>
            <a:pPr lvl="0">
              <a:lnSpc>
                <a:spcPts val="2000"/>
              </a:lnSpc>
              <a:spcAft>
                <a:spcPts val="1600"/>
              </a:spcAft>
            </a:pPr>
            <a:r>
              <a:rPr lang="en-US" sz="2200" dirty="0">
                <a:solidFill>
                  <a:schemeClr val="tx1">
                    <a:alpha val="60000"/>
                  </a:schemeClr>
                </a:solidFill>
                <a:latin typeface="Calibri Light" panose="020F0302020204030204" pitchFamily="34" charset="0"/>
                <a:ea typeface="Titillium" charset="0"/>
                <a:cs typeface="Calibri Light" panose="020F0302020204030204" pitchFamily="34" charset="0"/>
              </a:rPr>
              <a:t>What you pay today will be similar to tomorrow </a:t>
            </a:r>
          </a:p>
        </p:txBody>
      </p:sp>
      <p:pic>
        <p:nvPicPr>
          <p:cNvPr id="16" name="Picture 15">
            <a:extLst>
              <a:ext uri="{FF2B5EF4-FFF2-40B4-BE49-F238E27FC236}">
                <a16:creationId xmlns:a16="http://schemas.microsoft.com/office/drawing/2014/main" id="{99CA225F-B29D-1CC7-7E61-026D6A3A012F}"/>
              </a:ext>
            </a:extLst>
          </p:cNvPr>
          <p:cNvPicPr>
            <a:picLocks noChangeAspect="1"/>
          </p:cNvPicPr>
          <p:nvPr/>
        </p:nvPicPr>
        <p:blipFill rotWithShape="1">
          <a:blip r:embed="rId3"/>
          <a:srcRect l="5486"/>
          <a:stretch/>
        </p:blipFill>
        <p:spPr>
          <a:xfrm>
            <a:off x="5736566" y="0"/>
            <a:ext cx="7412848" cy="6858000"/>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076E74F2-61D8-CC8D-CD84-2A30C7E51947}"/>
              </a:ext>
            </a:extLst>
          </p:cNvPr>
          <p:cNvPicPr>
            <a:picLocks noChangeAspect="1"/>
          </p:cNvPicPr>
          <p:nvPr/>
        </p:nvPicPr>
        <p:blipFill>
          <a:blip r:embed="rId4"/>
          <a:stretch>
            <a:fillRect/>
          </a:stretch>
        </p:blipFill>
        <p:spPr>
          <a:xfrm>
            <a:off x="5736566" y="0"/>
            <a:ext cx="7419975" cy="6858000"/>
          </a:xfrm>
          <a:prstGeom prst="rect">
            <a:avLst/>
          </a:prstGeom>
        </p:spPr>
      </p:pic>
    </p:spTree>
    <p:extLst>
      <p:ext uri="{BB962C8B-B14F-4D97-AF65-F5344CB8AC3E}">
        <p14:creationId xmlns:p14="http://schemas.microsoft.com/office/powerpoint/2010/main" val="238608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7AF3753D-0F6A-6AA9-C536-C000D782C0A7}"/>
              </a:ext>
            </a:extLst>
          </p:cNvPr>
          <p:cNvSpPr txBox="1">
            <a:spLocks/>
          </p:cNvSpPr>
          <p:nvPr/>
        </p:nvSpPr>
        <p:spPr>
          <a:xfrm>
            <a:off x="1352281" y="3263513"/>
            <a:ext cx="4550360" cy="231140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dirty="0">
              <a:latin typeface="Calibri Light" panose="020F0302020204030204" pitchFamily="34" charset="0"/>
              <a:ea typeface="Titillium" charset="0"/>
              <a:cs typeface="Calibri Light" panose="020F0302020204030204" pitchFamily="34" charset="0"/>
            </a:endParaRPr>
          </a:p>
        </p:txBody>
      </p:sp>
      <p:sp>
        <p:nvSpPr>
          <p:cNvPr id="2" name="Text Placeholder 2">
            <a:extLst>
              <a:ext uri="{FF2B5EF4-FFF2-40B4-BE49-F238E27FC236}">
                <a16:creationId xmlns:a16="http://schemas.microsoft.com/office/drawing/2014/main" id="{CD1A1955-CD92-C769-0847-ADC19DB88973}"/>
              </a:ext>
            </a:extLst>
          </p:cNvPr>
          <p:cNvSpPr txBox="1">
            <a:spLocks/>
          </p:cNvSpPr>
          <p:nvPr/>
        </p:nvSpPr>
        <p:spPr>
          <a:xfrm>
            <a:off x="1504681" y="3415913"/>
            <a:ext cx="4550360" cy="231140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latin typeface="Calibri Light" panose="020F0302020204030204" pitchFamily="34" charset="0"/>
                <a:ea typeface="Titillium" charset="0"/>
                <a:cs typeface="Calibri Light" panose="020F0302020204030204" pitchFamily="34" charset="0"/>
              </a:rPr>
              <a:t>Fed Chair</a:t>
            </a:r>
          </a:p>
        </p:txBody>
      </p:sp>
      <p:pic>
        <p:nvPicPr>
          <p:cNvPr id="12" name="Picture 11">
            <a:extLst>
              <a:ext uri="{FF2B5EF4-FFF2-40B4-BE49-F238E27FC236}">
                <a16:creationId xmlns:a16="http://schemas.microsoft.com/office/drawing/2014/main" id="{6165AC66-469C-4FC3-099D-BB101D026EE3}"/>
              </a:ext>
            </a:extLst>
          </p:cNvPr>
          <p:cNvPicPr>
            <a:picLocks noChangeAspect="1"/>
          </p:cNvPicPr>
          <p:nvPr/>
        </p:nvPicPr>
        <p:blipFill rotWithShape="1">
          <a:blip r:embed="rId3"/>
          <a:srcRect l="7015" r="27137" b="3854"/>
          <a:stretch/>
        </p:blipFill>
        <p:spPr>
          <a:xfrm>
            <a:off x="-739791" y="0"/>
            <a:ext cx="4442216" cy="6858000"/>
          </a:xfrm>
          <a:prstGeom prst="rect">
            <a:avLst/>
          </a:prstGeom>
        </p:spPr>
      </p:pic>
      <p:pic>
        <p:nvPicPr>
          <p:cNvPr id="3" name="Picture 2">
            <a:extLst>
              <a:ext uri="{FF2B5EF4-FFF2-40B4-BE49-F238E27FC236}">
                <a16:creationId xmlns:a16="http://schemas.microsoft.com/office/drawing/2014/main" id="{1A158649-66C2-018B-6062-CE66F3578A97}"/>
              </a:ext>
            </a:extLst>
          </p:cNvPr>
          <p:cNvPicPr>
            <a:picLocks noChangeAspect="1"/>
          </p:cNvPicPr>
          <p:nvPr/>
        </p:nvPicPr>
        <p:blipFill rotWithShape="1">
          <a:blip r:embed="rId4"/>
          <a:srcRect l="1808" r="2148" b="1602"/>
          <a:stretch/>
        </p:blipFill>
        <p:spPr>
          <a:xfrm>
            <a:off x="3818966" y="-13088"/>
            <a:ext cx="8382001" cy="6871088"/>
          </a:xfrm>
          <a:prstGeom prst="rect">
            <a:avLst/>
          </a:prstGeom>
        </p:spPr>
      </p:pic>
      <p:sp>
        <p:nvSpPr>
          <p:cNvPr id="8" name="Rectangle 7">
            <a:extLst>
              <a:ext uri="{FF2B5EF4-FFF2-40B4-BE49-F238E27FC236}">
                <a16:creationId xmlns:a16="http://schemas.microsoft.com/office/drawing/2014/main" id="{1E22EFCC-0F10-B0D3-461F-EAD8C8C48532}"/>
              </a:ext>
            </a:extLst>
          </p:cNvPr>
          <p:cNvSpPr/>
          <p:nvPr/>
        </p:nvSpPr>
        <p:spPr bwMode="auto">
          <a:xfrm>
            <a:off x="3639671" y="-13088"/>
            <a:ext cx="179295" cy="6871088"/>
          </a:xfrm>
          <a:prstGeom prst="rect">
            <a:avLst/>
          </a:prstGeom>
          <a:gradFill>
            <a:gsLst>
              <a:gs pos="0">
                <a:schemeClr val="accent1"/>
              </a:gs>
              <a:gs pos="100000">
                <a:schemeClr val="accent2"/>
              </a:gs>
            </a:gsLst>
            <a:lin ang="2700000" scaled="0"/>
          </a:gradFill>
          <a:ln>
            <a:noFill/>
          </a:ln>
        </p:spPr>
        <p:txBody>
          <a:bodyPr lIns="0" tIns="0" rIns="0" bIns="0" rtlCol="0" anchor="ctr"/>
          <a:lstStyle/>
          <a:p>
            <a:pPr algn="ctr"/>
            <a:endParaRPr lang="en-US"/>
          </a:p>
        </p:txBody>
      </p:sp>
    </p:spTree>
    <p:extLst>
      <p:ext uri="{BB962C8B-B14F-4D97-AF65-F5344CB8AC3E}">
        <p14:creationId xmlns:p14="http://schemas.microsoft.com/office/powerpoint/2010/main" val="30006234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8" name="Rectangle 410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giving a presentation&#10;&#10;Description automatically generated with low confidence">
            <a:extLst>
              <a:ext uri="{FF2B5EF4-FFF2-40B4-BE49-F238E27FC236}">
                <a16:creationId xmlns:a16="http://schemas.microsoft.com/office/drawing/2014/main" id="{6244E8FA-6F74-1626-A9C6-E2ABCC13CD2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053567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people sitting around a table with laptops">
            <a:extLst>
              <a:ext uri="{FF2B5EF4-FFF2-40B4-BE49-F238E27FC236}">
                <a16:creationId xmlns:a16="http://schemas.microsoft.com/office/drawing/2014/main" id="{7F60648F-ECEA-E9E8-219C-015CBA98848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21265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Influencing Interest Rates</a:t>
            </a:r>
          </a:p>
        </p:txBody>
      </p:sp>
      <p:sp>
        <p:nvSpPr>
          <p:cNvPr id="3" name="Arrow: Down 2">
            <a:extLst>
              <a:ext uri="{FF2B5EF4-FFF2-40B4-BE49-F238E27FC236}">
                <a16:creationId xmlns:a16="http://schemas.microsoft.com/office/drawing/2014/main" id="{ECD596ED-022E-C183-D55D-146A1BE04E3B}"/>
              </a:ext>
            </a:extLst>
          </p:cNvPr>
          <p:cNvSpPr/>
          <p:nvPr/>
        </p:nvSpPr>
        <p:spPr bwMode="auto">
          <a:xfrm>
            <a:off x="1790698" y="4597167"/>
            <a:ext cx="1325461" cy="973123"/>
          </a:xfrm>
          <a:prstGeom prst="downArrow">
            <a:avLst/>
          </a:prstGeom>
          <a:gradFill>
            <a:gsLst>
              <a:gs pos="0">
                <a:schemeClr val="accent1"/>
              </a:gs>
              <a:gs pos="100000">
                <a:schemeClr val="accent2"/>
              </a:gs>
            </a:gsLst>
            <a:lin ang="2700000" scaled="0"/>
          </a:gradFill>
          <a:ln>
            <a:noFill/>
          </a:ln>
        </p:spPr>
        <p:txBody>
          <a:bodyPr lIns="0" tIns="0" rIns="0" bIns="0" rtlCol="0" anchor="ctr"/>
          <a:lstStyle/>
          <a:p>
            <a:pPr algn="ctr"/>
            <a:endParaRPr lang="en-US"/>
          </a:p>
        </p:txBody>
      </p:sp>
      <p:sp>
        <p:nvSpPr>
          <p:cNvPr id="5" name="Arrow: Down 4">
            <a:extLst>
              <a:ext uri="{FF2B5EF4-FFF2-40B4-BE49-F238E27FC236}">
                <a16:creationId xmlns:a16="http://schemas.microsoft.com/office/drawing/2014/main" id="{70CFF06C-E297-1293-11AE-03A863EF6890}"/>
              </a:ext>
            </a:extLst>
          </p:cNvPr>
          <p:cNvSpPr/>
          <p:nvPr/>
        </p:nvSpPr>
        <p:spPr bwMode="auto">
          <a:xfrm rot="10800000">
            <a:off x="1790699" y="2140977"/>
            <a:ext cx="1325461" cy="973123"/>
          </a:xfrm>
          <a:prstGeom prst="downArrow">
            <a:avLst/>
          </a:prstGeom>
          <a:gradFill>
            <a:gsLst>
              <a:gs pos="0">
                <a:schemeClr val="accent1"/>
              </a:gs>
              <a:gs pos="100000">
                <a:schemeClr val="accent2"/>
              </a:gs>
            </a:gsLst>
            <a:lin ang="2700000" scaled="0"/>
          </a:gradFill>
          <a:ln>
            <a:noFill/>
          </a:ln>
        </p:spPr>
        <p:txBody>
          <a:bodyPr lIns="0" tIns="0" rIns="0" bIns="0" rtlCol="0" anchor="ctr"/>
          <a:lstStyle/>
          <a:p>
            <a:pPr algn="ctr"/>
            <a:endParaRPr lang="en-US"/>
          </a:p>
        </p:txBody>
      </p:sp>
      <p:sp>
        <p:nvSpPr>
          <p:cNvPr id="6" name="TextBox 5">
            <a:extLst>
              <a:ext uri="{FF2B5EF4-FFF2-40B4-BE49-F238E27FC236}">
                <a16:creationId xmlns:a16="http://schemas.microsoft.com/office/drawing/2014/main" id="{9D72D214-CA53-D889-C729-47D570DDF84A}"/>
              </a:ext>
            </a:extLst>
          </p:cNvPr>
          <p:cNvSpPr txBox="1"/>
          <p:nvPr/>
        </p:nvSpPr>
        <p:spPr>
          <a:xfrm>
            <a:off x="1090568" y="3244334"/>
            <a:ext cx="2692866" cy="369332"/>
          </a:xfrm>
          <a:prstGeom prst="rect">
            <a:avLst/>
          </a:prstGeom>
          <a:noFill/>
        </p:spPr>
        <p:txBody>
          <a:bodyPr wrap="square" rtlCol="0">
            <a:spAutoFit/>
          </a:bodyPr>
          <a:lstStyle/>
          <a:p>
            <a:pPr algn="ctr"/>
            <a:r>
              <a:rPr lang="en-US" dirty="0">
                <a:latin typeface="+mj-lt"/>
              </a:rPr>
              <a:t>Raise Interest Rates</a:t>
            </a:r>
          </a:p>
        </p:txBody>
      </p:sp>
      <p:sp>
        <p:nvSpPr>
          <p:cNvPr id="7" name="TextBox 6">
            <a:extLst>
              <a:ext uri="{FF2B5EF4-FFF2-40B4-BE49-F238E27FC236}">
                <a16:creationId xmlns:a16="http://schemas.microsoft.com/office/drawing/2014/main" id="{2157C9BB-7DC0-BD9C-8F3D-C95E2B1356C6}"/>
              </a:ext>
            </a:extLst>
          </p:cNvPr>
          <p:cNvSpPr txBox="1"/>
          <p:nvPr/>
        </p:nvSpPr>
        <p:spPr>
          <a:xfrm>
            <a:off x="1106995" y="5594878"/>
            <a:ext cx="2692866" cy="369332"/>
          </a:xfrm>
          <a:prstGeom prst="rect">
            <a:avLst/>
          </a:prstGeom>
          <a:noFill/>
        </p:spPr>
        <p:txBody>
          <a:bodyPr wrap="square" rtlCol="0">
            <a:spAutoFit/>
          </a:bodyPr>
          <a:lstStyle/>
          <a:p>
            <a:pPr algn="ctr"/>
            <a:r>
              <a:rPr lang="en-US" dirty="0">
                <a:latin typeface="+mj-lt"/>
              </a:rPr>
              <a:t>Lower Interest Rates</a:t>
            </a:r>
          </a:p>
        </p:txBody>
      </p:sp>
      <p:sp>
        <p:nvSpPr>
          <p:cNvPr id="8" name="TextBox 7">
            <a:extLst>
              <a:ext uri="{FF2B5EF4-FFF2-40B4-BE49-F238E27FC236}">
                <a16:creationId xmlns:a16="http://schemas.microsoft.com/office/drawing/2014/main" id="{4DD63079-A273-7EF6-827E-05C192DA9ECE}"/>
              </a:ext>
            </a:extLst>
          </p:cNvPr>
          <p:cNvSpPr txBox="1"/>
          <p:nvPr/>
        </p:nvSpPr>
        <p:spPr>
          <a:xfrm>
            <a:off x="3799861" y="2529326"/>
            <a:ext cx="5008228" cy="584775"/>
          </a:xfrm>
          <a:prstGeom prst="rect">
            <a:avLst/>
          </a:prstGeom>
          <a:noFill/>
        </p:spPr>
        <p:txBody>
          <a:bodyPr wrap="square" rtlCol="0">
            <a:spAutoFit/>
          </a:bodyPr>
          <a:lstStyle/>
          <a:p>
            <a:r>
              <a:rPr lang="en-US" sz="3200" dirty="0">
                <a:latin typeface="+mj-lt"/>
              </a:rPr>
              <a:t>= Slow Down Economy</a:t>
            </a:r>
          </a:p>
        </p:txBody>
      </p:sp>
      <p:sp>
        <p:nvSpPr>
          <p:cNvPr id="9" name="TextBox 8">
            <a:extLst>
              <a:ext uri="{FF2B5EF4-FFF2-40B4-BE49-F238E27FC236}">
                <a16:creationId xmlns:a16="http://schemas.microsoft.com/office/drawing/2014/main" id="{7932BA69-E77A-E959-1B4C-39EA8D8C246F}"/>
              </a:ext>
            </a:extLst>
          </p:cNvPr>
          <p:cNvSpPr txBox="1"/>
          <p:nvPr/>
        </p:nvSpPr>
        <p:spPr>
          <a:xfrm>
            <a:off x="3868371" y="4986721"/>
            <a:ext cx="5008228" cy="584775"/>
          </a:xfrm>
          <a:prstGeom prst="rect">
            <a:avLst/>
          </a:prstGeom>
          <a:noFill/>
        </p:spPr>
        <p:txBody>
          <a:bodyPr wrap="square" rtlCol="0">
            <a:spAutoFit/>
          </a:bodyPr>
          <a:lstStyle/>
          <a:p>
            <a:r>
              <a:rPr lang="en-US" sz="3200" dirty="0">
                <a:latin typeface="+mj-lt"/>
              </a:rPr>
              <a:t>= Speed Up Economy</a:t>
            </a:r>
          </a:p>
        </p:txBody>
      </p:sp>
    </p:spTree>
    <p:extLst>
      <p:ext uri="{BB962C8B-B14F-4D97-AF65-F5344CB8AC3E}">
        <p14:creationId xmlns:p14="http://schemas.microsoft.com/office/powerpoint/2010/main" val="19707827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E0B03-22D4-DFAE-03B9-06A4302E9697}"/>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3649723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E0B03-22D4-DFAE-03B9-06A4302E9697}"/>
              </a:ext>
            </a:extLst>
          </p:cNvPr>
          <p:cNvSpPr>
            <a:spLocks noGrp="1"/>
          </p:cNvSpPr>
          <p:nvPr>
            <p:ph type="title"/>
          </p:nvPr>
        </p:nvSpPr>
        <p:spPr>
          <a:xfrm>
            <a:off x="957566" y="491634"/>
            <a:ext cx="8610600" cy="1306723"/>
          </a:xfrm>
        </p:spPr>
        <p:txBody>
          <a:bodyPr/>
          <a:lstStyle/>
          <a:p>
            <a:r>
              <a:rPr lang="en-US" dirty="0"/>
              <a:t>Careers at the Federal Reserve</a:t>
            </a:r>
          </a:p>
        </p:txBody>
      </p:sp>
    </p:spTree>
    <p:extLst>
      <p:ext uri="{BB962C8B-B14F-4D97-AF65-F5344CB8AC3E}">
        <p14:creationId xmlns:p14="http://schemas.microsoft.com/office/powerpoint/2010/main" val="361494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222BCB-3E97-6247-89E5-B65302F20889}"/>
              </a:ext>
            </a:extLst>
          </p:cNvPr>
          <p:cNvSpPr txBox="1"/>
          <p:nvPr/>
        </p:nvSpPr>
        <p:spPr>
          <a:xfrm>
            <a:off x="1431324" y="2991390"/>
            <a:ext cx="3642715" cy="1282402"/>
          </a:xfrm>
          <a:prstGeom prst="rect">
            <a:avLst/>
          </a:prstGeom>
          <a:noFill/>
        </p:spPr>
        <p:txBody>
          <a:bodyPr wrap="square" lIns="0" tIns="0" rIns="91440" bIns="0" rtlCol="0">
            <a:spAutoFit/>
          </a:bodyPr>
          <a:lstStyle/>
          <a:p>
            <a:pPr marL="285750" indent="-285750">
              <a:lnSpc>
                <a:spcPts val="2800"/>
              </a:lnSpc>
              <a:spcAft>
                <a:spcPts val="1600"/>
              </a:spcAft>
              <a:buFont typeface="Arial" panose="020B0604020202020204" pitchFamily="34" charset="0"/>
              <a:buChar char="•"/>
            </a:pPr>
            <a:r>
              <a:rPr lang="en-US" sz="2400" spc="30" dirty="0">
                <a:solidFill>
                  <a:srgbClr val="042336"/>
                </a:solidFill>
                <a:latin typeface="Calibri Light" panose="020F0302020204030204" pitchFamily="34" charset="0"/>
                <a:cs typeface="Calibri Light" panose="020F0302020204030204" pitchFamily="34" charset="0"/>
              </a:rPr>
              <a:t>Central Bank of the United States</a:t>
            </a:r>
          </a:p>
          <a:p>
            <a:pPr marL="285750" indent="-285750">
              <a:lnSpc>
                <a:spcPts val="2800"/>
              </a:lnSpc>
              <a:spcAft>
                <a:spcPts val="1600"/>
              </a:spcAft>
              <a:buFont typeface="Arial" panose="020B0604020202020204" pitchFamily="34" charset="0"/>
              <a:buChar char="•"/>
            </a:pPr>
            <a:r>
              <a:rPr lang="en-US" sz="2400" spc="30" dirty="0">
                <a:solidFill>
                  <a:srgbClr val="042336"/>
                </a:solidFill>
                <a:latin typeface="Calibri Light" panose="020F0302020204030204" pitchFamily="34" charset="0"/>
                <a:ea typeface="Titillium" charset="0"/>
                <a:cs typeface="Calibri Light" panose="020F0302020204030204" pitchFamily="34" charset="0"/>
              </a:rPr>
              <a:t>“Bank of banks”</a:t>
            </a:r>
            <a:endParaRPr lang="en-US" sz="2400" spc="30" dirty="0">
              <a:latin typeface="Calibri Light" panose="020F0302020204030204" pitchFamily="34" charset="0"/>
              <a:ea typeface="Titillium" charset="0"/>
              <a:cs typeface="Calibri Light" panose="020F0302020204030204" pitchFamily="34" charset="0"/>
            </a:endParaRPr>
          </a:p>
        </p:txBody>
      </p:sp>
      <p:sp>
        <p:nvSpPr>
          <p:cNvPr id="8" name="TextBox 7">
            <a:extLst>
              <a:ext uri="{FF2B5EF4-FFF2-40B4-BE49-F238E27FC236}">
                <a16:creationId xmlns:a16="http://schemas.microsoft.com/office/drawing/2014/main" id="{77F27C5F-E620-0040-B2D7-19FD79332D2D}"/>
              </a:ext>
            </a:extLst>
          </p:cNvPr>
          <p:cNvSpPr txBox="1"/>
          <p:nvPr/>
        </p:nvSpPr>
        <p:spPr>
          <a:xfrm>
            <a:off x="1459147" y="1370592"/>
            <a:ext cx="3261134" cy="1107996"/>
          </a:xfrm>
          <a:prstGeom prst="rect">
            <a:avLst/>
          </a:prstGeom>
          <a:noFill/>
        </p:spPr>
        <p:txBody>
          <a:bodyPr wrap="square" lIns="0" tIns="0" rIns="0" bIns="0" rtlCol="0">
            <a:spAutoFit/>
          </a:bodyPr>
          <a:lstStyle/>
          <a:p>
            <a:r>
              <a:rPr lang="en-US" sz="3600" dirty="0">
                <a:solidFill>
                  <a:srgbClr val="042336"/>
                </a:solidFill>
                <a:latin typeface="Times New Roman PS" pitchFamily="2" charset="0"/>
                <a:cs typeface="Times New Roman" panose="02020603050405020304" pitchFamily="18" charset="0"/>
              </a:rPr>
              <a:t>What is the Federal Reserve?</a:t>
            </a:r>
            <a:endParaRPr lang="en-US" sz="3200" dirty="0">
              <a:latin typeface="Titillium Light" charset="0"/>
              <a:ea typeface="Titillium Light" charset="0"/>
              <a:cs typeface="Titillium Light" charset="0"/>
            </a:endParaRPr>
          </a:p>
        </p:txBody>
      </p:sp>
      <p:cxnSp>
        <p:nvCxnSpPr>
          <p:cNvPr id="9" name="Straight Connector 8">
            <a:extLst>
              <a:ext uri="{FF2B5EF4-FFF2-40B4-BE49-F238E27FC236}">
                <a16:creationId xmlns:a16="http://schemas.microsoft.com/office/drawing/2014/main" id="{BA81F69A-6C70-224B-A5CF-2C312BB7C6AD}"/>
              </a:ext>
            </a:extLst>
          </p:cNvPr>
          <p:cNvCxnSpPr>
            <a:cxnSpLocks/>
          </p:cNvCxnSpPr>
          <p:nvPr/>
        </p:nvCxnSpPr>
        <p:spPr>
          <a:xfrm>
            <a:off x="1449816" y="2688948"/>
            <a:ext cx="742877" cy="0"/>
          </a:xfrm>
          <a:prstGeom prst="line">
            <a:avLst/>
          </a:prstGeom>
          <a:ln w="25400">
            <a:gradFill>
              <a:gsLst>
                <a:gs pos="0">
                  <a:schemeClr val="accent1"/>
                </a:gs>
                <a:gs pos="100000">
                  <a:schemeClr val="accent2"/>
                </a:gs>
              </a:gsLst>
              <a:lin ang="2700000" scaled="0"/>
            </a:gradFill>
          </a:ln>
        </p:spPr>
        <p:style>
          <a:lnRef idx="1">
            <a:schemeClr val="accent1"/>
          </a:lnRef>
          <a:fillRef idx="0">
            <a:schemeClr val="accent1"/>
          </a:fillRef>
          <a:effectRef idx="0">
            <a:schemeClr val="accent1"/>
          </a:effectRef>
          <a:fontRef idx="minor">
            <a:schemeClr val="tx1"/>
          </a:fontRef>
        </p:style>
      </p:cxnSp>
      <p:pic>
        <p:nvPicPr>
          <p:cNvPr id="4" name="Picture Placeholder 3" descr="Logo&#10;&#10;Description automatically generated">
            <a:extLst>
              <a:ext uri="{FF2B5EF4-FFF2-40B4-BE49-F238E27FC236}">
                <a16:creationId xmlns:a16="http://schemas.microsoft.com/office/drawing/2014/main" id="{6002E20D-A70A-C126-2130-E813A90229DC}"/>
              </a:ext>
            </a:extLst>
          </p:cNvPr>
          <p:cNvPicPr>
            <a:picLocks noGrp="1" noChangeAspect="1"/>
          </p:cNvPicPr>
          <p:nvPr>
            <p:ph type="pic" sz="quarter" idx="16"/>
          </p:nvPr>
        </p:nvPicPr>
        <p:blipFill>
          <a:blip r:embed="rId3"/>
          <a:srcRect l="12350" r="12350"/>
          <a:stretch>
            <a:fillRect/>
          </a:stretch>
        </p:blipFill>
        <p:spPr/>
      </p:pic>
    </p:spTree>
    <p:extLst>
      <p:ext uri="{BB962C8B-B14F-4D97-AF65-F5344CB8AC3E}">
        <p14:creationId xmlns:p14="http://schemas.microsoft.com/office/powerpoint/2010/main" val="3908481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different, screenshot&#10;&#10;Description automatically generated">
            <a:extLst>
              <a:ext uri="{FF2B5EF4-FFF2-40B4-BE49-F238E27FC236}">
                <a16:creationId xmlns:a16="http://schemas.microsoft.com/office/drawing/2014/main" id="{ECBF4987-3DF3-3298-6814-CA362DEA105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418149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D699AFE-44BC-7339-ADA9-5D4BB1739D9A}"/>
              </a:ext>
            </a:extLst>
          </p:cNvPr>
          <p:cNvSpPr txBox="1">
            <a:spLocks/>
          </p:cNvSpPr>
          <p:nvPr/>
        </p:nvSpPr>
        <p:spPr>
          <a:xfrm>
            <a:off x="1" y="4972085"/>
            <a:ext cx="12192000" cy="1381149"/>
          </a:xfrm>
          <a:prstGeom prst="rect">
            <a:avLst/>
          </a:prstGeom>
          <a:solidFill>
            <a:schemeClr val="bg1"/>
          </a:solidFill>
        </p:spPr>
        <p:txBody>
          <a:bodyPr/>
          <a:lstStyle>
            <a:lvl1pPr algn="ctr" defTabSz="914400" rtl="0" eaLnBrk="1" latinLnBrk="0" hangingPunct="1">
              <a:lnSpc>
                <a:spcPct val="90000"/>
              </a:lnSpc>
              <a:spcBef>
                <a:spcPct val="0"/>
              </a:spcBef>
              <a:buNone/>
              <a:defRPr sz="4000" b="0" i="0" kern="1200">
                <a:solidFill>
                  <a:schemeClr val="tx1"/>
                </a:solidFill>
                <a:latin typeface="Times New Roman PS" pitchFamily="2" charset="0"/>
                <a:ea typeface="Times New Roman PS" pitchFamily="2" charset="0"/>
                <a:cs typeface="Times New Roman" panose="02020603050405020304" pitchFamily="18" charset="0"/>
              </a:defRPr>
            </a:lvl1pPr>
          </a:lstStyle>
          <a:p>
            <a:r>
              <a:rPr lang="en-US" dirty="0"/>
              <a:t>Internship program</a:t>
            </a:r>
          </a:p>
        </p:txBody>
      </p:sp>
      <p:pic>
        <p:nvPicPr>
          <p:cNvPr id="8" name="Picture 7">
            <a:extLst>
              <a:ext uri="{FF2B5EF4-FFF2-40B4-BE49-F238E27FC236}">
                <a16:creationId xmlns:a16="http://schemas.microsoft.com/office/drawing/2014/main" id="{CB542B77-E5C0-22E5-F4DD-D655E0782C98}"/>
              </a:ext>
            </a:extLst>
          </p:cNvPr>
          <p:cNvPicPr>
            <a:picLocks noChangeAspect="1"/>
          </p:cNvPicPr>
          <p:nvPr/>
        </p:nvPicPr>
        <p:blipFill>
          <a:blip r:embed="rId3"/>
          <a:stretch>
            <a:fillRect/>
          </a:stretch>
        </p:blipFill>
        <p:spPr>
          <a:xfrm>
            <a:off x="2125690" y="5538790"/>
            <a:ext cx="609653" cy="609653"/>
          </a:xfrm>
          <a:prstGeom prst="rect">
            <a:avLst/>
          </a:prstGeom>
        </p:spPr>
      </p:pic>
      <p:pic>
        <p:nvPicPr>
          <p:cNvPr id="10" name="Picture 9">
            <a:extLst>
              <a:ext uri="{FF2B5EF4-FFF2-40B4-BE49-F238E27FC236}">
                <a16:creationId xmlns:a16="http://schemas.microsoft.com/office/drawing/2014/main" id="{8715FD91-427E-2C52-3096-697F269625BF}"/>
              </a:ext>
            </a:extLst>
          </p:cNvPr>
          <p:cNvPicPr>
            <a:picLocks noChangeAspect="1"/>
          </p:cNvPicPr>
          <p:nvPr/>
        </p:nvPicPr>
        <p:blipFill>
          <a:blip r:embed="rId4"/>
          <a:stretch>
            <a:fillRect/>
          </a:stretch>
        </p:blipFill>
        <p:spPr>
          <a:xfrm>
            <a:off x="9601179" y="5538790"/>
            <a:ext cx="609653" cy="609653"/>
          </a:xfrm>
          <a:prstGeom prst="rect">
            <a:avLst/>
          </a:prstGeom>
        </p:spPr>
      </p:pic>
      <p:sp>
        <p:nvSpPr>
          <p:cNvPr id="12" name="TextBox 11">
            <a:extLst>
              <a:ext uri="{FF2B5EF4-FFF2-40B4-BE49-F238E27FC236}">
                <a16:creationId xmlns:a16="http://schemas.microsoft.com/office/drawing/2014/main" id="{F196ECE2-5C53-8761-FAD9-27965DF66B4F}"/>
              </a:ext>
            </a:extLst>
          </p:cNvPr>
          <p:cNvSpPr txBox="1"/>
          <p:nvPr/>
        </p:nvSpPr>
        <p:spPr>
          <a:xfrm>
            <a:off x="961694" y="6211611"/>
            <a:ext cx="2940269" cy="369332"/>
          </a:xfrm>
          <a:prstGeom prst="rect">
            <a:avLst/>
          </a:prstGeom>
          <a:noFill/>
        </p:spPr>
        <p:txBody>
          <a:bodyPr wrap="square" lIns="91440" tIns="45720" rIns="91440" bIns="45720" rtlCol="0" anchor="t">
            <a:spAutoFit/>
          </a:bodyPr>
          <a:lstStyle/>
          <a:p>
            <a:pPr algn="ctr"/>
            <a:r>
              <a:rPr lang="en-US" dirty="0">
                <a:latin typeface="+mj-lt"/>
              </a:rPr>
              <a:t>October – January: Apply</a:t>
            </a:r>
          </a:p>
        </p:txBody>
      </p:sp>
      <p:sp>
        <p:nvSpPr>
          <p:cNvPr id="14" name="TextBox 13">
            <a:extLst>
              <a:ext uri="{FF2B5EF4-FFF2-40B4-BE49-F238E27FC236}">
                <a16:creationId xmlns:a16="http://schemas.microsoft.com/office/drawing/2014/main" id="{60B5CA17-0DC5-C4F2-E37F-68FD541AA681}"/>
              </a:ext>
            </a:extLst>
          </p:cNvPr>
          <p:cNvSpPr txBox="1"/>
          <p:nvPr/>
        </p:nvSpPr>
        <p:spPr>
          <a:xfrm>
            <a:off x="8290039" y="6211611"/>
            <a:ext cx="2940269" cy="369332"/>
          </a:xfrm>
          <a:prstGeom prst="rect">
            <a:avLst/>
          </a:prstGeom>
          <a:noFill/>
        </p:spPr>
        <p:txBody>
          <a:bodyPr wrap="square" lIns="91440" tIns="45720" rIns="91440" bIns="45720" rtlCol="0" anchor="t">
            <a:spAutoFit/>
          </a:bodyPr>
          <a:lstStyle/>
          <a:p>
            <a:pPr algn="ctr"/>
            <a:r>
              <a:rPr lang="en-US">
                <a:latin typeface="+mj-lt"/>
              </a:rPr>
              <a:t>June: Internships Begin</a:t>
            </a:r>
          </a:p>
        </p:txBody>
      </p:sp>
      <p:pic>
        <p:nvPicPr>
          <p:cNvPr id="3" name="Picture 2" descr="A group of people posing for a photo&#10;&#10;Description automatically generated">
            <a:extLst>
              <a:ext uri="{FF2B5EF4-FFF2-40B4-BE49-F238E27FC236}">
                <a16:creationId xmlns:a16="http://schemas.microsoft.com/office/drawing/2014/main" id="{D3B629D7-8585-B9B6-4294-AC094318B2BB}"/>
              </a:ext>
            </a:extLst>
          </p:cNvPr>
          <p:cNvPicPr>
            <a:picLocks noChangeAspect="1"/>
          </p:cNvPicPr>
          <p:nvPr/>
        </p:nvPicPr>
        <p:blipFill>
          <a:blip r:embed="rId5"/>
          <a:stretch>
            <a:fillRect/>
          </a:stretch>
        </p:blipFill>
        <p:spPr>
          <a:xfrm>
            <a:off x="495300" y="-171415"/>
            <a:ext cx="11201400" cy="5143500"/>
          </a:xfrm>
          <a:prstGeom prst="rect">
            <a:avLst/>
          </a:prstGeom>
        </p:spPr>
      </p:pic>
    </p:spTree>
    <p:extLst>
      <p:ext uri="{BB962C8B-B14F-4D97-AF65-F5344CB8AC3E}">
        <p14:creationId xmlns:p14="http://schemas.microsoft.com/office/powerpoint/2010/main" val="31445448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B7E942-6078-82B7-A3A0-E95B5AB06F1D}"/>
              </a:ext>
            </a:extLst>
          </p:cNvPr>
          <p:cNvSpPr/>
          <p:nvPr/>
        </p:nvSpPr>
        <p:spPr bwMode="auto">
          <a:xfrm>
            <a:off x="1451839" y="2894562"/>
            <a:ext cx="811859" cy="149869"/>
          </a:xfrm>
          <a:prstGeom prst="rect">
            <a:avLst/>
          </a:prstGeom>
          <a:solidFill>
            <a:schemeClr val="bg1"/>
          </a:solidFill>
          <a:ln>
            <a:noFill/>
          </a:ln>
        </p:spPr>
        <p:txBody>
          <a:bodyPr lIns="0" tIns="0" rIns="0" bIns="0" rtlCol="0" anchor="ctr"/>
          <a:lstStyle/>
          <a:p>
            <a:pPr algn="ctr"/>
            <a:endParaRPr lang="en-US"/>
          </a:p>
        </p:txBody>
      </p:sp>
      <p:sp>
        <p:nvSpPr>
          <p:cNvPr id="8" name="Title 1">
            <a:extLst>
              <a:ext uri="{FF2B5EF4-FFF2-40B4-BE49-F238E27FC236}">
                <a16:creationId xmlns:a16="http://schemas.microsoft.com/office/drawing/2014/main" id="{3397AB0E-980A-CF60-46E3-D84A60C1B075}"/>
              </a:ext>
            </a:extLst>
          </p:cNvPr>
          <p:cNvSpPr txBox="1">
            <a:spLocks/>
          </p:cNvSpPr>
          <p:nvPr/>
        </p:nvSpPr>
        <p:spPr>
          <a:xfrm>
            <a:off x="623735" y="991564"/>
            <a:ext cx="3987470" cy="1241727"/>
          </a:xfrm>
          <a:prstGeom prst="rect">
            <a:avLst/>
          </a:prstGeom>
        </p:spPr>
        <p:txBody>
          <a:bodyPr/>
          <a:lstStyle>
            <a:lvl1pPr algn="l" defTabSz="914400" rtl="0" eaLnBrk="1" latinLnBrk="0" hangingPunct="1">
              <a:lnSpc>
                <a:spcPct val="90000"/>
              </a:lnSpc>
              <a:spcBef>
                <a:spcPct val="0"/>
              </a:spcBef>
              <a:buNone/>
              <a:defRPr sz="4000" b="0" i="0" kern="1200">
                <a:solidFill>
                  <a:schemeClr val="tx1"/>
                </a:solidFill>
                <a:latin typeface="Times New Roman PS" pitchFamily="2" charset="0"/>
                <a:ea typeface="Times New Roman PS" pitchFamily="2" charset="0"/>
                <a:cs typeface="Times New Roman" panose="02020603050405020304" pitchFamily="18" charset="0"/>
              </a:defRPr>
            </a:lvl1pPr>
          </a:lstStyle>
          <a:p>
            <a:r>
              <a:rPr lang="en-US" dirty="0"/>
              <a:t>What we look for in interns</a:t>
            </a:r>
          </a:p>
        </p:txBody>
      </p:sp>
      <p:sp>
        <p:nvSpPr>
          <p:cNvPr id="9" name="Text Placeholder 2">
            <a:extLst>
              <a:ext uri="{FF2B5EF4-FFF2-40B4-BE49-F238E27FC236}">
                <a16:creationId xmlns:a16="http://schemas.microsoft.com/office/drawing/2014/main" id="{4C4B175D-6998-D647-6CE6-0E3F535E033B}"/>
              </a:ext>
            </a:extLst>
          </p:cNvPr>
          <p:cNvSpPr txBox="1">
            <a:spLocks/>
          </p:cNvSpPr>
          <p:nvPr/>
        </p:nvSpPr>
        <p:spPr>
          <a:xfrm>
            <a:off x="623735" y="2813747"/>
            <a:ext cx="5534623" cy="2311400"/>
          </a:xfrm>
          <a:prstGeom prst="rect">
            <a:avLst/>
          </a:prstGeom>
        </p:spPr>
        <p:txBody>
          <a:bodyPr lIns="91440" tIns="45720" rIns="91440" bIns="45720" anchor="t"/>
          <a:lstStyle>
            <a:lvl1pPr marL="0" indent="0" algn="l" defTabSz="914400" rtl="0" eaLnBrk="1" latinLnBrk="0" hangingPunct="1">
              <a:lnSpc>
                <a:spcPts val="2800"/>
              </a:lnSpc>
              <a:spcBef>
                <a:spcPts val="0"/>
              </a:spcBef>
              <a:spcAft>
                <a:spcPts val="1600"/>
              </a:spcAft>
              <a:buFontTx/>
              <a:buNone/>
              <a:defRPr sz="1600" b="0" i="0" kern="1200" spc="30" baseline="0">
                <a:solidFill>
                  <a:schemeClr val="tx1"/>
                </a:solidFill>
                <a:latin typeface="+mj-lt"/>
                <a:ea typeface="+mn-ea"/>
                <a:cs typeface="Calibri" panose="020F0502020204030204" pitchFamily="34" charset="0"/>
              </a:defRPr>
            </a:lvl1pPr>
            <a:lvl2pPr marL="457200" indent="0" algn="l" defTabSz="914400" rtl="0" eaLnBrk="1" latinLnBrk="0" hangingPunct="1">
              <a:lnSpc>
                <a:spcPct val="90000"/>
              </a:lnSpc>
              <a:spcBef>
                <a:spcPts val="500"/>
              </a:spcBef>
              <a:buFontTx/>
              <a:buNone/>
              <a:defRPr sz="1800" b="1" i="0" kern="1200" baseline="0">
                <a:solidFill>
                  <a:schemeClr val="tx1"/>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Tx/>
              <a:buNone/>
              <a:defRPr sz="1400" kern="1200">
                <a:solidFill>
                  <a:schemeClr val="tx2"/>
                </a:solidFill>
                <a:latin typeface="+mj-lt"/>
                <a:ea typeface="+mn-ea"/>
                <a:cs typeface="+mn-cs"/>
              </a:defRPr>
            </a:lvl3pPr>
            <a:lvl4pPr marL="1371600" indent="0" algn="l" defTabSz="914400" rtl="0" eaLnBrk="1" latinLnBrk="0" hangingPunct="1">
              <a:lnSpc>
                <a:spcPct val="90000"/>
              </a:lnSpc>
              <a:spcBef>
                <a:spcPts val="500"/>
              </a:spcBef>
              <a:buFontTx/>
              <a:buNone/>
              <a:defRPr sz="1800" b="1" kern="1200" cap="all" spc="50" baseline="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400" dirty="0">
                <a:solidFill>
                  <a:srgbClr val="042336"/>
                </a:solidFill>
                <a:latin typeface="Calibri Light"/>
                <a:cs typeface="Calibri Light"/>
              </a:rPr>
              <a:t>Leadership and teamwork abilities</a:t>
            </a:r>
          </a:p>
          <a:p>
            <a:pPr marL="342900" indent="-342900">
              <a:buFont typeface="Arial" panose="020B0604020202020204" pitchFamily="34" charset="0"/>
              <a:buChar char="•"/>
            </a:pPr>
            <a:r>
              <a:rPr lang="en-US" sz="2400" dirty="0">
                <a:solidFill>
                  <a:srgbClr val="042336"/>
                </a:solidFill>
                <a:latin typeface="Calibri Light"/>
                <a:cs typeface="Calibri Light"/>
              </a:rPr>
              <a:t>Strong communication skills</a:t>
            </a:r>
          </a:p>
          <a:p>
            <a:pPr marL="342900" indent="-342900">
              <a:buFont typeface="Arial" panose="020B0604020202020204" pitchFamily="34" charset="0"/>
              <a:buChar char="•"/>
            </a:pPr>
            <a:r>
              <a:rPr lang="en-US" sz="2400" dirty="0">
                <a:solidFill>
                  <a:srgbClr val="042336"/>
                </a:solidFill>
                <a:latin typeface="Calibri Light"/>
                <a:cs typeface="Calibri Light"/>
              </a:rPr>
              <a:t>An appreciation for diversity, inclusion and community</a:t>
            </a:r>
          </a:p>
          <a:p>
            <a:pPr marL="342900" indent="-342900">
              <a:buFont typeface="Arial" panose="020B0604020202020204" pitchFamily="34" charset="0"/>
              <a:buChar char="•"/>
            </a:pPr>
            <a:r>
              <a:rPr lang="en-US" sz="2400" dirty="0">
                <a:solidFill>
                  <a:srgbClr val="042336"/>
                </a:solidFill>
                <a:latin typeface="Calibri Light"/>
                <a:cs typeface="Calibri Light"/>
              </a:rPr>
              <a:t>Knowledge of Microsoft Office </a:t>
            </a:r>
            <a:endParaRPr lang="en-US" sz="2400" dirty="0">
              <a:solidFill>
                <a:srgbClr val="042336"/>
              </a:solidFill>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2400" dirty="0">
                <a:solidFill>
                  <a:srgbClr val="042336"/>
                </a:solidFill>
                <a:latin typeface="Calibri Light"/>
                <a:cs typeface="Calibri Light"/>
              </a:rPr>
              <a:t>The ability to work 40 hours per week</a:t>
            </a:r>
            <a:endParaRPr lang="en-US" sz="2400" dirty="0">
              <a:latin typeface="Calibri Light"/>
              <a:ea typeface="Titillium" charset="0"/>
              <a:cs typeface="Calibri Light"/>
            </a:endParaRPr>
          </a:p>
        </p:txBody>
      </p:sp>
      <p:sp>
        <p:nvSpPr>
          <p:cNvPr id="5" name="Rectangle 4">
            <a:extLst>
              <a:ext uri="{FF2B5EF4-FFF2-40B4-BE49-F238E27FC236}">
                <a16:creationId xmlns:a16="http://schemas.microsoft.com/office/drawing/2014/main" id="{F5D01B48-688B-96CA-50F4-5A0239552C66}"/>
              </a:ext>
            </a:extLst>
          </p:cNvPr>
          <p:cNvSpPr/>
          <p:nvPr/>
        </p:nvSpPr>
        <p:spPr bwMode="auto">
          <a:xfrm>
            <a:off x="703687" y="2419292"/>
            <a:ext cx="748152" cy="45719"/>
          </a:xfrm>
          <a:prstGeom prst="rect">
            <a:avLst/>
          </a:prstGeom>
          <a:gradFill>
            <a:gsLst>
              <a:gs pos="0">
                <a:schemeClr val="accent1"/>
              </a:gs>
              <a:gs pos="100000">
                <a:schemeClr val="accent2"/>
              </a:gs>
            </a:gsLst>
            <a:lin ang="2700000" scaled="0"/>
          </a:gradFill>
          <a:ln>
            <a:noFill/>
          </a:ln>
        </p:spPr>
        <p:txBody>
          <a:bodyPr lIns="0" tIns="0" rIns="0" bIns="0" rtlCol="0" anchor="ctr"/>
          <a:lstStyle/>
          <a:p>
            <a:pPr algn="ctr"/>
            <a:endParaRPr lang="en-US"/>
          </a:p>
        </p:txBody>
      </p:sp>
      <p:pic>
        <p:nvPicPr>
          <p:cNvPr id="3" name="Picture 2" descr="A picture containing computer, person, computer, indoor&#10;&#10;Description automatically generated">
            <a:extLst>
              <a:ext uri="{FF2B5EF4-FFF2-40B4-BE49-F238E27FC236}">
                <a16:creationId xmlns:a16="http://schemas.microsoft.com/office/drawing/2014/main" id="{A145E00B-EF98-CADF-AA8D-9CA195098146}"/>
              </a:ext>
            </a:extLst>
          </p:cNvPr>
          <p:cNvPicPr>
            <a:picLocks noChangeAspect="1"/>
          </p:cNvPicPr>
          <p:nvPr/>
        </p:nvPicPr>
        <p:blipFill>
          <a:blip r:embed="rId3"/>
          <a:stretch>
            <a:fillRect/>
          </a:stretch>
        </p:blipFill>
        <p:spPr>
          <a:xfrm>
            <a:off x="6474929" y="0"/>
            <a:ext cx="5743575" cy="6743700"/>
          </a:xfrm>
          <a:prstGeom prst="rect">
            <a:avLst/>
          </a:prstGeom>
        </p:spPr>
      </p:pic>
    </p:spTree>
    <p:extLst>
      <p:ext uri="{BB962C8B-B14F-4D97-AF65-F5344CB8AC3E}">
        <p14:creationId xmlns:p14="http://schemas.microsoft.com/office/powerpoint/2010/main" val="1262430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4C4B175D-6998-D647-6CE6-0E3F535E033B}"/>
              </a:ext>
            </a:extLst>
          </p:cNvPr>
          <p:cNvSpPr txBox="1">
            <a:spLocks/>
          </p:cNvSpPr>
          <p:nvPr/>
        </p:nvSpPr>
        <p:spPr>
          <a:xfrm>
            <a:off x="1333500" y="3260042"/>
            <a:ext cx="4085665" cy="3591207"/>
          </a:xfrm>
          <a:prstGeom prst="rect">
            <a:avLst/>
          </a:prstGeom>
        </p:spPr>
        <p:txBody>
          <a:bodyPr vert="horz" lIns="91440" tIns="45720" rIns="91440" bIns="45720" rtlCol="0">
            <a:normAutofit/>
          </a:bodyPr>
          <a:lstStyle>
            <a:lvl1pPr marL="0" indent="0" algn="l" defTabSz="914400" rtl="0" eaLnBrk="1" latinLnBrk="0" hangingPunct="1">
              <a:lnSpc>
                <a:spcPts val="2800"/>
              </a:lnSpc>
              <a:spcBef>
                <a:spcPts val="0"/>
              </a:spcBef>
              <a:spcAft>
                <a:spcPts val="1600"/>
              </a:spcAft>
              <a:buFontTx/>
              <a:buNone/>
              <a:defRPr sz="1600" b="0" i="0" kern="1200" spc="30" baseline="0">
                <a:solidFill>
                  <a:schemeClr val="tx1"/>
                </a:solidFill>
                <a:latin typeface="+mj-lt"/>
                <a:ea typeface="+mn-ea"/>
                <a:cs typeface="Calibri" panose="020F0502020204030204" pitchFamily="34" charset="0"/>
              </a:defRPr>
            </a:lvl1pPr>
            <a:lvl2pPr marL="457200" indent="0" algn="l" defTabSz="914400" rtl="0" eaLnBrk="1" latinLnBrk="0" hangingPunct="1">
              <a:lnSpc>
                <a:spcPct val="90000"/>
              </a:lnSpc>
              <a:spcBef>
                <a:spcPts val="500"/>
              </a:spcBef>
              <a:buFontTx/>
              <a:buNone/>
              <a:defRPr sz="1800" b="1" i="0" kern="1200" baseline="0">
                <a:solidFill>
                  <a:schemeClr val="tx1"/>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Tx/>
              <a:buNone/>
              <a:defRPr sz="1400" kern="1200">
                <a:solidFill>
                  <a:schemeClr val="tx2"/>
                </a:solidFill>
                <a:latin typeface="+mj-lt"/>
                <a:ea typeface="+mn-ea"/>
                <a:cs typeface="+mn-cs"/>
              </a:defRPr>
            </a:lvl3pPr>
            <a:lvl4pPr marL="1371600" indent="0" algn="l" defTabSz="914400" rtl="0" eaLnBrk="1" latinLnBrk="0" hangingPunct="1">
              <a:lnSpc>
                <a:spcPct val="90000"/>
              </a:lnSpc>
              <a:spcBef>
                <a:spcPts val="500"/>
              </a:spcBef>
              <a:buFontTx/>
              <a:buNone/>
              <a:defRPr sz="1800" b="1" kern="1200" cap="all" spc="50" baseline="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228600">
              <a:lnSpc>
                <a:spcPct val="90000"/>
              </a:lnSpc>
              <a:buFont typeface="Arial" panose="020B0604020202020204" pitchFamily="34" charset="0"/>
              <a:buChar char="•"/>
            </a:pPr>
            <a:endParaRPr lang="en-US" sz="2000" dirty="0">
              <a:latin typeface="+mn-lt"/>
              <a:cs typeface="+mn-cs"/>
            </a:endParaRPr>
          </a:p>
        </p:txBody>
      </p:sp>
      <p:sp>
        <p:nvSpPr>
          <p:cNvPr id="3" name="TextBox 2">
            <a:extLst>
              <a:ext uri="{FF2B5EF4-FFF2-40B4-BE49-F238E27FC236}">
                <a16:creationId xmlns:a16="http://schemas.microsoft.com/office/drawing/2014/main" id="{2CD2E639-FEA3-6902-9809-D9BF49E4965A}"/>
              </a:ext>
            </a:extLst>
          </p:cNvPr>
          <p:cNvSpPr txBox="1"/>
          <p:nvPr/>
        </p:nvSpPr>
        <p:spPr>
          <a:xfrm>
            <a:off x="337100" y="2556252"/>
            <a:ext cx="4431546" cy="1487587"/>
          </a:xfrm>
          <a:prstGeom prst="rect">
            <a:avLst/>
          </a:prstGeom>
          <a:noFill/>
        </p:spPr>
        <p:txBody>
          <a:bodyPr wrap="square" lIns="0" tIns="0" rIns="91440" bIns="0" rtlCol="0">
            <a:spAutoFit/>
          </a:bodyPr>
          <a:lstStyle/>
          <a:p>
            <a:pPr marL="285750" indent="-285750">
              <a:lnSpc>
                <a:spcPts val="2800"/>
              </a:lnSpc>
              <a:spcAft>
                <a:spcPts val="1600"/>
              </a:spcAft>
              <a:buFont typeface="Arial" panose="020B0604020202020204" pitchFamily="34" charset="0"/>
              <a:buChar char="•"/>
            </a:pPr>
            <a:r>
              <a:rPr lang="en-US" sz="2400" spc="30" dirty="0">
                <a:solidFill>
                  <a:srgbClr val="042336"/>
                </a:solidFill>
                <a:latin typeface="Calibri Light" panose="020F0302020204030204" pitchFamily="34" charset="0"/>
                <a:cs typeface="Calibri Light" panose="020F0302020204030204" pitchFamily="34" charset="0"/>
              </a:rPr>
              <a:t>Inclusive, people-first culture</a:t>
            </a:r>
          </a:p>
          <a:p>
            <a:pPr marL="285750" indent="-285750">
              <a:lnSpc>
                <a:spcPts val="2800"/>
              </a:lnSpc>
              <a:spcAft>
                <a:spcPts val="1600"/>
              </a:spcAft>
              <a:buFont typeface="Arial" panose="020B0604020202020204" pitchFamily="34" charset="0"/>
              <a:buChar char="•"/>
            </a:pPr>
            <a:r>
              <a:rPr lang="en-US" sz="2400" spc="30" dirty="0">
                <a:solidFill>
                  <a:srgbClr val="042336"/>
                </a:solidFill>
                <a:latin typeface="Calibri Light" panose="020F0302020204030204" pitchFamily="34" charset="0"/>
                <a:ea typeface="Titillium" charset="0"/>
                <a:cs typeface="Calibri Light" panose="020F0302020204030204" pitchFamily="34" charset="0"/>
              </a:rPr>
              <a:t>Connection to vital purpose</a:t>
            </a:r>
          </a:p>
          <a:p>
            <a:pPr marL="285750" indent="-285750">
              <a:lnSpc>
                <a:spcPts val="2800"/>
              </a:lnSpc>
              <a:spcAft>
                <a:spcPts val="1600"/>
              </a:spcAft>
              <a:buFont typeface="Arial" panose="020B0604020202020204" pitchFamily="34" charset="0"/>
              <a:buChar char="•"/>
            </a:pPr>
            <a:r>
              <a:rPr lang="en-US" sz="2400" spc="30" dirty="0">
                <a:solidFill>
                  <a:srgbClr val="042336"/>
                </a:solidFill>
                <a:latin typeface="Calibri Light" panose="020F0302020204030204" pitchFamily="34" charset="0"/>
                <a:ea typeface="Titillium" charset="0"/>
                <a:cs typeface="Calibri Light" panose="020F0302020204030204" pitchFamily="34" charset="0"/>
              </a:rPr>
              <a:t>Opportunities to grow</a:t>
            </a:r>
            <a:endParaRPr lang="en-US" sz="2400" spc="30" dirty="0">
              <a:latin typeface="Calibri Light" panose="020F0302020204030204" pitchFamily="34" charset="0"/>
              <a:ea typeface="Titillium" charset="0"/>
              <a:cs typeface="Calibri Light" panose="020F0302020204030204" pitchFamily="34" charset="0"/>
            </a:endParaRPr>
          </a:p>
        </p:txBody>
      </p:sp>
      <p:sp>
        <p:nvSpPr>
          <p:cNvPr id="8" name="Rectangle 7">
            <a:extLst>
              <a:ext uri="{FF2B5EF4-FFF2-40B4-BE49-F238E27FC236}">
                <a16:creationId xmlns:a16="http://schemas.microsoft.com/office/drawing/2014/main" id="{A01F9DA3-9884-D7F9-77B2-6C6DB330D6BE}"/>
              </a:ext>
            </a:extLst>
          </p:cNvPr>
          <p:cNvSpPr/>
          <p:nvPr/>
        </p:nvSpPr>
        <p:spPr bwMode="auto">
          <a:xfrm>
            <a:off x="747252" y="757084"/>
            <a:ext cx="943896" cy="865239"/>
          </a:xfrm>
          <a:prstGeom prst="rect">
            <a:avLst/>
          </a:prstGeom>
          <a:solidFill>
            <a:schemeClr val="bg1"/>
          </a:solidFill>
          <a:ln>
            <a:noFill/>
          </a:ln>
        </p:spPr>
        <p:txBody>
          <a:bodyPr lIns="0" tIns="0" rIns="0" bIns="0" rtlCol="0" anchor="ctr"/>
          <a:lstStyle/>
          <a:p>
            <a:pPr algn="ctr"/>
            <a:endParaRPr lang="en-US"/>
          </a:p>
        </p:txBody>
      </p:sp>
      <p:sp>
        <p:nvSpPr>
          <p:cNvPr id="4" name="TextBox 3">
            <a:extLst>
              <a:ext uri="{FF2B5EF4-FFF2-40B4-BE49-F238E27FC236}">
                <a16:creationId xmlns:a16="http://schemas.microsoft.com/office/drawing/2014/main" id="{36F14C59-704F-8154-6C99-CD20D139B9D5}"/>
              </a:ext>
            </a:extLst>
          </p:cNvPr>
          <p:cNvSpPr txBox="1"/>
          <p:nvPr/>
        </p:nvSpPr>
        <p:spPr>
          <a:xfrm>
            <a:off x="280867" y="1258290"/>
            <a:ext cx="5138298" cy="553998"/>
          </a:xfrm>
          <a:prstGeom prst="rect">
            <a:avLst/>
          </a:prstGeom>
          <a:noFill/>
        </p:spPr>
        <p:txBody>
          <a:bodyPr wrap="square" lIns="0" tIns="0" rIns="0" bIns="0" rtlCol="0">
            <a:spAutoFit/>
          </a:bodyPr>
          <a:lstStyle/>
          <a:p>
            <a:r>
              <a:rPr lang="en-US" sz="3600" dirty="0">
                <a:solidFill>
                  <a:srgbClr val="042336"/>
                </a:solidFill>
                <a:latin typeface="Times New Roman PS" pitchFamily="2" charset="0"/>
                <a:cs typeface="Times New Roman" panose="02020603050405020304" pitchFamily="18" charset="0"/>
              </a:rPr>
              <a:t>Why work for the Fed?</a:t>
            </a:r>
            <a:endParaRPr lang="en-US" sz="3200" dirty="0">
              <a:latin typeface="Titillium Light" charset="0"/>
              <a:ea typeface="Titillium Light" charset="0"/>
              <a:cs typeface="Titillium Light" charset="0"/>
            </a:endParaRPr>
          </a:p>
        </p:txBody>
      </p:sp>
      <p:sp>
        <p:nvSpPr>
          <p:cNvPr id="10" name="Rectangle 9">
            <a:extLst>
              <a:ext uri="{FF2B5EF4-FFF2-40B4-BE49-F238E27FC236}">
                <a16:creationId xmlns:a16="http://schemas.microsoft.com/office/drawing/2014/main" id="{07FC4760-B440-5FCF-6A6C-D193FBED683A}"/>
              </a:ext>
            </a:extLst>
          </p:cNvPr>
          <p:cNvSpPr/>
          <p:nvPr/>
        </p:nvSpPr>
        <p:spPr bwMode="auto">
          <a:xfrm>
            <a:off x="747252" y="2101340"/>
            <a:ext cx="748152" cy="45719"/>
          </a:xfrm>
          <a:prstGeom prst="rect">
            <a:avLst/>
          </a:prstGeom>
          <a:gradFill>
            <a:gsLst>
              <a:gs pos="0">
                <a:schemeClr val="accent1"/>
              </a:gs>
              <a:gs pos="100000">
                <a:schemeClr val="accent2"/>
              </a:gs>
            </a:gsLst>
            <a:lin ang="2700000" scaled="0"/>
          </a:gradFill>
          <a:ln>
            <a:noFill/>
          </a:ln>
        </p:spPr>
        <p:txBody>
          <a:bodyPr lIns="0" tIns="0" rIns="0" bIns="0" rtlCol="0" anchor="ctr"/>
          <a:lstStyle/>
          <a:p>
            <a:pPr algn="ctr"/>
            <a:endParaRPr lang="en-US"/>
          </a:p>
        </p:txBody>
      </p:sp>
      <p:sp>
        <p:nvSpPr>
          <p:cNvPr id="11" name="Rectangle 10">
            <a:extLst>
              <a:ext uri="{FF2B5EF4-FFF2-40B4-BE49-F238E27FC236}">
                <a16:creationId xmlns:a16="http://schemas.microsoft.com/office/drawing/2014/main" id="{32F709D6-A507-3BC4-D57A-097423DF94A9}"/>
              </a:ext>
            </a:extLst>
          </p:cNvPr>
          <p:cNvSpPr/>
          <p:nvPr/>
        </p:nvSpPr>
        <p:spPr bwMode="auto">
          <a:xfrm>
            <a:off x="1425677" y="2910348"/>
            <a:ext cx="796413" cy="127820"/>
          </a:xfrm>
          <a:prstGeom prst="rect">
            <a:avLst/>
          </a:prstGeom>
          <a:solidFill>
            <a:schemeClr val="bg1"/>
          </a:solidFill>
          <a:ln>
            <a:noFill/>
          </a:ln>
        </p:spPr>
        <p:txBody>
          <a:bodyPr lIns="0" tIns="0" rIns="0" bIns="0" rtlCol="0" anchor="ctr"/>
          <a:lstStyle/>
          <a:p>
            <a:pPr algn="ctr"/>
            <a:endParaRPr lang="en-US"/>
          </a:p>
        </p:txBody>
      </p:sp>
      <p:pic>
        <p:nvPicPr>
          <p:cNvPr id="5" name="Picture 4" descr="A group of people posing for a photo&#10;&#10;Description automatically generated">
            <a:extLst>
              <a:ext uri="{FF2B5EF4-FFF2-40B4-BE49-F238E27FC236}">
                <a16:creationId xmlns:a16="http://schemas.microsoft.com/office/drawing/2014/main" id="{C4D87846-C71F-CFFF-659C-EAEB3B13DF18}"/>
              </a:ext>
            </a:extLst>
          </p:cNvPr>
          <p:cNvPicPr>
            <a:picLocks noChangeAspect="1"/>
          </p:cNvPicPr>
          <p:nvPr/>
        </p:nvPicPr>
        <p:blipFill>
          <a:blip r:embed="rId3"/>
          <a:stretch>
            <a:fillRect/>
          </a:stretch>
        </p:blipFill>
        <p:spPr>
          <a:xfrm>
            <a:off x="4895850" y="6751"/>
            <a:ext cx="7296150" cy="6724650"/>
          </a:xfrm>
          <a:prstGeom prst="rect">
            <a:avLst/>
          </a:prstGeom>
        </p:spPr>
      </p:pic>
    </p:spTree>
    <p:extLst>
      <p:ext uri="{BB962C8B-B14F-4D97-AF65-F5344CB8AC3E}">
        <p14:creationId xmlns:p14="http://schemas.microsoft.com/office/powerpoint/2010/main" val="2763422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Career Resources</a:t>
            </a:r>
          </a:p>
        </p:txBody>
      </p:sp>
      <p:sp>
        <p:nvSpPr>
          <p:cNvPr id="4" name="TextBox 3"/>
          <p:cNvSpPr txBox="1"/>
          <p:nvPr/>
        </p:nvSpPr>
        <p:spPr>
          <a:xfrm>
            <a:off x="1790700" y="2087364"/>
            <a:ext cx="8610600" cy="4068037"/>
          </a:xfrm>
          <a:prstGeom prst="rect">
            <a:avLst/>
          </a:prstGeom>
          <a:noFill/>
        </p:spPr>
        <p:txBody>
          <a:bodyPr wrap="square" lIns="0" tIns="0" rIns="0" bIns="0" rtlCol="0">
            <a:spAutoFit/>
          </a:bodyPr>
          <a:lstStyle/>
          <a:p>
            <a:pPr>
              <a:lnSpc>
                <a:spcPts val="2800"/>
              </a:lnSpc>
              <a:spcAft>
                <a:spcPts val="1600"/>
              </a:spcAft>
            </a:pPr>
            <a:r>
              <a:rPr lang="en-US" sz="2400" b="1" spc="30" dirty="0">
                <a:solidFill>
                  <a:srgbClr val="042336"/>
                </a:solidFill>
                <a:latin typeface="Calibri Light" panose="020F0302020204030204" pitchFamily="34" charset="0"/>
                <a:cs typeface="Calibri Light" panose="020F0302020204030204" pitchFamily="34" charset="0"/>
              </a:rPr>
              <a:t>Financial Services Pipeline</a:t>
            </a:r>
          </a:p>
          <a:p>
            <a:pPr marL="285750" indent="-285750">
              <a:lnSpc>
                <a:spcPts val="2800"/>
              </a:lnSpc>
              <a:spcAft>
                <a:spcPts val="1600"/>
              </a:spcAft>
              <a:buFont typeface="Arial" panose="020B0604020202020204" pitchFamily="34" charset="0"/>
              <a:buChar char="•"/>
            </a:pPr>
            <a:r>
              <a:rPr lang="en-US" sz="2000" spc="30" dirty="0">
                <a:solidFill>
                  <a:srgbClr val="042336"/>
                </a:solidFill>
                <a:latin typeface="Calibri Light" panose="020F0302020204030204" pitchFamily="34" charset="0"/>
                <a:cs typeface="Calibri Light" panose="020F0302020204030204" pitchFamily="34" charset="0"/>
                <a:hlinkClick r:id="rId3"/>
              </a:rPr>
              <a:t>https://www.fspchicago.org</a:t>
            </a:r>
            <a:r>
              <a:rPr lang="en-US" sz="2000" spc="30" dirty="0">
                <a:solidFill>
                  <a:srgbClr val="042336"/>
                </a:solidFill>
                <a:latin typeface="Calibri Light" panose="020F0302020204030204" pitchFamily="34" charset="0"/>
                <a:cs typeface="Calibri Light" panose="020F0302020204030204" pitchFamily="34" charset="0"/>
              </a:rPr>
              <a:t> </a:t>
            </a:r>
          </a:p>
          <a:p>
            <a:pPr>
              <a:lnSpc>
                <a:spcPts val="2800"/>
              </a:lnSpc>
              <a:spcAft>
                <a:spcPts val="1600"/>
              </a:spcAft>
            </a:pPr>
            <a:endParaRPr lang="en-US" sz="2400" b="1" spc="30" dirty="0">
              <a:solidFill>
                <a:srgbClr val="042336"/>
              </a:solidFill>
              <a:latin typeface="Calibri Light" panose="020F0302020204030204" pitchFamily="34" charset="0"/>
              <a:cs typeface="Calibri Light" panose="020F0302020204030204" pitchFamily="34" charset="0"/>
            </a:endParaRPr>
          </a:p>
          <a:p>
            <a:pPr>
              <a:lnSpc>
                <a:spcPts val="2800"/>
              </a:lnSpc>
              <a:spcAft>
                <a:spcPts val="1600"/>
              </a:spcAft>
            </a:pPr>
            <a:r>
              <a:rPr lang="en-US" sz="2400" b="1" spc="30" dirty="0">
                <a:solidFill>
                  <a:srgbClr val="042336"/>
                </a:solidFill>
                <a:latin typeface="Calibri Light" panose="020F0302020204030204" pitchFamily="34" charset="0"/>
                <a:cs typeface="Calibri Light" panose="020F0302020204030204" pitchFamily="34" charset="0"/>
              </a:rPr>
              <a:t>Federal Reserve Careers</a:t>
            </a:r>
          </a:p>
          <a:p>
            <a:pPr marL="285750" indent="-285750">
              <a:lnSpc>
                <a:spcPts val="2800"/>
              </a:lnSpc>
              <a:spcAft>
                <a:spcPts val="1600"/>
              </a:spcAft>
              <a:buFont typeface="Arial" panose="020B0604020202020204" pitchFamily="34" charset="0"/>
              <a:buChar char="•"/>
            </a:pPr>
            <a:r>
              <a:rPr lang="en-US" sz="2000" spc="30" dirty="0">
                <a:solidFill>
                  <a:srgbClr val="042336"/>
                </a:solidFill>
                <a:latin typeface="Calibri Light" panose="020F0302020204030204" pitchFamily="34" charset="0"/>
                <a:cs typeface="Calibri Light" panose="020F0302020204030204" pitchFamily="34" charset="0"/>
                <a:hlinkClick r:id="rId4"/>
              </a:rPr>
              <a:t>https://www.chicagofed.org/careers</a:t>
            </a:r>
            <a:r>
              <a:rPr lang="en-US" sz="2000" spc="30" dirty="0">
                <a:solidFill>
                  <a:srgbClr val="042336"/>
                </a:solidFill>
                <a:latin typeface="Calibri Light" panose="020F0302020204030204" pitchFamily="34" charset="0"/>
                <a:cs typeface="Calibri Light" panose="020F0302020204030204" pitchFamily="34" charset="0"/>
              </a:rPr>
              <a:t> </a:t>
            </a:r>
          </a:p>
          <a:p>
            <a:pPr lvl="0">
              <a:lnSpc>
                <a:spcPts val="2800"/>
              </a:lnSpc>
              <a:spcAft>
                <a:spcPts val="1600"/>
              </a:spcAft>
            </a:pPr>
            <a:endParaRPr lang="en-US" sz="1600" spc="30" dirty="0">
              <a:solidFill>
                <a:srgbClr val="042336"/>
              </a:solidFill>
              <a:latin typeface="Calibri Light" panose="020F0302020204030204" pitchFamily="34" charset="0"/>
              <a:cs typeface="Calibri Light" panose="020F0302020204030204" pitchFamily="34" charset="0"/>
            </a:endParaRPr>
          </a:p>
          <a:p>
            <a:pPr lvl="0">
              <a:lnSpc>
                <a:spcPts val="2800"/>
              </a:lnSpc>
              <a:spcAft>
                <a:spcPts val="1600"/>
              </a:spcAft>
            </a:pPr>
            <a:br>
              <a:rPr lang="en-US" sz="1600" spc="30" dirty="0">
                <a:solidFill>
                  <a:srgbClr val="042336"/>
                </a:solidFill>
                <a:latin typeface="Calibri Light" panose="020F0302020204030204" pitchFamily="34" charset="0"/>
                <a:cs typeface="Calibri Light" panose="020F0302020204030204" pitchFamily="34" charset="0"/>
              </a:rPr>
            </a:br>
            <a:endParaRPr lang="en-US" sz="1600" spc="30" dirty="0">
              <a:solidFill>
                <a:srgbClr val="042336"/>
              </a:solidFill>
              <a:latin typeface="Calibri Light" panose="020F0302020204030204" pitchFamily="34" charset="0"/>
              <a:ea typeface="Titillium" charset="0"/>
              <a:cs typeface="Calibri Light" panose="020F0302020204030204" pitchFamily="34" charset="0"/>
            </a:endParaRPr>
          </a:p>
        </p:txBody>
      </p:sp>
    </p:spTree>
    <p:extLst>
      <p:ext uri="{BB962C8B-B14F-4D97-AF65-F5344CB8AC3E}">
        <p14:creationId xmlns:p14="http://schemas.microsoft.com/office/powerpoint/2010/main" val="990240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AEB1D5FD-BED3-0805-58AC-DDA165650922}"/>
              </a:ext>
            </a:extLst>
          </p:cNvPr>
          <p:cNvPicPr>
            <a:picLocks noChangeAspect="1"/>
          </p:cNvPicPr>
          <p:nvPr/>
        </p:nvPicPr>
        <p:blipFill>
          <a:blip r:embed="rId3"/>
          <a:stretch>
            <a:fillRect/>
          </a:stretch>
        </p:blipFill>
        <p:spPr>
          <a:xfrm>
            <a:off x="0" y="0"/>
            <a:ext cx="12188952" cy="6856286"/>
          </a:xfrm>
          <a:prstGeom prst="rect">
            <a:avLst/>
          </a:prstGeom>
        </p:spPr>
      </p:pic>
    </p:spTree>
    <p:extLst>
      <p:ext uri="{BB962C8B-B14F-4D97-AF65-F5344CB8AC3E}">
        <p14:creationId xmlns:p14="http://schemas.microsoft.com/office/powerpoint/2010/main" val="949098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04004" y="3255751"/>
            <a:ext cx="5332421" cy="2051844"/>
          </a:xfrm>
          <a:prstGeom prst="rect">
            <a:avLst/>
          </a:prstGeom>
          <a:noFill/>
        </p:spPr>
        <p:txBody>
          <a:bodyPr wrap="square" lIns="0" tIns="0" rIns="91440" bIns="0" rtlCol="0">
            <a:spAutoFit/>
          </a:bodyPr>
          <a:lstStyle/>
          <a:p>
            <a:pPr>
              <a:lnSpc>
                <a:spcPts val="2800"/>
              </a:lnSpc>
              <a:spcAft>
                <a:spcPts val="1600"/>
              </a:spcAft>
            </a:pPr>
            <a:r>
              <a:rPr lang="en-US" sz="2400" spc="30" dirty="0">
                <a:solidFill>
                  <a:srgbClr val="042336"/>
                </a:solidFill>
                <a:latin typeface="Calibri Light" panose="020F0302020204030204" pitchFamily="34" charset="0"/>
                <a:cs typeface="Calibri Light" panose="020F0302020204030204" pitchFamily="34" charset="0"/>
              </a:rPr>
              <a:t>Please respond A, B or C</a:t>
            </a:r>
          </a:p>
          <a:p>
            <a:pPr marL="342900" indent="-342900">
              <a:lnSpc>
                <a:spcPts val="2800"/>
              </a:lnSpc>
              <a:spcAft>
                <a:spcPts val="1600"/>
              </a:spcAft>
              <a:buAutoNum type="alphaUcPeriod"/>
            </a:pPr>
            <a:r>
              <a:rPr lang="en-US" sz="2400" spc="30" dirty="0">
                <a:solidFill>
                  <a:srgbClr val="042336"/>
                </a:solidFill>
                <a:latin typeface="Calibri Light" panose="020F0302020204030204" pitchFamily="34" charset="0"/>
                <a:ea typeface="Titillium" charset="0"/>
                <a:cs typeface="Calibri Light" panose="020F0302020204030204" pitchFamily="34" charset="0"/>
              </a:rPr>
              <a:t>Withdraw cash</a:t>
            </a:r>
          </a:p>
          <a:p>
            <a:pPr marL="342900" indent="-342900">
              <a:lnSpc>
                <a:spcPts val="2800"/>
              </a:lnSpc>
              <a:spcAft>
                <a:spcPts val="1600"/>
              </a:spcAft>
              <a:buAutoNum type="alphaUcPeriod"/>
            </a:pPr>
            <a:r>
              <a:rPr lang="en-US" sz="2400" spc="30" dirty="0">
                <a:solidFill>
                  <a:srgbClr val="042336"/>
                </a:solidFill>
                <a:latin typeface="Calibri Light" panose="020F0302020204030204" pitchFamily="34" charset="0"/>
                <a:ea typeface="Titillium" charset="0"/>
                <a:cs typeface="Calibri Light" panose="020F0302020204030204" pitchFamily="34" charset="0"/>
              </a:rPr>
              <a:t>Save money and earn interest</a:t>
            </a:r>
          </a:p>
          <a:p>
            <a:pPr marL="342900" indent="-342900">
              <a:lnSpc>
                <a:spcPts val="2800"/>
              </a:lnSpc>
              <a:spcAft>
                <a:spcPts val="1600"/>
              </a:spcAft>
              <a:buAutoNum type="alphaUcPeriod"/>
            </a:pPr>
            <a:r>
              <a:rPr lang="en-US" sz="2400" spc="30" dirty="0">
                <a:solidFill>
                  <a:srgbClr val="042336"/>
                </a:solidFill>
                <a:latin typeface="Calibri Light" panose="020F0302020204030204" pitchFamily="34" charset="0"/>
                <a:ea typeface="Titillium" charset="0"/>
                <a:cs typeface="Calibri Light" panose="020F0302020204030204" pitchFamily="34" charset="0"/>
              </a:rPr>
              <a:t>Get a loan</a:t>
            </a:r>
            <a:endParaRPr lang="en-US" sz="2400" spc="30" dirty="0">
              <a:latin typeface="Calibri Light" panose="020F0302020204030204" pitchFamily="34" charset="0"/>
              <a:ea typeface="Titillium" charset="0"/>
              <a:cs typeface="Calibri Light" panose="020F0302020204030204" pitchFamily="34" charset="0"/>
            </a:endParaRPr>
          </a:p>
        </p:txBody>
      </p:sp>
      <p:sp>
        <p:nvSpPr>
          <p:cNvPr id="5" name="TextBox 4"/>
          <p:cNvSpPr txBox="1"/>
          <p:nvPr/>
        </p:nvSpPr>
        <p:spPr>
          <a:xfrm>
            <a:off x="1463040" y="1371600"/>
            <a:ext cx="5521435" cy="1107996"/>
          </a:xfrm>
          <a:prstGeom prst="rect">
            <a:avLst/>
          </a:prstGeom>
          <a:noFill/>
        </p:spPr>
        <p:txBody>
          <a:bodyPr wrap="square" lIns="0" tIns="0" rIns="0" bIns="0" rtlCol="0" anchor="t">
            <a:spAutoFit/>
          </a:bodyPr>
          <a:lstStyle/>
          <a:p>
            <a:r>
              <a:rPr lang="en-US" sz="3600" dirty="0">
                <a:solidFill>
                  <a:srgbClr val="042336"/>
                </a:solidFill>
                <a:latin typeface="Times New Roman PS"/>
                <a:cs typeface="Times New Roman"/>
              </a:rPr>
              <a:t>Q: Which actions would you most like to do at a bank?</a:t>
            </a:r>
            <a:endParaRPr lang="en-US" sz="3200" dirty="0">
              <a:latin typeface="Times New Roman PS"/>
              <a:ea typeface="Titillium Light" charset="0"/>
              <a:cs typeface="Times New Roman"/>
            </a:endParaRPr>
          </a:p>
        </p:txBody>
      </p:sp>
      <p:cxnSp>
        <p:nvCxnSpPr>
          <p:cNvPr id="6" name="Straight Connector 5"/>
          <p:cNvCxnSpPr>
            <a:cxnSpLocks/>
          </p:cNvCxnSpPr>
          <p:nvPr/>
        </p:nvCxnSpPr>
        <p:spPr>
          <a:xfrm>
            <a:off x="1453896" y="2688336"/>
            <a:ext cx="742877" cy="0"/>
          </a:xfrm>
          <a:prstGeom prst="line">
            <a:avLst/>
          </a:prstGeom>
          <a:ln w="25400">
            <a:gradFill>
              <a:gsLst>
                <a:gs pos="0">
                  <a:schemeClr val="accent1"/>
                </a:gs>
                <a:gs pos="100000">
                  <a:schemeClr val="accent2"/>
                </a:gs>
              </a:gsLst>
              <a:lin ang="2700000" scaled="0"/>
            </a:gradFill>
          </a:ln>
        </p:spPr>
        <p:style>
          <a:lnRef idx="1">
            <a:schemeClr val="accent1"/>
          </a:lnRef>
          <a:fillRef idx="0">
            <a:schemeClr val="accent1"/>
          </a:fillRef>
          <a:effectRef idx="0">
            <a:schemeClr val="accent1"/>
          </a:effectRef>
          <a:fontRef idx="minor">
            <a:schemeClr val="tx1"/>
          </a:fontRef>
        </p:style>
      </p:cxnSp>
      <p:pic>
        <p:nvPicPr>
          <p:cNvPr id="3" name="Picture Placeholder 2">
            <a:extLst>
              <a:ext uri="{FF2B5EF4-FFF2-40B4-BE49-F238E27FC236}">
                <a16:creationId xmlns:a16="http://schemas.microsoft.com/office/drawing/2014/main" id="{7B9909C1-97F4-380F-7512-12F22E4B4F48}"/>
              </a:ext>
            </a:extLst>
          </p:cNvPr>
          <p:cNvPicPr>
            <a:picLocks noGrp="1" noChangeAspect="1"/>
          </p:cNvPicPr>
          <p:nvPr>
            <p:ph type="pic" sz="quarter" idx="16"/>
          </p:nvPr>
        </p:nvPicPr>
        <p:blipFill>
          <a:blip r:embed="rId3"/>
          <a:srcRect l="25701" r="25701"/>
          <a:stretch>
            <a:fillRect/>
          </a:stretch>
        </p:blipFill>
        <p:spPr>
          <a:xfrm>
            <a:off x="7924800" y="0"/>
            <a:ext cx="4267200" cy="6858000"/>
          </a:xfrm>
          <a:prstGeom prst="rect">
            <a:avLst/>
          </a:prstGeom>
        </p:spPr>
      </p:pic>
    </p:spTree>
    <p:extLst>
      <p:ext uri="{BB962C8B-B14F-4D97-AF65-F5344CB8AC3E}">
        <p14:creationId xmlns:p14="http://schemas.microsoft.com/office/powerpoint/2010/main" val="180785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183ADA-931B-DEE8-70F9-9984D1997BBA}"/>
              </a:ext>
            </a:extLst>
          </p:cNvPr>
          <p:cNvSpPr/>
          <p:nvPr/>
        </p:nvSpPr>
        <p:spPr bwMode="auto">
          <a:xfrm>
            <a:off x="5372100" y="1497330"/>
            <a:ext cx="1188720" cy="400050"/>
          </a:xfrm>
          <a:prstGeom prst="rect">
            <a:avLst/>
          </a:prstGeom>
          <a:solidFill>
            <a:schemeClr val="bg1"/>
          </a:solidFill>
          <a:ln>
            <a:noFill/>
          </a:ln>
        </p:spPr>
        <p:txBody>
          <a:bodyPr lIns="0" tIns="0" rIns="0" bIns="0" rtlCol="0" anchor="ctr"/>
          <a:lstStyle/>
          <a:p>
            <a:pPr algn="ctr"/>
            <a:endParaRPr lang="en-US"/>
          </a:p>
        </p:txBody>
      </p:sp>
      <p:sp>
        <p:nvSpPr>
          <p:cNvPr id="2" name="Title 1"/>
          <p:cNvSpPr>
            <a:spLocks noGrp="1"/>
          </p:cNvSpPr>
          <p:nvPr>
            <p:ph type="title"/>
          </p:nvPr>
        </p:nvSpPr>
        <p:spPr>
          <a:xfrm>
            <a:off x="629479" y="335074"/>
            <a:ext cx="10952922" cy="1562306"/>
          </a:xfrm>
        </p:spPr>
        <p:txBody>
          <a:bodyPr/>
          <a:lstStyle/>
          <a:p>
            <a:r>
              <a:rPr lang="en-US" dirty="0"/>
              <a:t>Q: What do you notice about the locations?</a:t>
            </a:r>
          </a:p>
        </p:txBody>
      </p:sp>
      <p:pic>
        <p:nvPicPr>
          <p:cNvPr id="6" name="Picture 5" descr="A map of the united states&#10;&#10;Description automatically generated">
            <a:extLst>
              <a:ext uri="{FF2B5EF4-FFF2-40B4-BE49-F238E27FC236}">
                <a16:creationId xmlns:a16="http://schemas.microsoft.com/office/drawing/2014/main" id="{07830816-23AE-423B-2A69-B521600B0579}"/>
              </a:ext>
            </a:extLst>
          </p:cNvPr>
          <p:cNvPicPr>
            <a:picLocks noChangeAspect="1"/>
          </p:cNvPicPr>
          <p:nvPr/>
        </p:nvPicPr>
        <p:blipFill>
          <a:blip r:embed="rId3"/>
          <a:stretch>
            <a:fillRect/>
          </a:stretch>
        </p:blipFill>
        <p:spPr>
          <a:xfrm>
            <a:off x="904942" y="934369"/>
            <a:ext cx="10123036" cy="5694208"/>
          </a:xfrm>
          <a:prstGeom prst="rect">
            <a:avLst/>
          </a:prstGeom>
        </p:spPr>
      </p:pic>
    </p:spTree>
    <p:extLst>
      <p:ext uri="{BB962C8B-B14F-4D97-AF65-F5344CB8AC3E}">
        <p14:creationId xmlns:p14="http://schemas.microsoft.com/office/powerpoint/2010/main" val="1668968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81665" y="702011"/>
            <a:ext cx="6828671" cy="495486"/>
          </a:xfrm>
        </p:spPr>
        <p:txBody>
          <a:bodyPr/>
          <a:lstStyle/>
          <a:p>
            <a:r>
              <a:rPr lang="en-US" dirty="0"/>
              <a:t>Structure of the Federal Reserve</a:t>
            </a:r>
          </a:p>
        </p:txBody>
      </p:sp>
      <p:sp>
        <p:nvSpPr>
          <p:cNvPr id="59" name="Rectangle 58">
            <a:extLst>
              <a:ext uri="{FF2B5EF4-FFF2-40B4-BE49-F238E27FC236}">
                <a16:creationId xmlns:a16="http://schemas.microsoft.com/office/drawing/2014/main" id="{8034FE5D-5349-F7ED-8430-F09E4AE2DC4C}"/>
              </a:ext>
            </a:extLst>
          </p:cNvPr>
          <p:cNvSpPr/>
          <p:nvPr/>
        </p:nvSpPr>
        <p:spPr bwMode="auto">
          <a:xfrm>
            <a:off x="5721924" y="1430232"/>
            <a:ext cx="748152" cy="45719"/>
          </a:xfrm>
          <a:prstGeom prst="rect">
            <a:avLst/>
          </a:prstGeom>
          <a:gradFill>
            <a:gsLst>
              <a:gs pos="0">
                <a:schemeClr val="accent1"/>
              </a:gs>
              <a:gs pos="100000">
                <a:schemeClr val="accent2"/>
              </a:gs>
            </a:gsLst>
            <a:lin ang="2700000" scaled="0"/>
          </a:gradFill>
          <a:ln>
            <a:noFill/>
          </a:ln>
        </p:spPr>
        <p:txBody>
          <a:bodyPr lIns="0" tIns="0" rIns="0" bIns="0" rtlCol="0" anchor="ctr"/>
          <a:lstStyle/>
          <a:p>
            <a:pPr algn="ctr"/>
            <a:endParaRPr lang="en-US"/>
          </a:p>
        </p:txBody>
      </p:sp>
      <p:sp>
        <p:nvSpPr>
          <p:cNvPr id="60" name="Rectangle 59">
            <a:extLst>
              <a:ext uri="{FF2B5EF4-FFF2-40B4-BE49-F238E27FC236}">
                <a16:creationId xmlns:a16="http://schemas.microsoft.com/office/drawing/2014/main" id="{01E550C4-16A6-C4F9-09F3-FE27EDE979AE}"/>
              </a:ext>
            </a:extLst>
          </p:cNvPr>
          <p:cNvSpPr/>
          <p:nvPr/>
        </p:nvSpPr>
        <p:spPr bwMode="auto">
          <a:xfrm>
            <a:off x="5397909" y="1569521"/>
            <a:ext cx="1165631" cy="202685"/>
          </a:xfrm>
          <a:prstGeom prst="rect">
            <a:avLst/>
          </a:prstGeom>
          <a:solidFill>
            <a:schemeClr val="bg1"/>
          </a:solidFill>
          <a:ln>
            <a:noFill/>
          </a:ln>
        </p:spPr>
        <p:txBody>
          <a:bodyPr lIns="0" tIns="0" rIns="0" bIns="0" rtlCol="0" anchor="ctr"/>
          <a:lstStyle/>
          <a:p>
            <a:pPr algn="ctr"/>
            <a:endParaRPr lang="en-US"/>
          </a:p>
        </p:txBody>
      </p:sp>
      <p:grpSp>
        <p:nvGrpSpPr>
          <p:cNvPr id="61" name="Group 60">
            <a:extLst>
              <a:ext uri="{FF2B5EF4-FFF2-40B4-BE49-F238E27FC236}">
                <a16:creationId xmlns:a16="http://schemas.microsoft.com/office/drawing/2014/main" id="{06944AF3-9C8F-9AE2-F5BB-3242F9326EE7}"/>
              </a:ext>
            </a:extLst>
          </p:cNvPr>
          <p:cNvGrpSpPr/>
          <p:nvPr/>
        </p:nvGrpSpPr>
        <p:grpSpPr>
          <a:xfrm>
            <a:off x="740228" y="1765553"/>
            <a:ext cx="10780618" cy="4313881"/>
            <a:chOff x="740228" y="1847975"/>
            <a:chExt cx="10780618" cy="4313881"/>
          </a:xfrm>
        </p:grpSpPr>
        <p:grpSp>
          <p:nvGrpSpPr>
            <p:cNvPr id="8" name="Group 7">
              <a:extLst>
                <a:ext uri="{FF2B5EF4-FFF2-40B4-BE49-F238E27FC236}">
                  <a16:creationId xmlns:a16="http://schemas.microsoft.com/office/drawing/2014/main" id="{495A24B0-8C02-95A4-1145-D94C6172D475}"/>
                </a:ext>
              </a:extLst>
            </p:cNvPr>
            <p:cNvGrpSpPr/>
            <p:nvPr/>
          </p:nvGrpSpPr>
          <p:grpSpPr>
            <a:xfrm>
              <a:off x="4535805" y="1847975"/>
              <a:ext cx="3133725" cy="1340766"/>
              <a:chOff x="4535805" y="1965960"/>
              <a:chExt cx="3133725" cy="1340766"/>
            </a:xfrm>
          </p:grpSpPr>
          <p:sp>
            <p:nvSpPr>
              <p:cNvPr id="4" name="Rounded Rectangle 3">
                <a:extLst>
                  <a:ext uri="{FF2B5EF4-FFF2-40B4-BE49-F238E27FC236}">
                    <a16:creationId xmlns:a16="http://schemas.microsoft.com/office/drawing/2014/main" id="{C5DF7D91-6842-2D45-5719-634EBF81141E}"/>
                  </a:ext>
                </a:extLst>
              </p:cNvPr>
              <p:cNvSpPr/>
              <p:nvPr/>
            </p:nvSpPr>
            <p:spPr bwMode="auto">
              <a:xfrm>
                <a:off x="4535805" y="1965960"/>
                <a:ext cx="3120390" cy="1340766"/>
              </a:xfrm>
              <a:prstGeom prst="roundRect">
                <a:avLst/>
              </a:prstGeom>
              <a:solidFill>
                <a:schemeClr val="bg1"/>
              </a:solidFill>
              <a:ln w="28575">
                <a:solidFill>
                  <a:schemeClr val="tx1"/>
                </a:solidFill>
              </a:ln>
            </p:spPr>
            <p:txBody>
              <a:bodyPr lIns="0" tIns="0" rIns="0" bIns="0" rtlCol="0" anchor="ctr"/>
              <a:lstStyle/>
              <a:p>
                <a:pPr algn="ctr"/>
                <a:endParaRPr lang="en-US" dirty="0"/>
              </a:p>
            </p:txBody>
          </p:sp>
          <p:sp>
            <p:nvSpPr>
              <p:cNvPr id="5" name="Rounded Rectangle 4">
                <a:extLst>
                  <a:ext uri="{FF2B5EF4-FFF2-40B4-BE49-F238E27FC236}">
                    <a16:creationId xmlns:a16="http://schemas.microsoft.com/office/drawing/2014/main" id="{57C44D55-D31F-83A8-7BF6-247F5AF20C07}"/>
                  </a:ext>
                </a:extLst>
              </p:cNvPr>
              <p:cNvSpPr/>
              <p:nvPr/>
            </p:nvSpPr>
            <p:spPr bwMode="auto">
              <a:xfrm>
                <a:off x="4537710" y="1965960"/>
                <a:ext cx="3131820" cy="369332"/>
              </a:xfrm>
              <a:prstGeom prst="roundRect">
                <a:avLst>
                  <a:gd name="adj" fmla="val 50000"/>
                </a:avLst>
              </a:prstGeom>
              <a:solidFill>
                <a:schemeClr val="tx1"/>
              </a:solidFill>
              <a:ln>
                <a:noFill/>
              </a:ln>
            </p:spPr>
            <p:txBody>
              <a:bodyPr lIns="0" tIns="0" rIns="0" bIns="0" rtlCol="0" anchor="ctr"/>
              <a:lstStyle/>
              <a:p>
                <a:pPr algn="ctr"/>
                <a:endParaRPr lang="en-US"/>
              </a:p>
            </p:txBody>
          </p:sp>
          <p:sp>
            <p:nvSpPr>
              <p:cNvPr id="6" name="Rectangle 5">
                <a:extLst>
                  <a:ext uri="{FF2B5EF4-FFF2-40B4-BE49-F238E27FC236}">
                    <a16:creationId xmlns:a16="http://schemas.microsoft.com/office/drawing/2014/main" id="{5033DE63-E8CF-7670-D1DE-4B6A4E9E8100}"/>
                  </a:ext>
                </a:extLst>
              </p:cNvPr>
              <p:cNvSpPr/>
              <p:nvPr/>
            </p:nvSpPr>
            <p:spPr bwMode="auto">
              <a:xfrm>
                <a:off x="4535805" y="2182910"/>
                <a:ext cx="3120390" cy="184666"/>
              </a:xfrm>
              <a:prstGeom prst="rect">
                <a:avLst/>
              </a:prstGeom>
              <a:solidFill>
                <a:schemeClr val="tx1"/>
              </a:solidFill>
              <a:ln>
                <a:noFill/>
              </a:ln>
            </p:spPr>
            <p:txBody>
              <a:bodyPr lIns="0" tIns="0" rIns="0" bIns="0" rtlCol="0" anchor="ctr"/>
              <a:lstStyle/>
              <a:p>
                <a:pPr algn="ctr"/>
                <a:endParaRPr lang="en-US" dirty="0"/>
              </a:p>
            </p:txBody>
          </p:sp>
        </p:grpSp>
        <p:sp>
          <p:nvSpPr>
            <p:cNvPr id="9" name="TextBox 8">
              <a:extLst>
                <a:ext uri="{FF2B5EF4-FFF2-40B4-BE49-F238E27FC236}">
                  <a16:creationId xmlns:a16="http://schemas.microsoft.com/office/drawing/2014/main" id="{CC6843C9-EB9C-A236-1229-942FD5A06080}"/>
                </a:ext>
              </a:extLst>
            </p:cNvPr>
            <p:cNvSpPr txBox="1"/>
            <p:nvPr/>
          </p:nvSpPr>
          <p:spPr>
            <a:xfrm>
              <a:off x="4680562" y="1858995"/>
              <a:ext cx="2844210" cy="369332"/>
            </a:xfrm>
            <a:prstGeom prst="rect">
              <a:avLst/>
            </a:prstGeom>
            <a:noFill/>
          </p:spPr>
          <p:txBody>
            <a:bodyPr wrap="square" rtlCol="0">
              <a:spAutoFit/>
            </a:bodyPr>
            <a:lstStyle/>
            <a:p>
              <a:pPr algn="ctr"/>
              <a:r>
                <a:rPr lang="en-US" dirty="0">
                  <a:solidFill>
                    <a:schemeClr val="bg1"/>
                  </a:solidFill>
                </a:rPr>
                <a:t>THE FEDERAL RESERVE ACT</a:t>
              </a:r>
            </a:p>
          </p:txBody>
        </p:sp>
        <p:sp>
          <p:nvSpPr>
            <p:cNvPr id="10" name="TextBox 9">
              <a:extLst>
                <a:ext uri="{FF2B5EF4-FFF2-40B4-BE49-F238E27FC236}">
                  <a16:creationId xmlns:a16="http://schemas.microsoft.com/office/drawing/2014/main" id="{B26736E3-7ED3-51D2-DBFD-20814BC7B005}"/>
                </a:ext>
              </a:extLst>
            </p:cNvPr>
            <p:cNvSpPr txBox="1"/>
            <p:nvPr/>
          </p:nvSpPr>
          <p:spPr>
            <a:xfrm>
              <a:off x="4641112" y="2359692"/>
              <a:ext cx="2883660" cy="646331"/>
            </a:xfrm>
            <a:prstGeom prst="rect">
              <a:avLst/>
            </a:prstGeom>
            <a:noFill/>
          </p:spPr>
          <p:txBody>
            <a:bodyPr wrap="square" rtlCol="0">
              <a:spAutoFit/>
            </a:bodyPr>
            <a:lstStyle/>
            <a:p>
              <a:pPr algn="ctr"/>
              <a:r>
                <a:rPr lang="en-US" sz="1200" dirty="0">
                  <a:latin typeface="+mj-lt"/>
                </a:rPr>
                <a:t>creates the </a:t>
              </a:r>
              <a:r>
                <a:rPr lang="en-US" sz="1200" b="1" dirty="0">
                  <a:latin typeface="+mj-lt"/>
                </a:rPr>
                <a:t>Federal Reserve System</a:t>
              </a:r>
              <a:br>
                <a:rPr lang="en-US" sz="1200" dirty="0">
                  <a:latin typeface="+mj-lt"/>
                </a:rPr>
              </a:br>
              <a:r>
                <a:rPr lang="en-US" sz="1200" dirty="0">
                  <a:latin typeface="+mj-lt"/>
                </a:rPr>
                <a:t>and specifies how Board members and</a:t>
              </a:r>
              <a:br>
                <a:rPr lang="en-US" sz="1200" dirty="0">
                  <a:latin typeface="+mj-lt"/>
                </a:rPr>
              </a:br>
              <a:r>
                <a:rPr lang="en-US" sz="1200" dirty="0">
                  <a:latin typeface="+mj-lt"/>
                </a:rPr>
                <a:t>Reserve Bank presidents are chosen.</a:t>
              </a:r>
            </a:p>
          </p:txBody>
        </p:sp>
        <p:grpSp>
          <p:nvGrpSpPr>
            <p:cNvPr id="17" name="Group 16">
              <a:extLst>
                <a:ext uri="{FF2B5EF4-FFF2-40B4-BE49-F238E27FC236}">
                  <a16:creationId xmlns:a16="http://schemas.microsoft.com/office/drawing/2014/main" id="{3E5764DC-E6C5-3215-02A8-4C79D1C2FDD0}"/>
                </a:ext>
              </a:extLst>
            </p:cNvPr>
            <p:cNvGrpSpPr/>
            <p:nvPr/>
          </p:nvGrpSpPr>
          <p:grpSpPr>
            <a:xfrm>
              <a:off x="2681665" y="3343815"/>
              <a:ext cx="3133725" cy="1340766"/>
              <a:chOff x="4535805" y="1965960"/>
              <a:chExt cx="3133725" cy="1340766"/>
            </a:xfrm>
          </p:grpSpPr>
          <p:sp>
            <p:nvSpPr>
              <p:cNvPr id="18" name="Rounded Rectangle 17">
                <a:extLst>
                  <a:ext uri="{FF2B5EF4-FFF2-40B4-BE49-F238E27FC236}">
                    <a16:creationId xmlns:a16="http://schemas.microsoft.com/office/drawing/2014/main" id="{F1B3B7E4-1C91-6A36-214E-F08B934A189B}"/>
                  </a:ext>
                </a:extLst>
              </p:cNvPr>
              <p:cNvSpPr/>
              <p:nvPr/>
            </p:nvSpPr>
            <p:spPr bwMode="auto">
              <a:xfrm>
                <a:off x="4535805" y="1965960"/>
                <a:ext cx="3120390" cy="1340766"/>
              </a:xfrm>
              <a:prstGeom prst="roundRect">
                <a:avLst/>
              </a:prstGeom>
              <a:solidFill>
                <a:schemeClr val="bg1"/>
              </a:solidFill>
              <a:ln w="28575">
                <a:solidFill>
                  <a:schemeClr val="accent6"/>
                </a:solidFill>
              </a:ln>
            </p:spPr>
            <p:txBody>
              <a:bodyPr lIns="0" tIns="0" rIns="0" bIns="0" rtlCol="0" anchor="ctr"/>
              <a:lstStyle/>
              <a:p>
                <a:pPr algn="ctr"/>
                <a:endParaRPr lang="en-US" dirty="0"/>
              </a:p>
            </p:txBody>
          </p:sp>
          <p:sp>
            <p:nvSpPr>
              <p:cNvPr id="19" name="Rounded Rectangle 18">
                <a:extLst>
                  <a:ext uri="{FF2B5EF4-FFF2-40B4-BE49-F238E27FC236}">
                    <a16:creationId xmlns:a16="http://schemas.microsoft.com/office/drawing/2014/main" id="{5D8E8100-4C31-9644-111E-5BBAF702F7E5}"/>
                  </a:ext>
                </a:extLst>
              </p:cNvPr>
              <p:cNvSpPr/>
              <p:nvPr/>
            </p:nvSpPr>
            <p:spPr bwMode="auto">
              <a:xfrm>
                <a:off x="4537710" y="1965960"/>
                <a:ext cx="3131820" cy="369332"/>
              </a:xfrm>
              <a:prstGeom prst="roundRect">
                <a:avLst>
                  <a:gd name="adj" fmla="val 50000"/>
                </a:avLst>
              </a:prstGeom>
              <a:solidFill>
                <a:schemeClr val="accent6"/>
              </a:solidFill>
              <a:ln>
                <a:noFill/>
              </a:ln>
            </p:spPr>
            <p:txBody>
              <a:bodyPr lIns="0" tIns="0" rIns="0" bIns="0" rtlCol="0" anchor="ctr"/>
              <a:lstStyle/>
              <a:p>
                <a:pPr algn="ctr"/>
                <a:endParaRPr lang="en-US"/>
              </a:p>
            </p:txBody>
          </p:sp>
          <p:sp>
            <p:nvSpPr>
              <p:cNvPr id="20" name="Rectangle 19">
                <a:extLst>
                  <a:ext uri="{FF2B5EF4-FFF2-40B4-BE49-F238E27FC236}">
                    <a16:creationId xmlns:a16="http://schemas.microsoft.com/office/drawing/2014/main" id="{3E23C5E2-117C-7C1F-EE1E-51548B5C1A10}"/>
                  </a:ext>
                </a:extLst>
              </p:cNvPr>
              <p:cNvSpPr/>
              <p:nvPr/>
            </p:nvSpPr>
            <p:spPr bwMode="auto">
              <a:xfrm>
                <a:off x="4535805" y="2182910"/>
                <a:ext cx="3120390" cy="184666"/>
              </a:xfrm>
              <a:prstGeom prst="rect">
                <a:avLst/>
              </a:prstGeom>
              <a:solidFill>
                <a:schemeClr val="accent6"/>
              </a:solidFill>
              <a:ln>
                <a:noFill/>
              </a:ln>
            </p:spPr>
            <p:txBody>
              <a:bodyPr lIns="0" tIns="0" rIns="0" bIns="0" rtlCol="0" anchor="ctr"/>
              <a:lstStyle/>
              <a:p>
                <a:pPr algn="ctr"/>
                <a:endParaRPr lang="en-US" dirty="0"/>
              </a:p>
            </p:txBody>
          </p:sp>
        </p:grpSp>
        <p:sp>
          <p:nvSpPr>
            <p:cNvPr id="21" name="TextBox 20">
              <a:extLst>
                <a:ext uri="{FF2B5EF4-FFF2-40B4-BE49-F238E27FC236}">
                  <a16:creationId xmlns:a16="http://schemas.microsoft.com/office/drawing/2014/main" id="{F76AEB4F-39E3-1F23-B79F-F04DEA4A4685}"/>
                </a:ext>
              </a:extLst>
            </p:cNvPr>
            <p:cNvSpPr txBox="1"/>
            <p:nvPr/>
          </p:nvSpPr>
          <p:spPr>
            <a:xfrm>
              <a:off x="2826422" y="3354835"/>
              <a:ext cx="2844210" cy="369332"/>
            </a:xfrm>
            <a:prstGeom prst="rect">
              <a:avLst/>
            </a:prstGeom>
            <a:noFill/>
          </p:spPr>
          <p:txBody>
            <a:bodyPr wrap="square" rtlCol="0">
              <a:spAutoFit/>
            </a:bodyPr>
            <a:lstStyle/>
            <a:p>
              <a:pPr algn="ctr"/>
              <a:r>
                <a:rPr lang="en-US" dirty="0">
                  <a:solidFill>
                    <a:schemeClr val="bg1"/>
                  </a:solidFill>
                </a:rPr>
                <a:t>PRESIDENT</a:t>
              </a:r>
            </a:p>
          </p:txBody>
        </p:sp>
        <p:sp>
          <p:nvSpPr>
            <p:cNvPr id="22" name="TextBox 21">
              <a:extLst>
                <a:ext uri="{FF2B5EF4-FFF2-40B4-BE49-F238E27FC236}">
                  <a16:creationId xmlns:a16="http://schemas.microsoft.com/office/drawing/2014/main" id="{717F7EE2-5AD6-016B-3F21-5CDF42ED1362}"/>
                </a:ext>
              </a:extLst>
            </p:cNvPr>
            <p:cNvSpPr txBox="1"/>
            <p:nvPr/>
          </p:nvSpPr>
          <p:spPr>
            <a:xfrm>
              <a:off x="2652828" y="3788916"/>
              <a:ext cx="3191398" cy="830997"/>
            </a:xfrm>
            <a:prstGeom prst="rect">
              <a:avLst/>
            </a:prstGeom>
            <a:noFill/>
          </p:spPr>
          <p:txBody>
            <a:bodyPr wrap="square" rtlCol="0">
              <a:spAutoFit/>
            </a:bodyPr>
            <a:lstStyle/>
            <a:p>
              <a:pPr algn="ctr"/>
              <a:r>
                <a:rPr lang="en-US" sz="1200" dirty="0">
                  <a:latin typeface="+mj-lt"/>
                </a:rPr>
                <a:t>nominates members of the </a:t>
              </a:r>
              <a:r>
                <a:rPr lang="en-US" sz="1200" b="1" dirty="0">
                  <a:latin typeface="+mj-lt"/>
                </a:rPr>
                <a:t>Board of Governors</a:t>
              </a:r>
              <a:r>
                <a:rPr lang="en-US" sz="1200" dirty="0">
                  <a:latin typeface="+mj-lt"/>
                </a:rPr>
                <a:t>, the chief governing body of the Federal Reserve System, and nominates one Board member to be Chair and one to be Vice Chair.</a:t>
              </a:r>
            </a:p>
          </p:txBody>
        </p:sp>
        <p:grpSp>
          <p:nvGrpSpPr>
            <p:cNvPr id="23" name="Group 22">
              <a:extLst>
                <a:ext uri="{FF2B5EF4-FFF2-40B4-BE49-F238E27FC236}">
                  <a16:creationId xmlns:a16="http://schemas.microsoft.com/office/drawing/2014/main" id="{47CCD49C-4108-2A0D-16BD-85AB00A8140E}"/>
                </a:ext>
              </a:extLst>
            </p:cNvPr>
            <p:cNvGrpSpPr/>
            <p:nvPr/>
          </p:nvGrpSpPr>
          <p:grpSpPr>
            <a:xfrm>
              <a:off x="6418784" y="3343815"/>
              <a:ext cx="3133725" cy="1340766"/>
              <a:chOff x="4535805" y="1965960"/>
              <a:chExt cx="3133725" cy="1340766"/>
            </a:xfrm>
          </p:grpSpPr>
          <p:sp>
            <p:nvSpPr>
              <p:cNvPr id="24" name="Rounded Rectangle 23">
                <a:extLst>
                  <a:ext uri="{FF2B5EF4-FFF2-40B4-BE49-F238E27FC236}">
                    <a16:creationId xmlns:a16="http://schemas.microsoft.com/office/drawing/2014/main" id="{AAEB2BF3-2533-C2FB-6A2A-0CF436C78CDE}"/>
                  </a:ext>
                </a:extLst>
              </p:cNvPr>
              <p:cNvSpPr/>
              <p:nvPr/>
            </p:nvSpPr>
            <p:spPr bwMode="auto">
              <a:xfrm>
                <a:off x="4535805" y="1965960"/>
                <a:ext cx="3120390" cy="1340766"/>
              </a:xfrm>
              <a:prstGeom prst="roundRect">
                <a:avLst/>
              </a:prstGeom>
              <a:solidFill>
                <a:schemeClr val="bg1"/>
              </a:solidFill>
              <a:ln w="28575">
                <a:solidFill>
                  <a:schemeClr val="accent6"/>
                </a:solidFill>
              </a:ln>
            </p:spPr>
            <p:txBody>
              <a:bodyPr lIns="0" tIns="0" rIns="0" bIns="0" rtlCol="0" anchor="ctr"/>
              <a:lstStyle/>
              <a:p>
                <a:pPr algn="ctr"/>
                <a:endParaRPr lang="en-US" dirty="0"/>
              </a:p>
            </p:txBody>
          </p:sp>
          <p:sp>
            <p:nvSpPr>
              <p:cNvPr id="25" name="Rounded Rectangle 24">
                <a:extLst>
                  <a:ext uri="{FF2B5EF4-FFF2-40B4-BE49-F238E27FC236}">
                    <a16:creationId xmlns:a16="http://schemas.microsoft.com/office/drawing/2014/main" id="{D992C102-6968-FC5A-8832-5604E2DE9854}"/>
                  </a:ext>
                </a:extLst>
              </p:cNvPr>
              <p:cNvSpPr/>
              <p:nvPr/>
            </p:nvSpPr>
            <p:spPr bwMode="auto">
              <a:xfrm>
                <a:off x="4537710" y="1965960"/>
                <a:ext cx="3131820" cy="369332"/>
              </a:xfrm>
              <a:prstGeom prst="roundRect">
                <a:avLst>
                  <a:gd name="adj" fmla="val 50000"/>
                </a:avLst>
              </a:prstGeom>
              <a:solidFill>
                <a:schemeClr val="accent6"/>
              </a:solidFill>
              <a:ln>
                <a:noFill/>
              </a:ln>
            </p:spPr>
            <p:txBody>
              <a:bodyPr lIns="0" tIns="0" rIns="0" bIns="0" rtlCol="0" anchor="ctr"/>
              <a:lstStyle/>
              <a:p>
                <a:pPr algn="ctr"/>
                <a:endParaRPr lang="en-US"/>
              </a:p>
            </p:txBody>
          </p:sp>
          <p:sp>
            <p:nvSpPr>
              <p:cNvPr id="26" name="Rectangle 25">
                <a:extLst>
                  <a:ext uri="{FF2B5EF4-FFF2-40B4-BE49-F238E27FC236}">
                    <a16:creationId xmlns:a16="http://schemas.microsoft.com/office/drawing/2014/main" id="{300341AD-D282-A9EB-86A4-00A66201EBB3}"/>
                  </a:ext>
                </a:extLst>
              </p:cNvPr>
              <p:cNvSpPr/>
              <p:nvPr/>
            </p:nvSpPr>
            <p:spPr bwMode="auto">
              <a:xfrm>
                <a:off x="4535805" y="2182910"/>
                <a:ext cx="3120390" cy="184666"/>
              </a:xfrm>
              <a:prstGeom prst="rect">
                <a:avLst/>
              </a:prstGeom>
              <a:solidFill>
                <a:schemeClr val="accent6"/>
              </a:solidFill>
              <a:ln>
                <a:noFill/>
              </a:ln>
            </p:spPr>
            <p:txBody>
              <a:bodyPr lIns="0" tIns="0" rIns="0" bIns="0" rtlCol="0" anchor="ctr"/>
              <a:lstStyle/>
              <a:p>
                <a:pPr algn="ctr"/>
                <a:endParaRPr lang="en-US" dirty="0"/>
              </a:p>
            </p:txBody>
          </p:sp>
        </p:grpSp>
        <p:sp>
          <p:nvSpPr>
            <p:cNvPr id="27" name="TextBox 26">
              <a:extLst>
                <a:ext uri="{FF2B5EF4-FFF2-40B4-BE49-F238E27FC236}">
                  <a16:creationId xmlns:a16="http://schemas.microsoft.com/office/drawing/2014/main" id="{0D8333DC-4A2A-09A8-C659-BBB535FD5491}"/>
                </a:ext>
              </a:extLst>
            </p:cNvPr>
            <p:cNvSpPr txBox="1"/>
            <p:nvPr/>
          </p:nvSpPr>
          <p:spPr>
            <a:xfrm>
              <a:off x="6563541" y="3354835"/>
              <a:ext cx="2844210" cy="369332"/>
            </a:xfrm>
            <a:prstGeom prst="rect">
              <a:avLst/>
            </a:prstGeom>
            <a:noFill/>
          </p:spPr>
          <p:txBody>
            <a:bodyPr wrap="square" rtlCol="0">
              <a:spAutoFit/>
            </a:bodyPr>
            <a:lstStyle/>
            <a:p>
              <a:pPr algn="ctr"/>
              <a:r>
                <a:rPr lang="en-US" dirty="0">
                  <a:solidFill>
                    <a:schemeClr val="bg1"/>
                  </a:solidFill>
                </a:rPr>
                <a:t>SENATE</a:t>
              </a:r>
            </a:p>
          </p:txBody>
        </p:sp>
        <p:sp>
          <p:nvSpPr>
            <p:cNvPr id="28" name="TextBox 27">
              <a:extLst>
                <a:ext uri="{FF2B5EF4-FFF2-40B4-BE49-F238E27FC236}">
                  <a16:creationId xmlns:a16="http://schemas.microsoft.com/office/drawing/2014/main" id="{E4094B57-DCA2-E9BA-BB8D-B700ABCCCF53}"/>
                </a:ext>
              </a:extLst>
            </p:cNvPr>
            <p:cNvSpPr txBox="1"/>
            <p:nvPr/>
          </p:nvSpPr>
          <p:spPr>
            <a:xfrm>
              <a:off x="6389947" y="3788916"/>
              <a:ext cx="3191398" cy="830997"/>
            </a:xfrm>
            <a:prstGeom prst="rect">
              <a:avLst/>
            </a:prstGeom>
            <a:noFill/>
          </p:spPr>
          <p:txBody>
            <a:bodyPr wrap="square" lIns="91440" tIns="45720" rIns="91440" bIns="45720" rtlCol="0" anchor="t">
              <a:spAutoFit/>
            </a:bodyPr>
            <a:lstStyle/>
            <a:p>
              <a:pPr algn="ctr"/>
              <a:r>
                <a:rPr lang="en-US" sz="1200" dirty="0">
                  <a:latin typeface="+mj-lt"/>
                </a:rPr>
                <a:t>confirms Board members appointed by the President to staggered 14-year terms, and confirms the nominations of Board members</a:t>
              </a:r>
              <a:br>
                <a:rPr lang="en-US" sz="1200" dirty="0">
                  <a:latin typeface="+mj-lt"/>
                </a:rPr>
              </a:br>
              <a:r>
                <a:rPr lang="en-US" sz="1200" dirty="0">
                  <a:latin typeface="+mj-lt"/>
                </a:rPr>
                <a:t>to be either Chair or Vice Chair.</a:t>
              </a:r>
            </a:p>
          </p:txBody>
        </p:sp>
        <p:grpSp>
          <p:nvGrpSpPr>
            <p:cNvPr id="29" name="Group 28">
              <a:extLst>
                <a:ext uri="{FF2B5EF4-FFF2-40B4-BE49-F238E27FC236}">
                  <a16:creationId xmlns:a16="http://schemas.microsoft.com/office/drawing/2014/main" id="{C5A315ED-0E23-24B7-EAB0-55BBDC96A88F}"/>
                </a:ext>
              </a:extLst>
            </p:cNvPr>
            <p:cNvGrpSpPr/>
            <p:nvPr/>
          </p:nvGrpSpPr>
          <p:grpSpPr>
            <a:xfrm>
              <a:off x="4563285" y="4821090"/>
              <a:ext cx="3133725" cy="1340766"/>
              <a:chOff x="4535805" y="1965960"/>
              <a:chExt cx="3133725" cy="1340766"/>
            </a:xfrm>
          </p:grpSpPr>
          <p:sp>
            <p:nvSpPr>
              <p:cNvPr id="30" name="Rounded Rectangle 29">
                <a:extLst>
                  <a:ext uri="{FF2B5EF4-FFF2-40B4-BE49-F238E27FC236}">
                    <a16:creationId xmlns:a16="http://schemas.microsoft.com/office/drawing/2014/main" id="{A150808A-74AE-F8C8-D130-27EBB4AED82F}"/>
                  </a:ext>
                </a:extLst>
              </p:cNvPr>
              <p:cNvSpPr/>
              <p:nvPr/>
            </p:nvSpPr>
            <p:spPr bwMode="auto">
              <a:xfrm>
                <a:off x="4535805" y="1965960"/>
                <a:ext cx="3120390" cy="1340766"/>
              </a:xfrm>
              <a:prstGeom prst="roundRect">
                <a:avLst/>
              </a:prstGeom>
              <a:solidFill>
                <a:schemeClr val="bg1"/>
              </a:solidFill>
              <a:ln w="28575">
                <a:solidFill>
                  <a:schemeClr val="tx2"/>
                </a:solidFill>
              </a:ln>
            </p:spPr>
            <p:txBody>
              <a:bodyPr lIns="0" tIns="0" rIns="0" bIns="0" rtlCol="0" anchor="ctr"/>
              <a:lstStyle/>
              <a:p>
                <a:pPr algn="ctr"/>
                <a:endParaRPr lang="en-US" dirty="0"/>
              </a:p>
            </p:txBody>
          </p:sp>
          <p:sp>
            <p:nvSpPr>
              <p:cNvPr id="31" name="Rounded Rectangle 30">
                <a:extLst>
                  <a:ext uri="{FF2B5EF4-FFF2-40B4-BE49-F238E27FC236}">
                    <a16:creationId xmlns:a16="http://schemas.microsoft.com/office/drawing/2014/main" id="{B9DC3AE5-08D6-0D99-3EC8-B32E67CF2C25}"/>
                  </a:ext>
                </a:extLst>
              </p:cNvPr>
              <p:cNvSpPr/>
              <p:nvPr/>
            </p:nvSpPr>
            <p:spPr bwMode="auto">
              <a:xfrm>
                <a:off x="4537710" y="1965960"/>
                <a:ext cx="3131820" cy="369332"/>
              </a:xfrm>
              <a:prstGeom prst="roundRect">
                <a:avLst>
                  <a:gd name="adj" fmla="val 50000"/>
                </a:avLst>
              </a:prstGeom>
              <a:solidFill>
                <a:schemeClr val="tx2"/>
              </a:solidFill>
              <a:ln>
                <a:noFill/>
              </a:ln>
            </p:spPr>
            <p:txBody>
              <a:bodyPr lIns="0" tIns="0" rIns="0" bIns="0" rtlCol="0" anchor="ctr"/>
              <a:lstStyle/>
              <a:p>
                <a:pPr algn="ctr"/>
                <a:endParaRPr lang="en-US" dirty="0"/>
              </a:p>
            </p:txBody>
          </p:sp>
          <p:sp>
            <p:nvSpPr>
              <p:cNvPr id="32" name="Rectangle 31">
                <a:extLst>
                  <a:ext uri="{FF2B5EF4-FFF2-40B4-BE49-F238E27FC236}">
                    <a16:creationId xmlns:a16="http://schemas.microsoft.com/office/drawing/2014/main" id="{ABE8292E-8841-4843-3D85-8817436792A8}"/>
                  </a:ext>
                </a:extLst>
              </p:cNvPr>
              <p:cNvSpPr/>
              <p:nvPr/>
            </p:nvSpPr>
            <p:spPr bwMode="auto">
              <a:xfrm>
                <a:off x="4535805" y="2182910"/>
                <a:ext cx="3120390" cy="184666"/>
              </a:xfrm>
              <a:prstGeom prst="rect">
                <a:avLst/>
              </a:prstGeom>
              <a:solidFill>
                <a:schemeClr val="tx2"/>
              </a:solidFill>
              <a:ln>
                <a:noFill/>
              </a:ln>
            </p:spPr>
            <p:txBody>
              <a:bodyPr lIns="0" tIns="0" rIns="0" bIns="0" rtlCol="0" anchor="ctr"/>
              <a:lstStyle/>
              <a:p>
                <a:pPr algn="ctr"/>
                <a:endParaRPr lang="en-US" dirty="0"/>
              </a:p>
            </p:txBody>
          </p:sp>
        </p:grpSp>
        <p:sp>
          <p:nvSpPr>
            <p:cNvPr id="33" name="TextBox 32">
              <a:extLst>
                <a:ext uri="{FF2B5EF4-FFF2-40B4-BE49-F238E27FC236}">
                  <a16:creationId xmlns:a16="http://schemas.microsoft.com/office/drawing/2014/main" id="{9ED8E66B-380A-1F8C-9170-DC4A8166FD24}"/>
                </a:ext>
              </a:extLst>
            </p:cNvPr>
            <p:cNvSpPr txBox="1"/>
            <p:nvPr/>
          </p:nvSpPr>
          <p:spPr>
            <a:xfrm>
              <a:off x="4708042" y="4832110"/>
              <a:ext cx="2844210" cy="369332"/>
            </a:xfrm>
            <a:prstGeom prst="rect">
              <a:avLst/>
            </a:prstGeom>
            <a:noFill/>
          </p:spPr>
          <p:txBody>
            <a:bodyPr wrap="square" rtlCol="0">
              <a:spAutoFit/>
            </a:bodyPr>
            <a:lstStyle/>
            <a:p>
              <a:pPr algn="ctr"/>
              <a:r>
                <a:rPr lang="en-US" dirty="0">
                  <a:solidFill>
                    <a:schemeClr val="bg1"/>
                  </a:solidFill>
                </a:rPr>
                <a:t>FEDERAL RESERVE BANKS</a:t>
              </a:r>
            </a:p>
          </p:txBody>
        </p:sp>
        <p:sp>
          <p:nvSpPr>
            <p:cNvPr id="34" name="TextBox 33">
              <a:extLst>
                <a:ext uri="{FF2B5EF4-FFF2-40B4-BE49-F238E27FC236}">
                  <a16:creationId xmlns:a16="http://schemas.microsoft.com/office/drawing/2014/main" id="{54B6A588-9D45-9D3B-BB72-AA8F8B062AF7}"/>
                </a:ext>
              </a:extLst>
            </p:cNvPr>
            <p:cNvSpPr txBox="1"/>
            <p:nvPr/>
          </p:nvSpPr>
          <p:spPr>
            <a:xfrm>
              <a:off x="4534448" y="5266191"/>
              <a:ext cx="3191398" cy="830997"/>
            </a:xfrm>
            <a:prstGeom prst="rect">
              <a:avLst/>
            </a:prstGeom>
            <a:noFill/>
          </p:spPr>
          <p:txBody>
            <a:bodyPr wrap="square" rtlCol="0">
              <a:spAutoFit/>
            </a:bodyPr>
            <a:lstStyle/>
            <a:p>
              <a:pPr algn="ctr"/>
              <a:r>
                <a:rPr lang="en-US" sz="1200" b="1" dirty="0">
                  <a:latin typeface="+mj-lt"/>
                </a:rPr>
                <a:t>12 Reserve Banks </a:t>
              </a:r>
              <a:r>
                <a:rPr lang="en-US" sz="1200" dirty="0">
                  <a:latin typeface="+mj-lt"/>
                </a:rPr>
                <a:t>examine and supervise financial institutions, act as lenders of last resort, and provide U.S. payment system services, among other things.</a:t>
              </a:r>
            </a:p>
          </p:txBody>
        </p:sp>
        <p:grpSp>
          <p:nvGrpSpPr>
            <p:cNvPr id="47" name="Group 46">
              <a:extLst>
                <a:ext uri="{FF2B5EF4-FFF2-40B4-BE49-F238E27FC236}">
                  <a16:creationId xmlns:a16="http://schemas.microsoft.com/office/drawing/2014/main" id="{6796C598-96C6-2E59-837D-46A9CB01F5B3}"/>
                </a:ext>
              </a:extLst>
            </p:cNvPr>
            <p:cNvGrpSpPr/>
            <p:nvPr/>
          </p:nvGrpSpPr>
          <p:grpSpPr>
            <a:xfrm>
              <a:off x="8358285" y="4821090"/>
              <a:ext cx="3133725" cy="1340766"/>
              <a:chOff x="4535805" y="1965960"/>
              <a:chExt cx="3133725" cy="1340766"/>
            </a:xfrm>
          </p:grpSpPr>
          <p:sp>
            <p:nvSpPr>
              <p:cNvPr id="48" name="Rounded Rectangle 47">
                <a:extLst>
                  <a:ext uri="{FF2B5EF4-FFF2-40B4-BE49-F238E27FC236}">
                    <a16:creationId xmlns:a16="http://schemas.microsoft.com/office/drawing/2014/main" id="{C9BC6755-2776-5E1A-AFD3-60F50CE668CC}"/>
                  </a:ext>
                </a:extLst>
              </p:cNvPr>
              <p:cNvSpPr/>
              <p:nvPr/>
            </p:nvSpPr>
            <p:spPr bwMode="auto">
              <a:xfrm>
                <a:off x="4535805" y="1965960"/>
                <a:ext cx="3120390" cy="1340766"/>
              </a:xfrm>
              <a:prstGeom prst="roundRect">
                <a:avLst/>
              </a:prstGeom>
              <a:solidFill>
                <a:schemeClr val="bg1"/>
              </a:solidFill>
              <a:ln w="28575">
                <a:solidFill>
                  <a:schemeClr val="tx2"/>
                </a:solidFill>
              </a:ln>
            </p:spPr>
            <p:txBody>
              <a:bodyPr lIns="0" tIns="0" rIns="0" bIns="0" rtlCol="0" anchor="ctr"/>
              <a:lstStyle/>
              <a:p>
                <a:pPr algn="ctr"/>
                <a:endParaRPr lang="en-US" dirty="0"/>
              </a:p>
            </p:txBody>
          </p:sp>
          <p:sp>
            <p:nvSpPr>
              <p:cNvPr id="49" name="Rounded Rectangle 48">
                <a:extLst>
                  <a:ext uri="{FF2B5EF4-FFF2-40B4-BE49-F238E27FC236}">
                    <a16:creationId xmlns:a16="http://schemas.microsoft.com/office/drawing/2014/main" id="{BA769838-6E5D-E9A2-FD56-0282115F1245}"/>
                  </a:ext>
                </a:extLst>
              </p:cNvPr>
              <p:cNvSpPr/>
              <p:nvPr/>
            </p:nvSpPr>
            <p:spPr bwMode="auto">
              <a:xfrm>
                <a:off x="4537710" y="1965960"/>
                <a:ext cx="3131820" cy="369332"/>
              </a:xfrm>
              <a:prstGeom prst="roundRect">
                <a:avLst>
                  <a:gd name="adj" fmla="val 50000"/>
                </a:avLst>
              </a:prstGeom>
              <a:solidFill>
                <a:schemeClr val="tx2"/>
              </a:solidFill>
              <a:ln>
                <a:noFill/>
              </a:ln>
            </p:spPr>
            <p:txBody>
              <a:bodyPr lIns="0" tIns="0" rIns="0" bIns="0" rtlCol="0" anchor="ctr"/>
              <a:lstStyle/>
              <a:p>
                <a:pPr algn="ctr"/>
                <a:endParaRPr lang="en-US" dirty="0"/>
              </a:p>
            </p:txBody>
          </p:sp>
          <p:sp>
            <p:nvSpPr>
              <p:cNvPr id="50" name="Rectangle 49">
                <a:extLst>
                  <a:ext uri="{FF2B5EF4-FFF2-40B4-BE49-F238E27FC236}">
                    <a16:creationId xmlns:a16="http://schemas.microsoft.com/office/drawing/2014/main" id="{F8A4DC41-F6C8-DB86-743C-B13A778F7193}"/>
                  </a:ext>
                </a:extLst>
              </p:cNvPr>
              <p:cNvSpPr/>
              <p:nvPr/>
            </p:nvSpPr>
            <p:spPr bwMode="auto">
              <a:xfrm>
                <a:off x="4535805" y="2182910"/>
                <a:ext cx="3120390" cy="184666"/>
              </a:xfrm>
              <a:prstGeom prst="rect">
                <a:avLst/>
              </a:prstGeom>
              <a:solidFill>
                <a:schemeClr val="tx2"/>
              </a:solidFill>
              <a:ln>
                <a:noFill/>
              </a:ln>
            </p:spPr>
            <p:txBody>
              <a:bodyPr lIns="0" tIns="0" rIns="0" bIns="0" rtlCol="0" anchor="ctr"/>
              <a:lstStyle/>
              <a:p>
                <a:pPr algn="ctr"/>
                <a:endParaRPr lang="en-US" dirty="0"/>
              </a:p>
            </p:txBody>
          </p:sp>
        </p:grpSp>
        <p:sp>
          <p:nvSpPr>
            <p:cNvPr id="51" name="TextBox 50">
              <a:extLst>
                <a:ext uri="{FF2B5EF4-FFF2-40B4-BE49-F238E27FC236}">
                  <a16:creationId xmlns:a16="http://schemas.microsoft.com/office/drawing/2014/main" id="{AA046224-6265-B867-061D-54827DBD5162}"/>
                </a:ext>
              </a:extLst>
            </p:cNvPr>
            <p:cNvSpPr txBox="1"/>
            <p:nvPr/>
          </p:nvSpPr>
          <p:spPr>
            <a:xfrm>
              <a:off x="8328669" y="4867550"/>
              <a:ext cx="3178843" cy="307777"/>
            </a:xfrm>
            <a:prstGeom prst="rect">
              <a:avLst/>
            </a:prstGeom>
            <a:noFill/>
          </p:spPr>
          <p:txBody>
            <a:bodyPr wrap="square" rtlCol="0">
              <a:spAutoFit/>
            </a:bodyPr>
            <a:lstStyle/>
            <a:p>
              <a:pPr algn="ctr"/>
              <a:r>
                <a:rPr lang="en-US" sz="1400" dirty="0">
                  <a:solidFill>
                    <a:schemeClr val="bg1"/>
                  </a:solidFill>
                </a:rPr>
                <a:t>FEDERAL OPEN MARKET COMMITTEE</a:t>
              </a:r>
            </a:p>
          </p:txBody>
        </p:sp>
        <p:sp>
          <p:nvSpPr>
            <p:cNvPr id="52" name="TextBox 51">
              <a:extLst>
                <a:ext uri="{FF2B5EF4-FFF2-40B4-BE49-F238E27FC236}">
                  <a16:creationId xmlns:a16="http://schemas.microsoft.com/office/drawing/2014/main" id="{86C06365-CD61-D628-36C2-30E2ECB102E1}"/>
                </a:ext>
              </a:extLst>
            </p:cNvPr>
            <p:cNvSpPr txBox="1"/>
            <p:nvPr/>
          </p:nvSpPr>
          <p:spPr>
            <a:xfrm>
              <a:off x="8329448" y="5216575"/>
              <a:ext cx="3191398" cy="938719"/>
            </a:xfrm>
            <a:prstGeom prst="rect">
              <a:avLst/>
            </a:prstGeom>
            <a:noFill/>
          </p:spPr>
          <p:txBody>
            <a:bodyPr wrap="square" rtlCol="0">
              <a:spAutoFit/>
            </a:bodyPr>
            <a:lstStyle/>
            <a:p>
              <a:pPr algn="ctr"/>
              <a:r>
                <a:rPr lang="en-US" sz="1100" b="1" dirty="0">
                  <a:latin typeface="+mj-lt"/>
                </a:rPr>
                <a:t>Seven Board members </a:t>
              </a:r>
              <a:r>
                <a:rPr lang="en-US" sz="1100" dirty="0">
                  <a:latin typeface="+mj-lt"/>
                </a:rPr>
                <a:t>and </a:t>
              </a:r>
              <a:r>
                <a:rPr lang="en-US" sz="1100" b="1" dirty="0">
                  <a:latin typeface="+mj-lt"/>
                </a:rPr>
                <a:t>five Reserve Bank presidents</a:t>
              </a:r>
              <a:r>
                <a:rPr lang="en-US" sz="1100" dirty="0">
                  <a:latin typeface="+mj-lt"/>
                </a:rPr>
                <a:t> direct open market operations that</a:t>
              </a:r>
              <a:br>
                <a:rPr lang="en-US" sz="1100" dirty="0">
                  <a:latin typeface="+mj-lt"/>
                </a:rPr>
              </a:br>
              <a:r>
                <a:rPr lang="en-US" sz="1100" dirty="0">
                  <a:latin typeface="+mj-lt"/>
                </a:rPr>
                <a:t>sets U.S. monetary policy to promote maximum employment, stable prices, and moderate</a:t>
              </a:r>
              <a:br>
                <a:rPr lang="en-US" sz="1100" dirty="0">
                  <a:latin typeface="+mj-lt"/>
                </a:rPr>
              </a:br>
              <a:r>
                <a:rPr lang="en-US" sz="1100" dirty="0">
                  <a:latin typeface="+mj-lt"/>
                </a:rPr>
                <a:t>long-term interest rates in the U.S. economy.</a:t>
              </a:r>
            </a:p>
          </p:txBody>
        </p:sp>
        <p:grpSp>
          <p:nvGrpSpPr>
            <p:cNvPr id="53" name="Group 52">
              <a:extLst>
                <a:ext uri="{FF2B5EF4-FFF2-40B4-BE49-F238E27FC236}">
                  <a16:creationId xmlns:a16="http://schemas.microsoft.com/office/drawing/2014/main" id="{7D368742-E04A-60F1-D6D6-373BECAC995B}"/>
                </a:ext>
              </a:extLst>
            </p:cNvPr>
            <p:cNvGrpSpPr/>
            <p:nvPr/>
          </p:nvGrpSpPr>
          <p:grpSpPr>
            <a:xfrm>
              <a:off x="797901" y="4810070"/>
              <a:ext cx="3133725" cy="1340766"/>
              <a:chOff x="4535805" y="1965960"/>
              <a:chExt cx="3133725" cy="1340766"/>
            </a:xfrm>
          </p:grpSpPr>
          <p:sp>
            <p:nvSpPr>
              <p:cNvPr id="54" name="Rounded Rectangle 53">
                <a:extLst>
                  <a:ext uri="{FF2B5EF4-FFF2-40B4-BE49-F238E27FC236}">
                    <a16:creationId xmlns:a16="http://schemas.microsoft.com/office/drawing/2014/main" id="{4C424002-CEAE-F687-40EF-2D1488121AE7}"/>
                  </a:ext>
                </a:extLst>
              </p:cNvPr>
              <p:cNvSpPr/>
              <p:nvPr/>
            </p:nvSpPr>
            <p:spPr bwMode="auto">
              <a:xfrm>
                <a:off x="4535805" y="1965960"/>
                <a:ext cx="3120390" cy="1340766"/>
              </a:xfrm>
              <a:prstGeom prst="roundRect">
                <a:avLst/>
              </a:prstGeom>
              <a:solidFill>
                <a:schemeClr val="bg1"/>
              </a:solidFill>
              <a:ln w="28575">
                <a:solidFill>
                  <a:schemeClr val="tx2"/>
                </a:solidFill>
              </a:ln>
            </p:spPr>
            <p:txBody>
              <a:bodyPr lIns="0" tIns="0" rIns="0" bIns="0" rtlCol="0" anchor="ctr"/>
              <a:lstStyle/>
              <a:p>
                <a:pPr algn="ctr"/>
                <a:endParaRPr lang="en-US" dirty="0"/>
              </a:p>
            </p:txBody>
          </p:sp>
          <p:sp>
            <p:nvSpPr>
              <p:cNvPr id="55" name="Rounded Rectangle 54">
                <a:extLst>
                  <a:ext uri="{FF2B5EF4-FFF2-40B4-BE49-F238E27FC236}">
                    <a16:creationId xmlns:a16="http://schemas.microsoft.com/office/drawing/2014/main" id="{755AC2AC-B5C5-5BDB-7C0E-E19634A674E0}"/>
                  </a:ext>
                </a:extLst>
              </p:cNvPr>
              <p:cNvSpPr/>
              <p:nvPr/>
            </p:nvSpPr>
            <p:spPr bwMode="auto">
              <a:xfrm>
                <a:off x="4537710" y="1965960"/>
                <a:ext cx="3131820" cy="369332"/>
              </a:xfrm>
              <a:prstGeom prst="roundRect">
                <a:avLst>
                  <a:gd name="adj" fmla="val 50000"/>
                </a:avLst>
              </a:prstGeom>
              <a:solidFill>
                <a:schemeClr val="tx2"/>
              </a:solidFill>
              <a:ln>
                <a:noFill/>
              </a:ln>
            </p:spPr>
            <p:txBody>
              <a:bodyPr lIns="0" tIns="0" rIns="0" bIns="0" rtlCol="0" anchor="ctr"/>
              <a:lstStyle/>
              <a:p>
                <a:pPr algn="ctr"/>
                <a:endParaRPr lang="en-US" dirty="0"/>
              </a:p>
            </p:txBody>
          </p:sp>
          <p:sp>
            <p:nvSpPr>
              <p:cNvPr id="56" name="Rectangle 55">
                <a:extLst>
                  <a:ext uri="{FF2B5EF4-FFF2-40B4-BE49-F238E27FC236}">
                    <a16:creationId xmlns:a16="http://schemas.microsoft.com/office/drawing/2014/main" id="{2033B76E-C8ED-EEFF-E2B4-D7E97A6FE92A}"/>
                  </a:ext>
                </a:extLst>
              </p:cNvPr>
              <p:cNvSpPr/>
              <p:nvPr/>
            </p:nvSpPr>
            <p:spPr bwMode="auto">
              <a:xfrm>
                <a:off x="4535805" y="2182910"/>
                <a:ext cx="3120390" cy="184666"/>
              </a:xfrm>
              <a:prstGeom prst="rect">
                <a:avLst/>
              </a:prstGeom>
              <a:solidFill>
                <a:schemeClr val="tx2"/>
              </a:solidFill>
              <a:ln>
                <a:noFill/>
              </a:ln>
            </p:spPr>
            <p:txBody>
              <a:bodyPr lIns="0" tIns="0" rIns="0" bIns="0" rtlCol="0" anchor="ctr"/>
              <a:lstStyle/>
              <a:p>
                <a:pPr algn="ctr"/>
                <a:endParaRPr lang="en-US" dirty="0"/>
              </a:p>
            </p:txBody>
          </p:sp>
        </p:grpSp>
        <p:sp>
          <p:nvSpPr>
            <p:cNvPr id="57" name="TextBox 56">
              <a:extLst>
                <a:ext uri="{FF2B5EF4-FFF2-40B4-BE49-F238E27FC236}">
                  <a16:creationId xmlns:a16="http://schemas.microsoft.com/office/drawing/2014/main" id="{E12B3ACE-EE9B-B409-4934-3C312D9A6C81}"/>
                </a:ext>
              </a:extLst>
            </p:cNvPr>
            <p:cNvSpPr txBox="1"/>
            <p:nvPr/>
          </p:nvSpPr>
          <p:spPr>
            <a:xfrm>
              <a:off x="942658" y="4821090"/>
              <a:ext cx="2844210" cy="369332"/>
            </a:xfrm>
            <a:prstGeom prst="rect">
              <a:avLst/>
            </a:prstGeom>
            <a:noFill/>
          </p:spPr>
          <p:txBody>
            <a:bodyPr wrap="square" rtlCol="0">
              <a:spAutoFit/>
            </a:bodyPr>
            <a:lstStyle/>
            <a:p>
              <a:pPr algn="ctr"/>
              <a:r>
                <a:rPr lang="en-US" dirty="0">
                  <a:solidFill>
                    <a:schemeClr val="bg1"/>
                  </a:solidFill>
                </a:rPr>
                <a:t>BOARD OF GOVERNORS</a:t>
              </a:r>
            </a:p>
          </p:txBody>
        </p:sp>
        <p:sp>
          <p:nvSpPr>
            <p:cNvPr id="58" name="TextBox 57">
              <a:extLst>
                <a:ext uri="{FF2B5EF4-FFF2-40B4-BE49-F238E27FC236}">
                  <a16:creationId xmlns:a16="http://schemas.microsoft.com/office/drawing/2014/main" id="{943DDBDF-B84A-5C06-2FD8-5584983A52C5}"/>
                </a:ext>
              </a:extLst>
            </p:cNvPr>
            <p:cNvSpPr txBox="1"/>
            <p:nvPr/>
          </p:nvSpPr>
          <p:spPr>
            <a:xfrm>
              <a:off x="740228" y="5266191"/>
              <a:ext cx="3191398" cy="646331"/>
            </a:xfrm>
            <a:prstGeom prst="rect">
              <a:avLst/>
            </a:prstGeom>
            <a:noFill/>
          </p:spPr>
          <p:txBody>
            <a:bodyPr wrap="square" rtlCol="0">
              <a:spAutoFit/>
            </a:bodyPr>
            <a:lstStyle/>
            <a:p>
              <a:pPr algn="ctr"/>
              <a:r>
                <a:rPr lang="en-US" sz="1200" b="1" dirty="0">
                  <a:latin typeface="+mj-lt"/>
                </a:rPr>
                <a:t>Seven Board members </a:t>
              </a:r>
              <a:r>
                <a:rPr lang="en-US" sz="1200" dirty="0">
                  <a:latin typeface="+mj-lt"/>
                </a:rPr>
                <a:t>guide all aspects of the operation of the Federal Reserve System and its five key functions.</a:t>
              </a:r>
            </a:p>
          </p:txBody>
        </p:sp>
      </p:grpSp>
    </p:spTree>
    <p:extLst>
      <p:ext uri="{BB962C8B-B14F-4D97-AF65-F5344CB8AC3E}">
        <p14:creationId xmlns:p14="http://schemas.microsoft.com/office/powerpoint/2010/main" val="655154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of the Federal Reserve</a:t>
            </a:r>
          </a:p>
        </p:txBody>
      </p:sp>
      <p:grpSp>
        <p:nvGrpSpPr>
          <p:cNvPr id="9" name="Group 8"/>
          <p:cNvGrpSpPr/>
          <p:nvPr/>
        </p:nvGrpSpPr>
        <p:grpSpPr>
          <a:xfrm>
            <a:off x="1790700" y="2592351"/>
            <a:ext cx="6116171" cy="1204282"/>
            <a:chOff x="1790700" y="2264521"/>
            <a:chExt cx="6116171" cy="1204282"/>
          </a:xfrm>
        </p:grpSpPr>
        <p:sp>
          <p:nvSpPr>
            <p:cNvPr id="6" name="TextBox 5"/>
            <p:cNvSpPr txBox="1"/>
            <p:nvPr/>
          </p:nvSpPr>
          <p:spPr>
            <a:xfrm>
              <a:off x="2386967" y="2264521"/>
              <a:ext cx="5519904" cy="369332"/>
            </a:xfrm>
            <a:prstGeom prst="rect">
              <a:avLst/>
            </a:prstGeom>
            <a:noFill/>
          </p:spPr>
          <p:txBody>
            <a:bodyPr wrap="square" lIns="0" tIns="0" rIns="0" bIns="0" rtlCol="0">
              <a:spAutoFit/>
            </a:bodyPr>
            <a:lstStyle/>
            <a:p>
              <a:r>
                <a:rPr lang="en-US" sz="2400" b="1" spc="70" dirty="0">
                  <a:solidFill>
                    <a:srgbClr val="042336"/>
                  </a:solidFill>
                  <a:latin typeface="Calibri" panose="020F0502020204030204" pitchFamily="34" charset="0"/>
                  <a:cs typeface="Calibri" panose="020F0502020204030204" pitchFamily="34" charset="0"/>
                </a:rPr>
                <a:t>Promote a Trusted Financial System</a:t>
              </a:r>
            </a:p>
          </p:txBody>
        </p:sp>
        <p:sp>
          <p:nvSpPr>
            <p:cNvPr id="7" name="TextBox 6"/>
            <p:cNvSpPr txBox="1"/>
            <p:nvPr/>
          </p:nvSpPr>
          <p:spPr>
            <a:xfrm>
              <a:off x="2386966" y="2733537"/>
              <a:ext cx="4045787" cy="735266"/>
            </a:xfrm>
            <a:prstGeom prst="rect">
              <a:avLst/>
            </a:prstGeom>
            <a:noFill/>
          </p:spPr>
          <p:txBody>
            <a:bodyPr wrap="square" lIns="0" tIns="0" rIns="91440" bIns="0" rtlCol="0">
              <a:spAutoFit/>
            </a:bodyPr>
            <a:lstStyle/>
            <a:p>
              <a:pPr marL="342900" lvl="0" indent="-342900">
                <a:lnSpc>
                  <a:spcPts val="2000"/>
                </a:lnSpc>
                <a:spcAft>
                  <a:spcPts val="1600"/>
                </a:spcAft>
                <a:buFont typeface="Arial" panose="020B0604020202020204" pitchFamily="34" charset="0"/>
                <a:buChar char="•"/>
              </a:pPr>
              <a:r>
                <a:rPr lang="en-US" sz="2400" dirty="0">
                  <a:solidFill>
                    <a:srgbClr val="042336">
                      <a:alpha val="60000"/>
                    </a:srgbClr>
                  </a:solidFill>
                  <a:latin typeface="Calibri Light" panose="020F0302020204030204" pitchFamily="34" charset="0"/>
                  <a:ea typeface="Titillium" charset="0"/>
                  <a:cs typeface="Calibri Light" panose="020F0302020204030204" pitchFamily="34" charset="0"/>
                </a:rPr>
                <a:t>Payment Services</a:t>
              </a:r>
            </a:p>
            <a:p>
              <a:pPr marL="342900" lvl="0" indent="-342900">
                <a:lnSpc>
                  <a:spcPts val="2000"/>
                </a:lnSpc>
                <a:spcAft>
                  <a:spcPts val="1600"/>
                </a:spcAft>
                <a:buFont typeface="Arial" panose="020B0604020202020204" pitchFamily="34" charset="0"/>
                <a:buChar char="•"/>
              </a:pPr>
              <a:r>
                <a:rPr lang="en-US" sz="2400" dirty="0">
                  <a:solidFill>
                    <a:srgbClr val="042336">
                      <a:alpha val="60000"/>
                    </a:srgbClr>
                  </a:solidFill>
                  <a:latin typeface="Calibri Light" panose="020F0302020204030204" pitchFamily="34" charset="0"/>
                  <a:ea typeface="Titillium" charset="0"/>
                  <a:cs typeface="Calibri Light" panose="020F0302020204030204" pitchFamily="34" charset="0"/>
                </a:rPr>
                <a:t>Supervision and Regulation</a:t>
              </a:r>
            </a:p>
          </p:txBody>
        </p:sp>
        <p:sp>
          <p:nvSpPr>
            <p:cNvPr id="8" name="Shape 3938"/>
            <p:cNvSpPr/>
            <p:nvPr/>
          </p:nvSpPr>
          <p:spPr>
            <a:xfrm>
              <a:off x="1790700" y="2264521"/>
              <a:ext cx="408532" cy="40853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9674" y="5053"/>
                  </a:moveTo>
                  <a:cubicBezTo>
                    <a:pt x="9585" y="4965"/>
                    <a:pt x="9462" y="4909"/>
                    <a:pt x="9327" y="4909"/>
                  </a:cubicBezTo>
                  <a:cubicBezTo>
                    <a:pt x="9056" y="4909"/>
                    <a:pt x="8836" y="5130"/>
                    <a:pt x="8836" y="5400"/>
                  </a:cubicBezTo>
                  <a:cubicBezTo>
                    <a:pt x="8836" y="5536"/>
                    <a:pt x="8891" y="5659"/>
                    <a:pt x="8980" y="5747"/>
                  </a:cubicBezTo>
                  <a:lnTo>
                    <a:pt x="13574" y="10800"/>
                  </a:lnTo>
                  <a:lnTo>
                    <a:pt x="8980" y="15853"/>
                  </a:lnTo>
                  <a:cubicBezTo>
                    <a:pt x="8891" y="15942"/>
                    <a:pt x="8836" y="16065"/>
                    <a:pt x="8836" y="16200"/>
                  </a:cubicBezTo>
                  <a:cubicBezTo>
                    <a:pt x="8836" y="16471"/>
                    <a:pt x="9056" y="16691"/>
                    <a:pt x="9327" y="16691"/>
                  </a:cubicBezTo>
                  <a:cubicBezTo>
                    <a:pt x="9462" y="16691"/>
                    <a:pt x="9585" y="16636"/>
                    <a:pt x="9674" y="16547"/>
                  </a:cubicBezTo>
                  <a:lnTo>
                    <a:pt x="14583" y="11147"/>
                  </a:lnTo>
                  <a:cubicBezTo>
                    <a:pt x="14673" y="11059"/>
                    <a:pt x="14727" y="10936"/>
                    <a:pt x="14727" y="10800"/>
                  </a:cubicBezTo>
                  <a:cubicBezTo>
                    <a:pt x="14727" y="10665"/>
                    <a:pt x="14673" y="10542"/>
                    <a:pt x="14583" y="10453"/>
                  </a:cubicBezTo>
                  <a:cubicBezTo>
                    <a:pt x="14583" y="10453"/>
                    <a:pt x="9674" y="5053"/>
                    <a:pt x="9674" y="5053"/>
                  </a:cubicBezTo>
                  <a:close/>
                </a:path>
              </a:pathLst>
            </a:custGeom>
            <a:gradFill>
              <a:gsLst>
                <a:gs pos="0">
                  <a:schemeClr val="accent1"/>
                </a:gs>
                <a:gs pos="100000">
                  <a:schemeClr val="accent2"/>
                </a:gs>
              </a:gsLst>
              <a:lin ang="2700000" scaled="0"/>
            </a:gradFill>
            <a:ln w="12700">
              <a:miter lim="400000"/>
            </a:ln>
          </p:spPr>
          <p:txBody>
            <a:bodyPr lIns="38100" tIns="38100" rIns="38100" bIns="38100" anchor="ctr"/>
            <a:lstStyle/>
            <a:p>
              <a:endParaRPr>
                <a:solidFill>
                  <a:prstClr val="black"/>
                </a:solidFill>
              </a:endParaRPr>
            </a:p>
          </p:txBody>
        </p:sp>
      </p:grpSp>
      <p:grpSp>
        <p:nvGrpSpPr>
          <p:cNvPr id="26" name="Group 25">
            <a:extLst>
              <a:ext uri="{FF2B5EF4-FFF2-40B4-BE49-F238E27FC236}">
                <a16:creationId xmlns:a16="http://schemas.microsoft.com/office/drawing/2014/main" id="{23EBC5C8-BE67-F044-80DE-F51280C05322}"/>
              </a:ext>
            </a:extLst>
          </p:cNvPr>
          <p:cNvGrpSpPr/>
          <p:nvPr/>
        </p:nvGrpSpPr>
        <p:grpSpPr>
          <a:xfrm>
            <a:off x="1790700" y="4009158"/>
            <a:ext cx="4305299" cy="746161"/>
            <a:chOff x="1790700" y="2632075"/>
            <a:chExt cx="4305299" cy="746161"/>
          </a:xfrm>
        </p:grpSpPr>
        <p:sp>
          <p:nvSpPr>
            <p:cNvPr id="27" name="TextBox 26">
              <a:extLst>
                <a:ext uri="{FF2B5EF4-FFF2-40B4-BE49-F238E27FC236}">
                  <a16:creationId xmlns:a16="http://schemas.microsoft.com/office/drawing/2014/main" id="{CB4FF437-9D64-424D-9000-C0C7B246DF72}"/>
                </a:ext>
              </a:extLst>
            </p:cNvPr>
            <p:cNvSpPr txBox="1"/>
            <p:nvPr/>
          </p:nvSpPr>
          <p:spPr>
            <a:xfrm>
              <a:off x="2386966" y="2632075"/>
              <a:ext cx="3709033" cy="369332"/>
            </a:xfrm>
            <a:prstGeom prst="rect">
              <a:avLst/>
            </a:prstGeom>
            <a:noFill/>
          </p:spPr>
          <p:txBody>
            <a:bodyPr wrap="square" lIns="0" tIns="0" rIns="0" bIns="0" rtlCol="0">
              <a:spAutoFit/>
            </a:bodyPr>
            <a:lstStyle/>
            <a:p>
              <a:r>
                <a:rPr lang="en-US" sz="2400" b="1" spc="70" dirty="0">
                  <a:solidFill>
                    <a:srgbClr val="042336"/>
                  </a:solidFill>
                  <a:latin typeface="Calibri" panose="020F0502020204030204" pitchFamily="34" charset="0"/>
                  <a:cs typeface="Calibri" panose="020F0502020204030204" pitchFamily="34" charset="0"/>
                </a:rPr>
                <a:t>Advance a Strong Economy</a:t>
              </a:r>
            </a:p>
          </p:txBody>
        </p:sp>
        <p:sp>
          <p:nvSpPr>
            <p:cNvPr id="28" name="TextBox 27">
              <a:extLst>
                <a:ext uri="{FF2B5EF4-FFF2-40B4-BE49-F238E27FC236}">
                  <a16:creationId xmlns:a16="http://schemas.microsoft.com/office/drawing/2014/main" id="{AD206811-CA42-3F42-A436-C2B0D4D862CC}"/>
                </a:ext>
              </a:extLst>
            </p:cNvPr>
            <p:cNvSpPr txBox="1"/>
            <p:nvPr/>
          </p:nvSpPr>
          <p:spPr>
            <a:xfrm>
              <a:off x="2386966" y="3104635"/>
              <a:ext cx="3420068" cy="273601"/>
            </a:xfrm>
            <a:prstGeom prst="rect">
              <a:avLst/>
            </a:prstGeom>
            <a:noFill/>
          </p:spPr>
          <p:txBody>
            <a:bodyPr wrap="square" lIns="0" tIns="0" rIns="91440" bIns="0" rtlCol="0">
              <a:spAutoFit/>
            </a:bodyPr>
            <a:lstStyle/>
            <a:p>
              <a:pPr marL="342900" lvl="0" indent="-342900">
                <a:lnSpc>
                  <a:spcPts val="2000"/>
                </a:lnSpc>
                <a:spcAft>
                  <a:spcPts val="1600"/>
                </a:spcAft>
                <a:buFont typeface="Arial" panose="020B0604020202020204" pitchFamily="34" charset="0"/>
                <a:buChar char="•"/>
              </a:pPr>
              <a:r>
                <a:rPr lang="en-US" sz="2400" dirty="0">
                  <a:solidFill>
                    <a:srgbClr val="042336">
                      <a:alpha val="60000"/>
                    </a:srgbClr>
                  </a:solidFill>
                  <a:latin typeface="Calibri Light" panose="020F0302020204030204" pitchFamily="34" charset="0"/>
                  <a:ea typeface="Titillium" charset="0"/>
                  <a:cs typeface="Calibri Light" panose="020F0302020204030204" pitchFamily="34" charset="0"/>
                </a:rPr>
                <a:t>Monetary Policy </a:t>
              </a:r>
            </a:p>
          </p:txBody>
        </p:sp>
        <p:sp>
          <p:nvSpPr>
            <p:cNvPr id="29" name="Shape 3938">
              <a:extLst>
                <a:ext uri="{FF2B5EF4-FFF2-40B4-BE49-F238E27FC236}">
                  <a16:creationId xmlns:a16="http://schemas.microsoft.com/office/drawing/2014/main" id="{ECE449D6-B41A-DE45-88A2-F54626D03EA7}"/>
                </a:ext>
              </a:extLst>
            </p:cNvPr>
            <p:cNvSpPr/>
            <p:nvPr/>
          </p:nvSpPr>
          <p:spPr>
            <a:xfrm>
              <a:off x="1790700" y="2632075"/>
              <a:ext cx="408532" cy="40853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9674" y="5053"/>
                  </a:moveTo>
                  <a:cubicBezTo>
                    <a:pt x="9585" y="4965"/>
                    <a:pt x="9462" y="4909"/>
                    <a:pt x="9327" y="4909"/>
                  </a:cubicBezTo>
                  <a:cubicBezTo>
                    <a:pt x="9056" y="4909"/>
                    <a:pt x="8836" y="5130"/>
                    <a:pt x="8836" y="5400"/>
                  </a:cubicBezTo>
                  <a:cubicBezTo>
                    <a:pt x="8836" y="5536"/>
                    <a:pt x="8891" y="5659"/>
                    <a:pt x="8980" y="5747"/>
                  </a:cubicBezTo>
                  <a:lnTo>
                    <a:pt x="13574" y="10800"/>
                  </a:lnTo>
                  <a:lnTo>
                    <a:pt x="8980" y="15853"/>
                  </a:lnTo>
                  <a:cubicBezTo>
                    <a:pt x="8891" y="15942"/>
                    <a:pt x="8836" y="16065"/>
                    <a:pt x="8836" y="16200"/>
                  </a:cubicBezTo>
                  <a:cubicBezTo>
                    <a:pt x="8836" y="16471"/>
                    <a:pt x="9056" y="16691"/>
                    <a:pt x="9327" y="16691"/>
                  </a:cubicBezTo>
                  <a:cubicBezTo>
                    <a:pt x="9462" y="16691"/>
                    <a:pt x="9585" y="16636"/>
                    <a:pt x="9674" y="16547"/>
                  </a:cubicBezTo>
                  <a:lnTo>
                    <a:pt x="14583" y="11147"/>
                  </a:lnTo>
                  <a:cubicBezTo>
                    <a:pt x="14673" y="11059"/>
                    <a:pt x="14727" y="10936"/>
                    <a:pt x="14727" y="10800"/>
                  </a:cubicBezTo>
                  <a:cubicBezTo>
                    <a:pt x="14727" y="10665"/>
                    <a:pt x="14673" y="10542"/>
                    <a:pt x="14583" y="10453"/>
                  </a:cubicBezTo>
                  <a:cubicBezTo>
                    <a:pt x="14583" y="10453"/>
                    <a:pt x="9674" y="5053"/>
                    <a:pt x="9674" y="5053"/>
                  </a:cubicBezTo>
                  <a:close/>
                </a:path>
              </a:pathLst>
            </a:custGeom>
            <a:gradFill>
              <a:gsLst>
                <a:gs pos="0">
                  <a:schemeClr val="accent1"/>
                </a:gs>
                <a:gs pos="100000">
                  <a:schemeClr val="accent2"/>
                </a:gs>
              </a:gsLst>
              <a:lin ang="2700000" scaled="0"/>
            </a:gradFill>
            <a:ln w="12700">
              <a:miter lim="400000"/>
            </a:ln>
          </p:spPr>
          <p:txBody>
            <a:bodyPr lIns="38100" tIns="38100" rIns="38100" bIns="38100" anchor="ctr"/>
            <a:lstStyle/>
            <a:p>
              <a:endParaRPr>
                <a:solidFill>
                  <a:prstClr val="black"/>
                </a:solidFill>
              </a:endParaRPr>
            </a:p>
          </p:txBody>
        </p:sp>
      </p:grpSp>
    </p:spTree>
    <p:extLst>
      <p:ext uri="{BB962C8B-B14F-4D97-AF65-F5344CB8AC3E}">
        <p14:creationId xmlns:p14="http://schemas.microsoft.com/office/powerpoint/2010/main" val="401473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D7639-45B6-DA4D-BD79-28568CCA7CC5}"/>
              </a:ext>
            </a:extLst>
          </p:cNvPr>
          <p:cNvSpPr>
            <a:spLocks noGrp="1"/>
          </p:cNvSpPr>
          <p:nvPr>
            <p:ph type="title"/>
          </p:nvPr>
        </p:nvSpPr>
        <p:spPr>
          <a:xfrm>
            <a:off x="1352281" y="1578746"/>
            <a:ext cx="4268590" cy="1241727"/>
          </a:xfrm>
        </p:spPr>
        <p:txBody>
          <a:bodyPr/>
          <a:lstStyle/>
          <a:p>
            <a:br>
              <a:rPr lang="en-US" dirty="0"/>
            </a:br>
            <a:r>
              <a:rPr lang="en-US" dirty="0"/>
              <a:t>Payment Services</a:t>
            </a:r>
          </a:p>
        </p:txBody>
      </p:sp>
      <p:sp>
        <p:nvSpPr>
          <p:cNvPr id="3" name="Text Placeholder 2">
            <a:extLst>
              <a:ext uri="{FF2B5EF4-FFF2-40B4-BE49-F238E27FC236}">
                <a16:creationId xmlns:a16="http://schemas.microsoft.com/office/drawing/2014/main" id="{8363ABE5-D285-EC4B-A383-7F0BB6568425}"/>
              </a:ext>
            </a:extLst>
          </p:cNvPr>
          <p:cNvSpPr>
            <a:spLocks noGrp="1"/>
          </p:cNvSpPr>
          <p:nvPr>
            <p:ph type="body" sz="quarter" idx="10"/>
          </p:nvPr>
        </p:nvSpPr>
        <p:spPr/>
        <p:txBody>
          <a:bodyPr/>
          <a:lstStyle/>
          <a:p>
            <a:r>
              <a:rPr lang="en-US" sz="2400" dirty="0">
                <a:solidFill>
                  <a:srgbClr val="042336"/>
                </a:solidFill>
                <a:latin typeface="Calibri Light" panose="020F0302020204030204" pitchFamily="34" charset="0"/>
                <a:cs typeface="Calibri Light" panose="020F0302020204030204" pitchFamily="34" charset="0"/>
              </a:rPr>
              <a:t>Bank for banks</a:t>
            </a:r>
            <a:endParaRPr lang="en-US" sz="2400" dirty="0">
              <a:latin typeface="Calibri Light" panose="020F0302020204030204" pitchFamily="34" charset="0"/>
              <a:ea typeface="Titillium" charset="0"/>
              <a:cs typeface="Calibri Light" panose="020F03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FD252D0E-C9E6-3961-A983-ED190217E759}"/>
              </a:ext>
            </a:extLst>
          </p:cNvPr>
          <p:cNvPicPr>
            <a:picLocks noChangeAspect="1"/>
          </p:cNvPicPr>
          <p:nvPr/>
        </p:nvPicPr>
        <p:blipFill>
          <a:blip r:embed="rId3"/>
          <a:stretch>
            <a:fillRect/>
          </a:stretch>
        </p:blipFill>
        <p:spPr>
          <a:xfrm>
            <a:off x="7162800" y="0"/>
            <a:ext cx="5029200" cy="6858000"/>
          </a:xfrm>
          <a:prstGeom prst="rect">
            <a:avLst/>
          </a:prstGeom>
        </p:spPr>
      </p:pic>
    </p:spTree>
    <p:extLst>
      <p:ext uri="{BB962C8B-B14F-4D97-AF65-F5344CB8AC3E}">
        <p14:creationId xmlns:p14="http://schemas.microsoft.com/office/powerpoint/2010/main" val="580361647"/>
      </p:ext>
    </p:extLst>
  </p:cSld>
  <p:clrMapOvr>
    <a:masterClrMapping/>
  </p:clrMapOvr>
</p:sld>
</file>

<file path=ppt/theme/theme1.xml><?xml version="1.0" encoding="utf-8"?>
<a:theme xmlns:a="http://schemas.openxmlformats.org/drawingml/2006/main" name="Office Theme">
  <a:themeElements>
    <a:clrScheme name="Custom 4">
      <a:dk1>
        <a:srgbClr val="042336"/>
      </a:dk1>
      <a:lt1>
        <a:srgbClr val="FFFFFF"/>
      </a:lt1>
      <a:dk2>
        <a:srgbClr val="626361"/>
      </a:dk2>
      <a:lt2>
        <a:srgbClr val="FFFFFF"/>
      </a:lt2>
      <a:accent1>
        <a:srgbClr val="2FD4FF"/>
      </a:accent1>
      <a:accent2>
        <a:srgbClr val="2BF3AE"/>
      </a:accent2>
      <a:accent3>
        <a:srgbClr val="CCA4AA"/>
      </a:accent3>
      <a:accent4>
        <a:srgbClr val="EDA857"/>
      </a:accent4>
      <a:accent5>
        <a:srgbClr val="839974"/>
      </a:accent5>
      <a:accent6>
        <a:srgbClr val="A0C4C4"/>
      </a:accent6>
      <a:hlink>
        <a:srgbClr val="5D9DDA"/>
      </a:hlink>
      <a:folHlink>
        <a:srgbClr val="3D89E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gradFill>
          <a:gsLst>
            <a:gs pos="0">
              <a:schemeClr val="accent1"/>
            </a:gs>
            <a:gs pos="100000">
              <a:schemeClr val="accent2"/>
            </a:gs>
          </a:gsLst>
          <a:lin ang="2700000" scaled="0"/>
        </a:gradFill>
        <a:ln>
          <a:noFill/>
        </a:ln>
      </a:spPr>
      <a:bodyPr lIns="0" tIns="0" rIns="0" bIns="0"/>
      <a:lstStyle>
        <a:defPPr>
          <a:defRPr/>
        </a:defPPr>
      </a:lstStyle>
    </a:spDef>
    <a:lnDef>
      <a:spPr>
        <a:ln w="25400">
          <a:gradFill>
            <a:gsLst>
              <a:gs pos="0">
                <a:schemeClr val="accent1"/>
              </a:gs>
              <a:gs pos="100000">
                <a:schemeClr val="accent2"/>
              </a:gs>
            </a:gsLst>
            <a:lin ang="2700000" scaled="0"/>
          </a:gra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4">
      <a:dk1>
        <a:srgbClr val="042336"/>
      </a:dk1>
      <a:lt1>
        <a:srgbClr val="FFFFFF"/>
      </a:lt1>
      <a:dk2>
        <a:srgbClr val="626361"/>
      </a:dk2>
      <a:lt2>
        <a:srgbClr val="FFFFFF"/>
      </a:lt2>
      <a:accent1>
        <a:srgbClr val="2FD4FF"/>
      </a:accent1>
      <a:accent2>
        <a:srgbClr val="2BF3AE"/>
      </a:accent2>
      <a:accent3>
        <a:srgbClr val="CCA4AA"/>
      </a:accent3>
      <a:accent4>
        <a:srgbClr val="EDA857"/>
      </a:accent4>
      <a:accent5>
        <a:srgbClr val="839974"/>
      </a:accent5>
      <a:accent6>
        <a:srgbClr val="A0C4C4"/>
      </a:accent6>
      <a:hlink>
        <a:srgbClr val="5D9DDA"/>
      </a:hlink>
      <a:folHlink>
        <a:srgbClr val="3D89E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gradFill>
          <a:gsLst>
            <a:gs pos="0">
              <a:schemeClr val="accent1"/>
            </a:gs>
            <a:gs pos="100000">
              <a:schemeClr val="accent2"/>
            </a:gs>
          </a:gsLst>
          <a:lin ang="2700000" scaled="0"/>
        </a:gradFill>
        <a:ln>
          <a:noFill/>
        </a:ln>
      </a:spPr>
      <a:bodyPr lIns="0" tIns="0" rIns="0" bIns="0"/>
      <a:lstStyle>
        <a:defPPr>
          <a:defRPr/>
        </a:defPPr>
      </a:lstStyle>
    </a:spDef>
    <a:lnDef>
      <a:spPr>
        <a:ln w="25400">
          <a:gradFill>
            <a:gsLst>
              <a:gs pos="0">
                <a:schemeClr val="accent1"/>
              </a:gs>
              <a:gs pos="100000">
                <a:schemeClr val="accent2"/>
              </a:gs>
            </a:gsLst>
            <a:lin ang="2700000" scaled="0"/>
          </a:gra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61649E61FC6B4883161FEF23E98BFB" ma:contentTypeVersion="12" ma:contentTypeDescription="Create a new document." ma:contentTypeScope="" ma:versionID="b35c18eac02212b046597d98043628ca">
  <xsd:schema xmlns:xsd="http://www.w3.org/2001/XMLSchema" xmlns:xs="http://www.w3.org/2001/XMLSchema" xmlns:p="http://schemas.microsoft.com/office/2006/metadata/properties" xmlns:ns2="14ed893e-e6fe-49b5-9d42-b73ef44fd96f" xmlns:ns3="4979b6d4-61a2-47e8-93b5-8a6beacbf9ea" targetNamespace="http://schemas.microsoft.com/office/2006/metadata/properties" ma:root="true" ma:fieldsID="51ea7df9e861b2dba11d74d2f2a75e83" ns2:_="" ns3:_="">
    <xsd:import namespace="14ed893e-e6fe-49b5-9d42-b73ef44fd96f"/>
    <xsd:import namespace="4979b6d4-61a2-47e8-93b5-8a6beacbf9e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ed893e-e6fe-49b5-9d42-b73ef44fd9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79b6d4-61a2-47e8-93b5-8a6beacbf9e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B032C50-AE93-4197-A78F-914D3C7FCB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ed893e-e6fe-49b5-9d42-b73ef44fd96f"/>
    <ds:schemaRef ds:uri="4979b6d4-61a2-47e8-93b5-8a6beacbf9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6C2E94D-3D88-4B3A-ABF0-B813E30409AF}">
  <ds:schemaRefs>
    <ds:schemaRef ds:uri="http://schemas.microsoft.com/sharepoint/v3/contenttype/forms"/>
  </ds:schemaRefs>
</ds:datastoreItem>
</file>

<file path=customXml/itemProps3.xml><?xml version="1.0" encoding="utf-8"?>
<ds:datastoreItem xmlns:ds="http://schemas.openxmlformats.org/officeDocument/2006/customXml" ds:itemID="{745FA006-C73F-4202-9CC4-434D0EC0C872}">
  <ds:schemaRefs>
    <ds:schemaRef ds:uri="http://schemas.microsoft.com/office/2006/metadata/properties"/>
    <ds:schemaRef ds:uri="http://purl.org/dc/elements/1.1/"/>
    <ds:schemaRef ds:uri="4979b6d4-61a2-47e8-93b5-8a6beacbf9ea"/>
    <ds:schemaRef ds:uri="http://purl.org/dc/dcmitype/"/>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14ed893e-e6fe-49b5-9d42-b73ef44fd96f"/>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1289</TotalTime>
  <Words>3992</Words>
  <Application>Microsoft Office PowerPoint</Application>
  <PresentationFormat>Widescreen</PresentationFormat>
  <Paragraphs>316</Paragraphs>
  <Slides>34</Slides>
  <Notes>34</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34</vt:i4>
      </vt:variant>
    </vt:vector>
  </HeadingPairs>
  <TitlesOfParts>
    <vt:vector size="49" baseType="lpstr">
      <vt:lpstr>Arial</vt:lpstr>
      <vt:lpstr>Calibri</vt:lpstr>
      <vt:lpstr>Calibri Light</vt:lpstr>
      <vt:lpstr>Courier New,monospace</vt:lpstr>
      <vt:lpstr>EuclidCircularB</vt:lpstr>
      <vt:lpstr>Georgia</vt:lpstr>
      <vt:lpstr>Gill Sans Light</vt:lpstr>
      <vt:lpstr>Symbol,Sans-Serif</vt:lpstr>
      <vt:lpstr>Times New Roman</vt:lpstr>
      <vt:lpstr>Times New Roman PS</vt:lpstr>
      <vt:lpstr>Titillium</vt:lpstr>
      <vt:lpstr>Titillium Light</vt:lpstr>
      <vt:lpstr>Wingdings</vt:lpstr>
      <vt:lpstr>Office Theme</vt:lpstr>
      <vt:lpstr>1_Office Theme</vt:lpstr>
      <vt:lpstr>What is the Federal Reserve?</vt:lpstr>
      <vt:lpstr>PowerPoint Presentation</vt:lpstr>
      <vt:lpstr>PowerPoint Presentation</vt:lpstr>
      <vt:lpstr>PowerPoint Presentation</vt:lpstr>
      <vt:lpstr>PowerPoint Presentation</vt:lpstr>
      <vt:lpstr>Q: What do you notice about the locations?</vt:lpstr>
      <vt:lpstr>Structure of the Federal Reserve</vt:lpstr>
      <vt:lpstr>Roles of the Federal Reserve</vt:lpstr>
      <vt:lpstr> Payment Services</vt:lpstr>
      <vt:lpstr>Q: Which of these are you most likely to use?</vt:lpstr>
      <vt:lpstr>PowerPoint Presentation</vt:lpstr>
      <vt:lpstr>PowerPoint Presentation</vt:lpstr>
      <vt:lpstr>PowerPoint Presentation</vt:lpstr>
      <vt:lpstr>Q: What makes a bill “unfit” for circulation?</vt:lpstr>
      <vt:lpstr>PowerPoint Presentation</vt:lpstr>
      <vt:lpstr>PowerPoint Presentation</vt:lpstr>
      <vt:lpstr>Q: How much money is stored      in the Chicago Fed’s vault?</vt:lpstr>
      <vt:lpstr>Q: How much money is stored           in the Chicago Fed’s vault?</vt:lpstr>
      <vt:lpstr>Q: What details do you think help determine if this is real?</vt:lpstr>
      <vt:lpstr>PowerPoint Presentation</vt:lpstr>
      <vt:lpstr>Supervision + Regulation</vt:lpstr>
      <vt:lpstr>Influencing the Growth of the Economy</vt:lpstr>
      <vt:lpstr>Dual Mandate from Congress</vt:lpstr>
      <vt:lpstr>PowerPoint Presentation</vt:lpstr>
      <vt:lpstr>PowerPoint Presentation</vt:lpstr>
      <vt:lpstr>PowerPoint Presentation</vt:lpstr>
      <vt:lpstr>Influencing Interest Rates</vt:lpstr>
      <vt:lpstr>Questions?</vt:lpstr>
      <vt:lpstr>Careers at the Federal Reserve</vt:lpstr>
      <vt:lpstr>PowerPoint Presentation</vt:lpstr>
      <vt:lpstr>PowerPoint Presentation</vt:lpstr>
      <vt:lpstr>PowerPoint Presentation</vt:lpstr>
      <vt:lpstr>PowerPoint Presentation</vt:lpstr>
      <vt:lpstr>Career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Bryson, Natashia</cp:lastModifiedBy>
  <cp:revision>272</cp:revision>
  <cp:lastPrinted>2020-02-22T00:30:21Z</cp:lastPrinted>
  <dcterms:created xsi:type="dcterms:W3CDTF">2016-09-29T04:17:56Z</dcterms:created>
  <dcterms:modified xsi:type="dcterms:W3CDTF">2024-03-20T17:27:37Z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0x010100AB61649E61FC6B4883161FEF23E98BFB</vt:lpwstr>
  </property>
  <property fmtid="{D5CDD505-2E9C-101B-9397-08002B2CF9AE}" pid="3" name="TitusGUID">
    <vt:lpwstr>0a41559b-d3df-47fe-ac4b-e758358d97c6</vt:lpwstr>
  </property>
  <property fmtid="{D5CDD505-2E9C-101B-9397-08002B2CF9AE}" pid="4" name="MSIP_Label_a9c3822d-505a-4f1c-95ce-447041d13b70_Enabled">
    <vt:lpwstr>true</vt:lpwstr>
  </property>
  <property fmtid="{D5CDD505-2E9C-101B-9397-08002B2CF9AE}" pid="5" name="MSIP_Label_a9c3822d-505a-4f1c-95ce-447041d13b70_SetDate">
    <vt:lpwstr>2022-04-13T19:52:46Z</vt:lpwstr>
  </property>
  <property fmtid="{D5CDD505-2E9C-101B-9397-08002B2CF9AE}" pid="6" name="MSIP_Label_a9c3822d-505a-4f1c-95ce-447041d13b70_Method">
    <vt:lpwstr>Privileged</vt:lpwstr>
  </property>
  <property fmtid="{D5CDD505-2E9C-101B-9397-08002B2CF9AE}" pid="7" name="MSIP_Label_a9c3822d-505a-4f1c-95ce-447041d13b70_Name">
    <vt:lpwstr>a9c3822d-505a-4f1c-95ce-447041d13b70</vt:lpwstr>
  </property>
  <property fmtid="{D5CDD505-2E9C-101B-9397-08002B2CF9AE}" pid="8" name="MSIP_Label_a9c3822d-505a-4f1c-95ce-447041d13b70_SiteId">
    <vt:lpwstr>b397c653-5b19-463f-b9fc-af658ded9128</vt:lpwstr>
  </property>
  <property fmtid="{D5CDD505-2E9C-101B-9397-08002B2CF9AE}" pid="9" name="MSIP_Label_a9c3822d-505a-4f1c-95ce-447041d13b70_ActionId">
    <vt:lpwstr>29292a51-a888-459f-bb83-abfe54a3c8ef</vt:lpwstr>
  </property>
  <property fmtid="{D5CDD505-2E9C-101B-9397-08002B2CF9AE}" pid="10" name="MSIP_Label_a9c3822d-505a-4f1c-95ce-447041d13b70_ContentBits">
    <vt:lpwstr>0</vt:lpwstr>
  </property>
</Properties>
</file>