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73" r:id="rId3"/>
    <p:sldId id="256" r:id="rId4"/>
    <p:sldId id="277" r:id="rId5"/>
    <p:sldId id="258" r:id="rId6"/>
    <p:sldId id="276" r:id="rId7"/>
    <p:sldId id="272" r:id="rId8"/>
    <p:sldId id="260" r:id="rId9"/>
    <p:sldId id="274" r:id="rId10"/>
    <p:sldId id="279" r:id="rId11"/>
    <p:sldId id="278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34" d="100"/>
          <a:sy n="134" d="100"/>
        </p:scale>
        <p:origin x="-726" y="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02592E-73B5-4507-9CBF-C78726630628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CC4DCA-F328-49F1-A387-22891F38D1FD}">
      <dgm:prSet phldrT="[Text]" custT="1"/>
      <dgm:spPr/>
      <dgm:t>
        <a:bodyPr/>
        <a:lstStyle/>
        <a:p>
          <a:r>
            <a:rPr lang="en-US" sz="2000" dirty="0" smtClean="0"/>
            <a:t>Federal Reserve</a:t>
          </a:r>
          <a:endParaRPr lang="en-US" sz="1800" dirty="0"/>
        </a:p>
      </dgm:t>
    </dgm:pt>
    <dgm:pt modelId="{3EDFC0CC-142A-4B73-BE9D-BB788C61873C}" type="parTrans" cxnId="{DF4AB8DB-B2FD-4CE0-8BDD-9DA2B6334D12}">
      <dgm:prSet/>
      <dgm:spPr/>
      <dgm:t>
        <a:bodyPr/>
        <a:lstStyle/>
        <a:p>
          <a:endParaRPr lang="en-US"/>
        </a:p>
      </dgm:t>
    </dgm:pt>
    <dgm:pt modelId="{F6DA241E-5FE8-47C1-A22C-1EFDCBDBD7B3}" type="sibTrans" cxnId="{DF4AB8DB-B2FD-4CE0-8BDD-9DA2B6334D12}">
      <dgm:prSet/>
      <dgm:spPr/>
      <dgm:t>
        <a:bodyPr/>
        <a:lstStyle/>
        <a:p>
          <a:endParaRPr lang="en-US" dirty="0"/>
        </a:p>
      </dgm:t>
    </dgm:pt>
    <dgm:pt modelId="{EFB78EA2-8B56-463B-8E35-ECC02221F380}">
      <dgm:prSet phldrT="[Text]" custT="1"/>
      <dgm:spPr/>
      <dgm:t>
        <a:bodyPr/>
        <a:lstStyle/>
        <a:p>
          <a:r>
            <a:rPr lang="en-US" sz="2000" dirty="0" smtClean="0"/>
            <a:t>ALA</a:t>
          </a:r>
          <a:endParaRPr lang="en-US" sz="2000" dirty="0"/>
        </a:p>
      </dgm:t>
    </dgm:pt>
    <dgm:pt modelId="{ED3CD99C-A7F8-4C28-A74B-E9E3879C8F50}" type="parTrans" cxnId="{E1081BA6-6EEB-4B2F-94BF-70AE2B4D0FD5}">
      <dgm:prSet/>
      <dgm:spPr/>
      <dgm:t>
        <a:bodyPr/>
        <a:lstStyle/>
        <a:p>
          <a:endParaRPr lang="en-US"/>
        </a:p>
      </dgm:t>
    </dgm:pt>
    <dgm:pt modelId="{FC99689F-C8CF-4C36-8441-C4551EBE5453}" type="sibTrans" cxnId="{E1081BA6-6EEB-4B2F-94BF-70AE2B4D0FD5}">
      <dgm:prSet/>
      <dgm:spPr/>
      <dgm:t>
        <a:bodyPr/>
        <a:lstStyle/>
        <a:p>
          <a:endParaRPr lang="en-US" dirty="0"/>
        </a:p>
      </dgm:t>
    </dgm:pt>
    <dgm:pt modelId="{D5D998A9-AA1C-4E22-8A9A-83EF07FAC9DF}">
      <dgm:prSet phldrT="[Text]" custT="1"/>
      <dgm:spPr/>
      <dgm:t>
        <a:bodyPr/>
        <a:lstStyle/>
        <a:p>
          <a:pPr algn="ctr"/>
          <a:r>
            <a:rPr lang="en-US" sz="1800" dirty="0" smtClean="0"/>
            <a:t>Libraries</a:t>
          </a:r>
          <a:endParaRPr lang="en-US" sz="1800" dirty="0"/>
        </a:p>
      </dgm:t>
    </dgm:pt>
    <dgm:pt modelId="{91201386-FE06-4710-980D-F90C29CFADC8}" type="parTrans" cxnId="{37BDA2BB-A1EF-4637-B12C-30E66B73AA48}">
      <dgm:prSet/>
      <dgm:spPr/>
      <dgm:t>
        <a:bodyPr/>
        <a:lstStyle/>
        <a:p>
          <a:endParaRPr lang="en-US"/>
        </a:p>
      </dgm:t>
    </dgm:pt>
    <dgm:pt modelId="{7783736B-A774-4F52-A2AF-59E47BCA93E2}" type="sibTrans" cxnId="{37BDA2BB-A1EF-4637-B12C-30E66B73AA48}">
      <dgm:prSet/>
      <dgm:spPr/>
      <dgm:t>
        <a:bodyPr/>
        <a:lstStyle/>
        <a:p>
          <a:endParaRPr lang="en-US" dirty="0"/>
        </a:p>
      </dgm:t>
    </dgm:pt>
    <dgm:pt modelId="{31ACAC64-9556-463C-AFB8-3E9D8DE30628}">
      <dgm:prSet phldrT="[Text]"/>
      <dgm:spPr/>
      <dgm:t>
        <a:bodyPr/>
        <a:lstStyle/>
        <a:p>
          <a:r>
            <a:rPr lang="en-US" dirty="0" smtClean="0"/>
            <a:t>Nonprofits </a:t>
          </a:r>
          <a:endParaRPr lang="en-US" dirty="0"/>
        </a:p>
      </dgm:t>
    </dgm:pt>
    <dgm:pt modelId="{E1521857-08F5-43E3-8C4C-060646305E67}" type="parTrans" cxnId="{8A9C18D3-974C-4FAE-893F-62186A1A472C}">
      <dgm:prSet/>
      <dgm:spPr/>
      <dgm:t>
        <a:bodyPr/>
        <a:lstStyle/>
        <a:p>
          <a:endParaRPr lang="en-US"/>
        </a:p>
      </dgm:t>
    </dgm:pt>
    <dgm:pt modelId="{51F6F7B9-9AFA-404B-8059-8F6AA12178BC}" type="sibTrans" cxnId="{8A9C18D3-974C-4FAE-893F-62186A1A472C}">
      <dgm:prSet/>
      <dgm:spPr/>
      <dgm:t>
        <a:bodyPr/>
        <a:lstStyle/>
        <a:p>
          <a:endParaRPr lang="en-US" dirty="0"/>
        </a:p>
      </dgm:t>
    </dgm:pt>
    <dgm:pt modelId="{A928D212-EB4C-48EB-8524-C793BF8729CC}">
      <dgm:prSet phldrT="[Text]"/>
      <dgm:spPr/>
      <dgm:t>
        <a:bodyPr/>
        <a:lstStyle/>
        <a:p>
          <a:r>
            <a:rPr lang="en-US" dirty="0" smtClean="0"/>
            <a:t>Businesses</a:t>
          </a:r>
          <a:endParaRPr lang="en-US" dirty="0"/>
        </a:p>
      </dgm:t>
    </dgm:pt>
    <dgm:pt modelId="{C23F6621-B1B3-4EA3-AE3A-EE263F42D9F9}" type="parTrans" cxnId="{8764C901-BB91-4A36-AB76-00952BBD58A9}">
      <dgm:prSet/>
      <dgm:spPr/>
      <dgm:t>
        <a:bodyPr/>
        <a:lstStyle/>
        <a:p>
          <a:endParaRPr lang="en-US"/>
        </a:p>
      </dgm:t>
    </dgm:pt>
    <dgm:pt modelId="{BEE7F495-5E89-4E3A-8854-7FD031387C34}" type="sibTrans" cxnId="{8764C901-BB91-4A36-AB76-00952BBD58A9}">
      <dgm:prSet/>
      <dgm:spPr/>
      <dgm:t>
        <a:bodyPr/>
        <a:lstStyle/>
        <a:p>
          <a:endParaRPr lang="en-US" dirty="0"/>
        </a:p>
      </dgm:t>
    </dgm:pt>
    <dgm:pt modelId="{4A8594D9-FFA2-4DAB-8B1F-1CFC810F7EE5}" type="pres">
      <dgm:prSet presAssocID="{D002592E-73B5-4507-9CBF-C7872663062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9112A9-1521-4DCB-BFAD-48013E18A2F5}" type="pres">
      <dgm:prSet presAssocID="{D0CC4DCA-F328-49F1-A387-22891F38D1F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333FD2-DBEA-43C2-BFDD-B8154F07D401}" type="pres">
      <dgm:prSet presAssocID="{F6DA241E-5FE8-47C1-A22C-1EFDCBDBD7B3}" presName="sibTrans" presStyleLbl="sibTrans2D1" presStyleIdx="0" presStyleCnt="5" custLinFactNeighborX="15020" custLinFactNeighborY="19046"/>
      <dgm:spPr/>
      <dgm:t>
        <a:bodyPr/>
        <a:lstStyle/>
        <a:p>
          <a:endParaRPr lang="en-US"/>
        </a:p>
      </dgm:t>
    </dgm:pt>
    <dgm:pt modelId="{284FD1E6-1E7F-437C-A054-57CC39972A60}" type="pres">
      <dgm:prSet presAssocID="{F6DA241E-5FE8-47C1-A22C-1EFDCBDBD7B3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825F76FA-BBE1-40E5-8BFC-337140A87C78}" type="pres">
      <dgm:prSet presAssocID="{EFB78EA2-8B56-463B-8E35-ECC02221F38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993371-9A8E-4A66-8743-2CF7E8C5268D}" type="pres">
      <dgm:prSet presAssocID="{FC99689F-C8CF-4C36-8441-C4551EBE5453}" presName="sibTrans" presStyleLbl="sibTrans2D1" presStyleIdx="1" presStyleCnt="5"/>
      <dgm:spPr/>
      <dgm:t>
        <a:bodyPr/>
        <a:lstStyle/>
        <a:p>
          <a:endParaRPr lang="en-US"/>
        </a:p>
      </dgm:t>
    </dgm:pt>
    <dgm:pt modelId="{4B7B5187-944B-45B2-AF43-F34263D0E69D}" type="pres">
      <dgm:prSet presAssocID="{FC99689F-C8CF-4C36-8441-C4551EBE5453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D1F08B92-7D0D-4366-AC44-7C52B788B0A5}" type="pres">
      <dgm:prSet presAssocID="{D5D998A9-AA1C-4E22-8A9A-83EF07FAC9D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994D27-BC09-46C3-83C4-363CFD0C56E4}" type="pres">
      <dgm:prSet presAssocID="{7783736B-A774-4F52-A2AF-59E47BCA93E2}" presName="sibTrans" presStyleLbl="sibTrans2D1" presStyleIdx="2" presStyleCnt="5"/>
      <dgm:spPr/>
      <dgm:t>
        <a:bodyPr/>
        <a:lstStyle/>
        <a:p>
          <a:endParaRPr lang="en-US"/>
        </a:p>
      </dgm:t>
    </dgm:pt>
    <dgm:pt modelId="{03CD42BB-37DC-44C4-9C95-FC9BF355E671}" type="pres">
      <dgm:prSet presAssocID="{7783736B-A774-4F52-A2AF-59E47BCA93E2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3CD8AC52-65EA-4883-895F-9F7D7A241934}" type="pres">
      <dgm:prSet presAssocID="{31ACAC64-9556-463C-AFB8-3E9D8DE3062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A0C14E-0703-4D3F-86EC-7A536E7FA6E6}" type="pres">
      <dgm:prSet presAssocID="{51F6F7B9-9AFA-404B-8059-8F6AA12178BC}" presName="sibTrans" presStyleLbl="sibTrans2D1" presStyleIdx="3" presStyleCnt="5"/>
      <dgm:spPr/>
      <dgm:t>
        <a:bodyPr/>
        <a:lstStyle/>
        <a:p>
          <a:endParaRPr lang="en-US"/>
        </a:p>
      </dgm:t>
    </dgm:pt>
    <dgm:pt modelId="{7C898B29-FEB8-49E2-B2A9-AFC4B7D0F656}" type="pres">
      <dgm:prSet presAssocID="{51F6F7B9-9AFA-404B-8059-8F6AA12178BC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3C451B50-6814-4EDE-A196-8BE9EC236ADD}" type="pres">
      <dgm:prSet presAssocID="{A928D212-EB4C-48EB-8524-C793BF8729C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D15F84-04B8-443C-9C1D-B7E16919D953}" type="pres">
      <dgm:prSet presAssocID="{BEE7F495-5E89-4E3A-8854-7FD031387C34}" presName="sibTrans" presStyleLbl="sibTrans2D1" presStyleIdx="4" presStyleCnt="5"/>
      <dgm:spPr/>
      <dgm:t>
        <a:bodyPr/>
        <a:lstStyle/>
        <a:p>
          <a:endParaRPr lang="en-US"/>
        </a:p>
      </dgm:t>
    </dgm:pt>
    <dgm:pt modelId="{FEE9D8B1-0EE9-40FE-8275-761FE34D5BD2}" type="pres">
      <dgm:prSet presAssocID="{BEE7F495-5E89-4E3A-8854-7FD031387C34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F21266C5-FE86-4181-90CB-0563BD519ACB}" type="presOf" srcId="{BEE7F495-5E89-4E3A-8854-7FD031387C34}" destId="{FEE9D8B1-0EE9-40FE-8275-761FE34D5BD2}" srcOrd="1" destOrd="0" presId="urn:microsoft.com/office/officeart/2005/8/layout/cycle2"/>
    <dgm:cxn modelId="{715C8222-2A84-47EB-BA7E-FC3DFBD73EA2}" type="presOf" srcId="{51F6F7B9-9AFA-404B-8059-8F6AA12178BC}" destId="{F6A0C14E-0703-4D3F-86EC-7A536E7FA6E6}" srcOrd="0" destOrd="0" presId="urn:microsoft.com/office/officeart/2005/8/layout/cycle2"/>
    <dgm:cxn modelId="{9FD32B9F-90C7-4113-8F57-BF39C37BBF3C}" type="presOf" srcId="{A928D212-EB4C-48EB-8524-C793BF8729CC}" destId="{3C451B50-6814-4EDE-A196-8BE9EC236ADD}" srcOrd="0" destOrd="0" presId="urn:microsoft.com/office/officeart/2005/8/layout/cycle2"/>
    <dgm:cxn modelId="{C587B8CF-7497-4BCC-8C57-DDDD55DFB012}" type="presOf" srcId="{BEE7F495-5E89-4E3A-8854-7FD031387C34}" destId="{9CD15F84-04B8-443C-9C1D-B7E16919D953}" srcOrd="0" destOrd="0" presId="urn:microsoft.com/office/officeart/2005/8/layout/cycle2"/>
    <dgm:cxn modelId="{392C09DA-050F-436A-BA61-712EE0022FAC}" type="presOf" srcId="{D5D998A9-AA1C-4E22-8A9A-83EF07FAC9DF}" destId="{D1F08B92-7D0D-4366-AC44-7C52B788B0A5}" srcOrd="0" destOrd="0" presId="urn:microsoft.com/office/officeart/2005/8/layout/cycle2"/>
    <dgm:cxn modelId="{D4435A2A-10BE-45BC-B038-AA60F30BE382}" type="presOf" srcId="{F6DA241E-5FE8-47C1-A22C-1EFDCBDBD7B3}" destId="{01333FD2-DBEA-43C2-BFDD-B8154F07D401}" srcOrd="0" destOrd="0" presId="urn:microsoft.com/office/officeart/2005/8/layout/cycle2"/>
    <dgm:cxn modelId="{9E2CF568-EF67-447A-8E48-0D2DF940686E}" type="presOf" srcId="{7783736B-A774-4F52-A2AF-59E47BCA93E2}" destId="{3E994D27-BC09-46C3-83C4-363CFD0C56E4}" srcOrd="0" destOrd="0" presId="urn:microsoft.com/office/officeart/2005/8/layout/cycle2"/>
    <dgm:cxn modelId="{EACEBC6D-8D9C-4E95-9B3F-CD5B1287F2F0}" type="presOf" srcId="{FC99689F-C8CF-4C36-8441-C4551EBE5453}" destId="{47993371-9A8E-4A66-8743-2CF7E8C5268D}" srcOrd="0" destOrd="0" presId="urn:microsoft.com/office/officeart/2005/8/layout/cycle2"/>
    <dgm:cxn modelId="{8A9C18D3-974C-4FAE-893F-62186A1A472C}" srcId="{D002592E-73B5-4507-9CBF-C78726630628}" destId="{31ACAC64-9556-463C-AFB8-3E9D8DE30628}" srcOrd="3" destOrd="0" parTransId="{E1521857-08F5-43E3-8C4C-060646305E67}" sibTransId="{51F6F7B9-9AFA-404B-8059-8F6AA12178BC}"/>
    <dgm:cxn modelId="{77EBBBFF-DD74-4F74-824E-D23FDF2501A1}" type="presOf" srcId="{7783736B-A774-4F52-A2AF-59E47BCA93E2}" destId="{03CD42BB-37DC-44C4-9C95-FC9BF355E671}" srcOrd="1" destOrd="0" presId="urn:microsoft.com/office/officeart/2005/8/layout/cycle2"/>
    <dgm:cxn modelId="{F5756B3A-4815-4898-943B-C47E5A27E44C}" type="presOf" srcId="{D0CC4DCA-F328-49F1-A387-22891F38D1FD}" destId="{439112A9-1521-4DCB-BFAD-48013E18A2F5}" srcOrd="0" destOrd="0" presId="urn:microsoft.com/office/officeart/2005/8/layout/cycle2"/>
    <dgm:cxn modelId="{78287CF1-92BF-4950-8E03-889715644807}" type="presOf" srcId="{EFB78EA2-8B56-463B-8E35-ECC02221F380}" destId="{825F76FA-BBE1-40E5-8BFC-337140A87C78}" srcOrd="0" destOrd="0" presId="urn:microsoft.com/office/officeart/2005/8/layout/cycle2"/>
    <dgm:cxn modelId="{37BDA2BB-A1EF-4637-B12C-30E66B73AA48}" srcId="{D002592E-73B5-4507-9CBF-C78726630628}" destId="{D5D998A9-AA1C-4E22-8A9A-83EF07FAC9DF}" srcOrd="2" destOrd="0" parTransId="{91201386-FE06-4710-980D-F90C29CFADC8}" sibTransId="{7783736B-A774-4F52-A2AF-59E47BCA93E2}"/>
    <dgm:cxn modelId="{42DD18F6-1F67-43D7-BA4B-736C8F18C168}" type="presOf" srcId="{F6DA241E-5FE8-47C1-A22C-1EFDCBDBD7B3}" destId="{284FD1E6-1E7F-437C-A054-57CC39972A60}" srcOrd="1" destOrd="0" presId="urn:microsoft.com/office/officeart/2005/8/layout/cycle2"/>
    <dgm:cxn modelId="{8764C901-BB91-4A36-AB76-00952BBD58A9}" srcId="{D002592E-73B5-4507-9CBF-C78726630628}" destId="{A928D212-EB4C-48EB-8524-C793BF8729CC}" srcOrd="4" destOrd="0" parTransId="{C23F6621-B1B3-4EA3-AE3A-EE263F42D9F9}" sibTransId="{BEE7F495-5E89-4E3A-8854-7FD031387C34}"/>
    <dgm:cxn modelId="{DF4AB8DB-B2FD-4CE0-8BDD-9DA2B6334D12}" srcId="{D002592E-73B5-4507-9CBF-C78726630628}" destId="{D0CC4DCA-F328-49F1-A387-22891F38D1FD}" srcOrd="0" destOrd="0" parTransId="{3EDFC0CC-142A-4B73-BE9D-BB788C61873C}" sibTransId="{F6DA241E-5FE8-47C1-A22C-1EFDCBDBD7B3}"/>
    <dgm:cxn modelId="{13F9970D-0573-4714-9126-8D5A7BC9A18D}" type="presOf" srcId="{51F6F7B9-9AFA-404B-8059-8F6AA12178BC}" destId="{7C898B29-FEB8-49E2-B2A9-AFC4B7D0F656}" srcOrd="1" destOrd="0" presId="urn:microsoft.com/office/officeart/2005/8/layout/cycle2"/>
    <dgm:cxn modelId="{37633DA8-1AEB-40DA-BB1F-CC09934A1D60}" type="presOf" srcId="{31ACAC64-9556-463C-AFB8-3E9D8DE30628}" destId="{3CD8AC52-65EA-4883-895F-9F7D7A241934}" srcOrd="0" destOrd="0" presId="urn:microsoft.com/office/officeart/2005/8/layout/cycle2"/>
    <dgm:cxn modelId="{52A94D78-FA23-4487-9716-B40EC040BA95}" type="presOf" srcId="{D002592E-73B5-4507-9CBF-C78726630628}" destId="{4A8594D9-FFA2-4DAB-8B1F-1CFC810F7EE5}" srcOrd="0" destOrd="0" presId="urn:microsoft.com/office/officeart/2005/8/layout/cycle2"/>
    <dgm:cxn modelId="{E1081BA6-6EEB-4B2F-94BF-70AE2B4D0FD5}" srcId="{D002592E-73B5-4507-9CBF-C78726630628}" destId="{EFB78EA2-8B56-463B-8E35-ECC02221F380}" srcOrd="1" destOrd="0" parTransId="{ED3CD99C-A7F8-4C28-A74B-E9E3879C8F50}" sibTransId="{FC99689F-C8CF-4C36-8441-C4551EBE5453}"/>
    <dgm:cxn modelId="{8766B657-449C-479C-A845-B27FC93B983D}" type="presOf" srcId="{FC99689F-C8CF-4C36-8441-C4551EBE5453}" destId="{4B7B5187-944B-45B2-AF43-F34263D0E69D}" srcOrd="1" destOrd="0" presId="urn:microsoft.com/office/officeart/2005/8/layout/cycle2"/>
    <dgm:cxn modelId="{041E8EDE-BDCF-4548-B08E-69CBDCA7A0E9}" type="presParOf" srcId="{4A8594D9-FFA2-4DAB-8B1F-1CFC810F7EE5}" destId="{439112A9-1521-4DCB-BFAD-48013E18A2F5}" srcOrd="0" destOrd="0" presId="urn:microsoft.com/office/officeart/2005/8/layout/cycle2"/>
    <dgm:cxn modelId="{7AEC65E1-D1E0-4036-B013-276DCA74C9B5}" type="presParOf" srcId="{4A8594D9-FFA2-4DAB-8B1F-1CFC810F7EE5}" destId="{01333FD2-DBEA-43C2-BFDD-B8154F07D401}" srcOrd="1" destOrd="0" presId="urn:microsoft.com/office/officeart/2005/8/layout/cycle2"/>
    <dgm:cxn modelId="{5AA5D62B-1F0A-44B4-98DA-A326BFC7C11A}" type="presParOf" srcId="{01333FD2-DBEA-43C2-BFDD-B8154F07D401}" destId="{284FD1E6-1E7F-437C-A054-57CC39972A60}" srcOrd="0" destOrd="0" presId="urn:microsoft.com/office/officeart/2005/8/layout/cycle2"/>
    <dgm:cxn modelId="{A1D031A7-C36E-4D9E-B21C-49CCAB685BEC}" type="presParOf" srcId="{4A8594D9-FFA2-4DAB-8B1F-1CFC810F7EE5}" destId="{825F76FA-BBE1-40E5-8BFC-337140A87C78}" srcOrd="2" destOrd="0" presId="urn:microsoft.com/office/officeart/2005/8/layout/cycle2"/>
    <dgm:cxn modelId="{E66DBC03-C2C8-4816-B01F-FECCFEA8DDDB}" type="presParOf" srcId="{4A8594D9-FFA2-4DAB-8B1F-1CFC810F7EE5}" destId="{47993371-9A8E-4A66-8743-2CF7E8C5268D}" srcOrd="3" destOrd="0" presId="urn:microsoft.com/office/officeart/2005/8/layout/cycle2"/>
    <dgm:cxn modelId="{3A662FAF-D520-4F6A-A9AA-872924CA8C83}" type="presParOf" srcId="{47993371-9A8E-4A66-8743-2CF7E8C5268D}" destId="{4B7B5187-944B-45B2-AF43-F34263D0E69D}" srcOrd="0" destOrd="0" presId="urn:microsoft.com/office/officeart/2005/8/layout/cycle2"/>
    <dgm:cxn modelId="{82511124-8158-4535-84D6-BDB34A9CEE3F}" type="presParOf" srcId="{4A8594D9-FFA2-4DAB-8B1F-1CFC810F7EE5}" destId="{D1F08B92-7D0D-4366-AC44-7C52B788B0A5}" srcOrd="4" destOrd="0" presId="urn:microsoft.com/office/officeart/2005/8/layout/cycle2"/>
    <dgm:cxn modelId="{2B707153-8681-45C4-AFE9-B132F5DE41F7}" type="presParOf" srcId="{4A8594D9-FFA2-4DAB-8B1F-1CFC810F7EE5}" destId="{3E994D27-BC09-46C3-83C4-363CFD0C56E4}" srcOrd="5" destOrd="0" presId="urn:microsoft.com/office/officeart/2005/8/layout/cycle2"/>
    <dgm:cxn modelId="{CDC798F1-C788-4F77-A2F7-837A68157083}" type="presParOf" srcId="{3E994D27-BC09-46C3-83C4-363CFD0C56E4}" destId="{03CD42BB-37DC-44C4-9C95-FC9BF355E671}" srcOrd="0" destOrd="0" presId="urn:microsoft.com/office/officeart/2005/8/layout/cycle2"/>
    <dgm:cxn modelId="{BAA5C0CA-CDCF-492F-B3CD-0F0EC86D4F0E}" type="presParOf" srcId="{4A8594D9-FFA2-4DAB-8B1F-1CFC810F7EE5}" destId="{3CD8AC52-65EA-4883-895F-9F7D7A241934}" srcOrd="6" destOrd="0" presId="urn:microsoft.com/office/officeart/2005/8/layout/cycle2"/>
    <dgm:cxn modelId="{4F363E75-9A08-47C4-B625-118FC8301C16}" type="presParOf" srcId="{4A8594D9-FFA2-4DAB-8B1F-1CFC810F7EE5}" destId="{F6A0C14E-0703-4D3F-86EC-7A536E7FA6E6}" srcOrd="7" destOrd="0" presId="urn:microsoft.com/office/officeart/2005/8/layout/cycle2"/>
    <dgm:cxn modelId="{38ADCEF9-DEEB-4349-873D-868815AA88BA}" type="presParOf" srcId="{F6A0C14E-0703-4D3F-86EC-7A536E7FA6E6}" destId="{7C898B29-FEB8-49E2-B2A9-AFC4B7D0F656}" srcOrd="0" destOrd="0" presId="urn:microsoft.com/office/officeart/2005/8/layout/cycle2"/>
    <dgm:cxn modelId="{77B4A1CA-A2DC-4AF9-A47B-37FBE668CE43}" type="presParOf" srcId="{4A8594D9-FFA2-4DAB-8B1F-1CFC810F7EE5}" destId="{3C451B50-6814-4EDE-A196-8BE9EC236ADD}" srcOrd="8" destOrd="0" presId="urn:microsoft.com/office/officeart/2005/8/layout/cycle2"/>
    <dgm:cxn modelId="{22D3215A-5200-4632-BE50-9ED46DBF7A82}" type="presParOf" srcId="{4A8594D9-FFA2-4DAB-8B1F-1CFC810F7EE5}" destId="{9CD15F84-04B8-443C-9C1D-B7E16919D953}" srcOrd="9" destOrd="0" presId="urn:microsoft.com/office/officeart/2005/8/layout/cycle2"/>
    <dgm:cxn modelId="{504DDDAA-528F-4838-B80A-2D636739D4FC}" type="presParOf" srcId="{9CD15F84-04B8-443C-9C1D-B7E16919D953}" destId="{FEE9D8B1-0EE9-40FE-8275-761FE34D5BD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9112A9-1521-4DCB-BFAD-48013E18A2F5}">
      <dsp:nvSpPr>
        <dsp:cNvPr id="0" name=""/>
        <dsp:cNvSpPr/>
      </dsp:nvSpPr>
      <dsp:spPr>
        <a:xfrm>
          <a:off x="2579228" y="764"/>
          <a:ext cx="1242342" cy="12423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Federal Reserve</a:t>
          </a:r>
          <a:endParaRPr lang="en-US" sz="1800" kern="1200" dirty="0"/>
        </a:p>
      </dsp:txBody>
      <dsp:txXfrm>
        <a:off x="2579228" y="764"/>
        <a:ext cx="1242342" cy="1242342"/>
      </dsp:txXfrm>
    </dsp:sp>
    <dsp:sp modelId="{01333FD2-DBEA-43C2-BFDD-B8154F07D401}">
      <dsp:nvSpPr>
        <dsp:cNvPr id="0" name=""/>
        <dsp:cNvSpPr/>
      </dsp:nvSpPr>
      <dsp:spPr>
        <a:xfrm rot="2160000">
          <a:off x="3831948" y="1034951"/>
          <a:ext cx="330348" cy="419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 rot="2160000">
        <a:off x="3831948" y="1034951"/>
        <a:ext cx="330348" cy="419290"/>
      </dsp:txXfrm>
    </dsp:sp>
    <dsp:sp modelId="{825F76FA-BBE1-40E5-8BFC-337140A87C78}">
      <dsp:nvSpPr>
        <dsp:cNvPr id="0" name=""/>
        <dsp:cNvSpPr/>
      </dsp:nvSpPr>
      <dsp:spPr>
        <a:xfrm>
          <a:off x="4088564" y="1097361"/>
          <a:ext cx="1242342" cy="12423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ALA</a:t>
          </a:r>
          <a:endParaRPr lang="en-US" sz="2000" kern="1200" dirty="0"/>
        </a:p>
      </dsp:txBody>
      <dsp:txXfrm>
        <a:off x="4088564" y="1097361"/>
        <a:ext cx="1242342" cy="1242342"/>
      </dsp:txXfrm>
    </dsp:sp>
    <dsp:sp modelId="{47993371-9A8E-4A66-8743-2CF7E8C5268D}">
      <dsp:nvSpPr>
        <dsp:cNvPr id="0" name=""/>
        <dsp:cNvSpPr/>
      </dsp:nvSpPr>
      <dsp:spPr>
        <a:xfrm rot="6480000">
          <a:off x="4259193" y="2387161"/>
          <a:ext cx="330348" cy="419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 rot="6480000">
        <a:off x="4259193" y="2387161"/>
        <a:ext cx="330348" cy="419290"/>
      </dsp:txXfrm>
    </dsp:sp>
    <dsp:sp modelId="{D1F08B92-7D0D-4366-AC44-7C52B788B0A5}">
      <dsp:nvSpPr>
        <dsp:cNvPr id="0" name=""/>
        <dsp:cNvSpPr/>
      </dsp:nvSpPr>
      <dsp:spPr>
        <a:xfrm>
          <a:off x="3512049" y="2871692"/>
          <a:ext cx="1242342" cy="12423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Libraries</a:t>
          </a:r>
          <a:endParaRPr lang="en-US" sz="1800" kern="1200" dirty="0"/>
        </a:p>
      </dsp:txBody>
      <dsp:txXfrm>
        <a:off x="3512049" y="2871692"/>
        <a:ext cx="1242342" cy="1242342"/>
      </dsp:txXfrm>
    </dsp:sp>
    <dsp:sp modelId="{3E994D27-BC09-46C3-83C4-363CFD0C56E4}">
      <dsp:nvSpPr>
        <dsp:cNvPr id="0" name=""/>
        <dsp:cNvSpPr/>
      </dsp:nvSpPr>
      <dsp:spPr>
        <a:xfrm rot="10800000">
          <a:off x="3044575" y="3283218"/>
          <a:ext cx="330348" cy="419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 rot="10800000">
        <a:off x="3044575" y="3283218"/>
        <a:ext cx="330348" cy="419290"/>
      </dsp:txXfrm>
    </dsp:sp>
    <dsp:sp modelId="{3CD8AC52-65EA-4883-895F-9F7D7A241934}">
      <dsp:nvSpPr>
        <dsp:cNvPr id="0" name=""/>
        <dsp:cNvSpPr/>
      </dsp:nvSpPr>
      <dsp:spPr>
        <a:xfrm>
          <a:off x="1646407" y="2871692"/>
          <a:ext cx="1242342" cy="12423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Nonprofits </a:t>
          </a:r>
          <a:endParaRPr lang="en-US" sz="1500" kern="1200" dirty="0"/>
        </a:p>
      </dsp:txBody>
      <dsp:txXfrm>
        <a:off x="1646407" y="2871692"/>
        <a:ext cx="1242342" cy="1242342"/>
      </dsp:txXfrm>
    </dsp:sp>
    <dsp:sp modelId="{F6A0C14E-0703-4D3F-86EC-7A536E7FA6E6}">
      <dsp:nvSpPr>
        <dsp:cNvPr id="0" name=""/>
        <dsp:cNvSpPr/>
      </dsp:nvSpPr>
      <dsp:spPr>
        <a:xfrm rot="15120000">
          <a:off x="1817036" y="2404944"/>
          <a:ext cx="330348" cy="419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 rot="15120000">
        <a:off x="1817036" y="2404944"/>
        <a:ext cx="330348" cy="419290"/>
      </dsp:txXfrm>
    </dsp:sp>
    <dsp:sp modelId="{3C451B50-6814-4EDE-A196-8BE9EC236ADD}">
      <dsp:nvSpPr>
        <dsp:cNvPr id="0" name=""/>
        <dsp:cNvSpPr/>
      </dsp:nvSpPr>
      <dsp:spPr>
        <a:xfrm>
          <a:off x="1069892" y="1097361"/>
          <a:ext cx="1242342" cy="12423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Businesses</a:t>
          </a:r>
          <a:endParaRPr lang="en-US" sz="1500" kern="1200" dirty="0"/>
        </a:p>
      </dsp:txBody>
      <dsp:txXfrm>
        <a:off x="1069892" y="1097361"/>
        <a:ext cx="1242342" cy="1242342"/>
      </dsp:txXfrm>
    </dsp:sp>
    <dsp:sp modelId="{9CD15F84-04B8-443C-9C1D-B7E16919D953}">
      <dsp:nvSpPr>
        <dsp:cNvPr id="0" name=""/>
        <dsp:cNvSpPr/>
      </dsp:nvSpPr>
      <dsp:spPr>
        <a:xfrm rot="19440000">
          <a:off x="2272993" y="966084"/>
          <a:ext cx="330348" cy="419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 rot="19440000">
        <a:off x="2272993" y="966084"/>
        <a:ext cx="330348" cy="4192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B7E8A60-73D6-4C37-9749-0A49EBEA2915}" type="datetimeFigureOut">
              <a:rPr lang="en-US"/>
              <a:pPr>
                <a:defRPr/>
              </a:pPr>
              <a:t>9/6/2011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791810F-5132-426C-9393-F520F47E78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9CF4E-97B8-41BB-935C-D0F60EF9BF6E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9CF4E-97B8-41BB-935C-D0F60EF9BF6E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9CF4E-97B8-41BB-935C-D0F60EF9BF6E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9CF4E-97B8-41BB-935C-D0F60EF9BF6E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9CF4E-97B8-41BB-935C-D0F60EF9BF6E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9CF4E-97B8-41BB-935C-D0F60EF9BF6E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9CF4E-97B8-41BB-935C-D0F60EF9BF6E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mtClean="0"/>
              <a:t>Share </a:t>
            </a:r>
            <a:r>
              <a:rPr lang="en-US" dirty="0" smtClean="0"/>
              <a:t>resources and expertise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9CF4E-97B8-41BB-935C-D0F60EF9BF6E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B6E9F-0BA9-490F-8872-429CE3C6A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15AAF-EBAC-4C00-9DA4-153995CD2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B9A77-8F99-4BC3-8B6E-CE2CE354C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8AF0-9D71-464A-BE2E-A5AA782E87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93BD-6B7C-4A96-827C-7262A50897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8AF0-9D71-464A-BE2E-A5AA782E87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93BD-6B7C-4A96-827C-7262A50897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8AF0-9D71-464A-BE2E-A5AA782E87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93BD-6B7C-4A96-827C-7262A50897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8AF0-9D71-464A-BE2E-A5AA782E87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93BD-6B7C-4A96-827C-7262A50897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8AF0-9D71-464A-BE2E-A5AA782E87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93BD-6B7C-4A96-827C-7262A50897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8AF0-9D71-464A-BE2E-A5AA782E87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93BD-6B7C-4A96-827C-7262A50897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8AF0-9D71-464A-BE2E-A5AA782E87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93BD-6B7C-4A96-827C-7262A50897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8AF0-9D71-464A-BE2E-A5AA782E87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93BD-6B7C-4A96-827C-7262A50897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FD2F0-54D5-4CB3-823A-DFD5387F3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8AF0-9D71-464A-BE2E-A5AA782E87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93BD-6B7C-4A96-827C-7262A50897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8AF0-9D71-464A-BE2E-A5AA782E87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93BD-6B7C-4A96-827C-7262A50897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8AF0-9D71-464A-BE2E-A5AA782E87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93BD-6B7C-4A96-827C-7262A50897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4B3BE-1E9C-4485-AA88-A089385E9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41739-2179-449B-AE73-E1B6D72BF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48D8B-1A1E-4727-8C47-2E86C5BDFC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BBCFF-76F3-404E-90A4-DED46EE9C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6468D-317E-4B18-8811-8F2E3BE19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23C98-07D4-43A6-A17B-6C02B68E6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DBF8F-5543-4C59-8221-44C3C20258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12CE84F-A40C-4CB6-8570-FF725C365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B538AF0-9D71-464A-BE2E-A5AA782E876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9/6/2011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BA093BD-6B7C-4A96-827C-7262A508970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mdowling@ala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1371600" y="381000"/>
            <a:ext cx="7772400" cy="14478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Money Smart Week</a:t>
            </a:r>
            <a:r>
              <a:rPr lang="en-US" b="1" baseline="30000" smtClean="0">
                <a:solidFill>
                  <a:schemeClr val="tx1"/>
                </a:solidFill>
              </a:rPr>
              <a:t> </a:t>
            </a:r>
            <a:r>
              <a:rPr lang="en-US" sz="1800" b="1" baseline="30000" smtClean="0">
                <a:solidFill>
                  <a:schemeClr val="tx1"/>
                </a:solidFill>
              </a:rPr>
              <a:t>®</a:t>
            </a:r>
            <a:r>
              <a:rPr lang="en-US" smtClean="0">
                <a:solidFill>
                  <a:schemeClr val="tx1"/>
                </a:solidFill>
              </a:rPr>
              <a:t> </a:t>
            </a:r>
            <a:br>
              <a:rPr lang="en-US" smtClean="0">
                <a:solidFill>
                  <a:schemeClr val="tx1"/>
                </a:solidFill>
              </a:rPr>
            </a:br>
            <a:r>
              <a:rPr lang="en-US" i="1" smtClean="0">
                <a:solidFill>
                  <a:schemeClr val="tx1"/>
                </a:solidFill>
              </a:rPr>
              <a:t>@ your library</a:t>
            </a:r>
            <a:r>
              <a:rPr lang="en-US" baseline="30000" smtClean="0">
                <a:solidFill>
                  <a:schemeClr val="tx1"/>
                </a:solidFill>
              </a:rPr>
              <a:t> </a:t>
            </a:r>
            <a:r>
              <a:rPr lang="en-US" sz="1800" b="1" smtClean="0">
                <a:solidFill>
                  <a:schemeClr val="tx1"/>
                </a:solidFill>
              </a:rPr>
              <a:t> </a:t>
            </a:r>
            <a:endParaRPr lang="en-US" sz="1800" smtClean="0">
              <a:solidFill>
                <a:schemeClr val="tx1"/>
              </a:solidFill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600200" y="2286000"/>
            <a:ext cx="7315200" cy="2819400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336600"/>
                </a:solidFill>
              </a:rPr>
              <a:t>A partnership between the Federal Reserve Bank of Chicago and the American Library Association</a:t>
            </a:r>
          </a:p>
          <a:p>
            <a:endParaRPr lang="en-US" smtClean="0"/>
          </a:p>
          <a:p>
            <a:r>
              <a:rPr lang="en-US" sz="1600" smtClean="0"/>
              <a:t>Michael Dowling, Director Chapter Relations Office</a:t>
            </a:r>
          </a:p>
          <a:p>
            <a:r>
              <a:rPr lang="en-US" sz="1600" smtClean="0"/>
              <a:t> and International Relations Office</a:t>
            </a:r>
          </a:p>
          <a:p>
            <a:r>
              <a:rPr lang="en-US" sz="1600" smtClean="0"/>
              <a:t>American Library Association</a:t>
            </a:r>
          </a:p>
          <a:p>
            <a:r>
              <a:rPr lang="en-US" sz="1600" smtClean="0">
                <a:hlinkClick r:id="rId2"/>
              </a:rPr>
              <a:t>mdowling@ala.org</a:t>
            </a:r>
            <a:endParaRPr lang="en-US" sz="1600" smtClean="0"/>
          </a:p>
          <a:p>
            <a:endParaRPr lang="en-US" sz="1600" smtClean="0"/>
          </a:p>
        </p:txBody>
      </p:sp>
      <p:pic>
        <p:nvPicPr>
          <p:cNvPr id="2052" name="Content Placeholder 3"/>
          <p:cNvPicPr>
            <a:picLocks/>
          </p:cNvPicPr>
          <p:nvPr/>
        </p:nvPicPr>
        <p:blipFill>
          <a:blip r:embed="rId3" cstate="print"/>
          <a:srcRect l="38622" t="8215" r="36539" b="10422"/>
          <a:stretch>
            <a:fillRect/>
          </a:stretch>
        </p:blipFill>
        <p:spPr bwMode="auto">
          <a:xfrm>
            <a:off x="152400" y="1295400"/>
            <a:ext cx="1727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solidFill>
                  <a:schemeClr val="tx1"/>
                </a:solidFill>
              </a:rPr>
              <a:t>Specific MSW @ your library downloadable materials</a:t>
            </a:r>
          </a:p>
        </p:txBody>
      </p:sp>
      <p:pic>
        <p:nvPicPr>
          <p:cNvPr id="1126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12500" t="11111" r="29167" b="8333"/>
          <a:stretch>
            <a:fillRect/>
          </a:stretch>
        </p:blipFill>
        <p:spPr>
          <a:xfrm>
            <a:off x="0" y="2133600"/>
            <a:ext cx="4395788" cy="3886200"/>
          </a:xfrm>
          <a:noFill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 l="18750" t="11111" r="29167" b="5556"/>
          <a:stretch>
            <a:fillRect/>
          </a:stretch>
        </p:blipFill>
        <p:spPr bwMode="auto">
          <a:xfrm>
            <a:off x="4495800" y="2286000"/>
            <a:ext cx="4419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2011 Money Smart Week @ your library results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>
                <a:solidFill>
                  <a:srgbClr val="336600"/>
                </a:solidFill>
              </a:rPr>
              <a:t>Libraries in 30 states participated (mainly public libraries)</a:t>
            </a:r>
          </a:p>
          <a:p>
            <a:endParaRPr lang="en-US" sz="2400" smtClean="0">
              <a:solidFill>
                <a:srgbClr val="336600"/>
              </a:solidFill>
            </a:endParaRPr>
          </a:p>
          <a:p>
            <a:r>
              <a:rPr lang="en-US" sz="2400" smtClean="0">
                <a:solidFill>
                  <a:srgbClr val="336600"/>
                </a:solidFill>
              </a:rPr>
              <a:t>47% surveyed had not done financial literacy programming before</a:t>
            </a:r>
          </a:p>
          <a:p>
            <a:endParaRPr lang="en-US" sz="2400" smtClean="0">
              <a:solidFill>
                <a:srgbClr val="336600"/>
              </a:solidFill>
            </a:endParaRPr>
          </a:p>
          <a:p>
            <a:r>
              <a:rPr lang="en-US" sz="2400" smtClean="0">
                <a:solidFill>
                  <a:srgbClr val="336600"/>
                </a:solidFill>
              </a:rPr>
              <a:t>83% found partners for programming</a:t>
            </a:r>
          </a:p>
          <a:p>
            <a:endParaRPr lang="en-US" sz="2400" smtClean="0">
              <a:solidFill>
                <a:srgbClr val="336600"/>
              </a:solidFill>
            </a:endParaRPr>
          </a:p>
          <a:p>
            <a:r>
              <a:rPr lang="en-US" sz="2400" smtClean="0">
                <a:solidFill>
                  <a:srgbClr val="336600"/>
                </a:solidFill>
              </a:rPr>
              <a:t>70% said MSW @ your library efforts met expectations</a:t>
            </a:r>
          </a:p>
          <a:p>
            <a:endParaRPr lang="en-US" sz="2400" smtClean="0">
              <a:solidFill>
                <a:srgbClr val="336600"/>
              </a:solidFill>
            </a:endParaRPr>
          </a:p>
          <a:p>
            <a:r>
              <a:rPr lang="en-US" sz="2400" smtClean="0">
                <a:solidFill>
                  <a:srgbClr val="336600"/>
                </a:solidFill>
              </a:rPr>
              <a:t>86% will participate in 2012</a:t>
            </a:r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r>
              <a:rPr lang="en-US" sz="3600" smtClean="0"/>
              <a:t>Money Smart Week @ your library 2012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>
                <a:solidFill>
                  <a:srgbClr val="336600"/>
                </a:solidFill>
              </a:rPr>
              <a:t>Increase overall participation, but especially more academic and school libraries</a:t>
            </a:r>
          </a:p>
          <a:p>
            <a:endParaRPr lang="en-US" sz="2400" smtClean="0">
              <a:solidFill>
                <a:srgbClr val="336600"/>
              </a:solidFill>
            </a:endParaRPr>
          </a:p>
          <a:p>
            <a:r>
              <a:rPr lang="en-US" sz="2400" smtClean="0">
                <a:solidFill>
                  <a:srgbClr val="336600"/>
                </a:solidFill>
              </a:rPr>
              <a:t>Fall promotion through webinar and state library conference presentations</a:t>
            </a:r>
          </a:p>
          <a:p>
            <a:endParaRPr lang="en-US" sz="2400" smtClean="0">
              <a:solidFill>
                <a:srgbClr val="336600"/>
              </a:solidFill>
            </a:endParaRPr>
          </a:p>
          <a:p>
            <a:r>
              <a:rPr lang="en-US" sz="2400" smtClean="0">
                <a:solidFill>
                  <a:srgbClr val="336600"/>
                </a:solidFill>
              </a:rPr>
              <a:t>Connect state library associations and state libraries to MSW coalitions</a:t>
            </a:r>
          </a:p>
          <a:p>
            <a:endParaRPr lang="en-US" sz="2400" smtClean="0">
              <a:solidFill>
                <a:srgbClr val="3366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95400"/>
            <a:ext cx="8534400" cy="230505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6000" b="1" dirty="0" smtClean="0"/>
              <a:t>Money Smart Week</a:t>
            </a:r>
            <a:r>
              <a:rPr lang="en-US" sz="6000" b="1" baseline="30000" dirty="0" smtClean="0"/>
              <a:t>®</a:t>
            </a:r>
            <a:r>
              <a:rPr lang="en-US" sz="6000" b="1" dirty="0" smtClean="0"/>
              <a:t> </a:t>
            </a:r>
            <a:r>
              <a:rPr lang="en-US" sz="6000" b="1" i="1" dirty="0" smtClean="0"/>
              <a:t>@your library</a:t>
            </a:r>
            <a:endParaRPr lang="en-US" sz="6000" b="1" i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5257800"/>
            <a:ext cx="2667000" cy="127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Bobbie Rudnick, Business Librarian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Naperville Public Library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Naperville, Illinois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Libraries &amp; Financial Literacy</a:t>
            </a:r>
            <a:endParaRPr lang="en-US" b="1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Commitment to improved quality of life and economic development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Increasing relevance during hard times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Providing trustworthy information, resources, technology, expertise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5257800"/>
            <a:ext cx="2667000" cy="127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5257800"/>
            <a:ext cx="2667000" cy="127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5800" y="685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762000"/>
            <a:ext cx="6705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solidFill>
                  <a:prstClr val="black"/>
                </a:solidFill>
                <a:latin typeface="Calibri"/>
              </a:rPr>
              <a:t>...in addition to contributing to community economic strength, the business community has come to recognize our library as a strong force  in melding  the local spheres of influence. The library can serve as neutral territory for the private, governmental, and public sectors to address common concerns.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400" u="sng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u="sng" dirty="0">
                <a:solidFill>
                  <a:prstClr val="black"/>
                </a:solidFill>
                <a:latin typeface="Calibri"/>
              </a:rPr>
              <a:t>Small Business and the Public Library: Strategies for a Successful Partnership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. </a:t>
            </a:r>
            <a:r>
              <a:rPr lang="en-US" sz="1600" u="sng" dirty="0">
                <a:solidFill>
                  <a:prstClr val="black"/>
                </a:solidFill>
                <a:latin typeface="Calibri"/>
              </a:rPr>
              <a:t> 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Weiss, Serlis-McPhillips, Malafi: American Library Association, 2011.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5257800"/>
            <a:ext cx="2667000" cy="127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Diagram 7"/>
          <p:cNvGraphicFramePr/>
          <p:nvPr/>
        </p:nvGraphicFramePr>
        <p:xfrm>
          <a:off x="1219200" y="1371600"/>
          <a:ext cx="6400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Money Smart Week® Coalitions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Partnering with Libraries</a:t>
            </a:r>
            <a:endParaRPr lang="en-US" b="1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Promotion and publicity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Financial resources, databases, tools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Library staff expertise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Web presence to support financial education and programming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5257800"/>
            <a:ext cx="2667000" cy="127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Designing Money Smart Programs</a:t>
            </a:r>
            <a:endParaRPr lang="en-US" b="1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57200" y="1219201"/>
            <a:ext cx="4040188" cy="609600"/>
          </a:xfrm>
        </p:spPr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42973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Credit and debt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Financial emergencies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Investing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Housing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Identity theft</a:t>
            </a:r>
          </a:p>
          <a:p>
            <a:pPr marL="182880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Kids and money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Retirement planning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Unemployment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>
          <a:xfrm>
            <a:off x="4645025" y="1066801"/>
            <a:ext cx="4041775" cy="762000"/>
          </a:xfrm>
        </p:spPr>
        <p:txBody>
          <a:bodyPr/>
          <a:lstStyle/>
          <a:p>
            <a:r>
              <a:rPr lang="en-US" dirty="0" smtClean="0"/>
              <a:t>Partners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>
          <a:xfrm>
            <a:off x="4645025" y="1752600"/>
            <a:ext cx="4041775" cy="4373563"/>
          </a:xfrm>
        </p:spPr>
        <p:txBody>
          <a:bodyPr/>
          <a:lstStyle/>
          <a:p>
            <a:r>
              <a:rPr lang="en-US" dirty="0" smtClean="0"/>
              <a:t>Banks and credit unions</a:t>
            </a:r>
          </a:p>
          <a:p>
            <a:r>
              <a:rPr lang="en-US" dirty="0" smtClean="0"/>
              <a:t>Credit counseling services</a:t>
            </a:r>
          </a:p>
          <a:p>
            <a:r>
              <a:rPr lang="en-US" dirty="0" smtClean="0"/>
              <a:t>University Extension offices</a:t>
            </a:r>
          </a:p>
          <a:p>
            <a:r>
              <a:rPr lang="en-US" dirty="0" smtClean="0"/>
              <a:t>City &amp; State Treasurers</a:t>
            </a:r>
          </a:p>
          <a:p>
            <a:r>
              <a:rPr lang="en-US" dirty="0" smtClean="0"/>
              <a:t>Professional associations</a:t>
            </a:r>
          </a:p>
          <a:p>
            <a:r>
              <a:rPr lang="en-US" dirty="0" smtClean="0"/>
              <a:t>Government agencies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5257800"/>
            <a:ext cx="2667000" cy="127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Users\Bobbie\Desktop\Capture4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4896790"/>
            <a:ext cx="2658704" cy="1961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5257800"/>
            <a:ext cx="2667000" cy="127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3657600" y="457200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/>
          <a:stretch>
            <a:fillRect/>
          </a:stretch>
        </p:blipFill>
        <p:spPr bwMode="auto">
          <a:xfrm>
            <a:off x="508000" y="2819400"/>
            <a:ext cx="2641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lum bright="20000"/>
          </a:blip>
          <a:srcRect/>
          <a:stretch>
            <a:fillRect/>
          </a:stretch>
        </p:blipFill>
        <p:spPr bwMode="auto">
          <a:xfrm>
            <a:off x="2895600" y="4876800"/>
            <a:ext cx="23622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FinancialRealityFairLogo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609600"/>
            <a:ext cx="28562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icul_head_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43000" y="1981200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209800"/>
            <a:ext cx="8610600" cy="1447800"/>
          </a:xfrm>
        </p:spPr>
        <p:txBody>
          <a:bodyPr/>
          <a:lstStyle/>
          <a:p>
            <a:pPr algn="l" eaLnBrk="1" hangingPunct="1"/>
            <a:r>
              <a:rPr lang="en-US" sz="2000" smtClean="0"/>
              <a:t> </a:t>
            </a:r>
            <a:r>
              <a:rPr lang="en-US" sz="2000" smtClean="0">
                <a:solidFill>
                  <a:srgbClr val="336600"/>
                </a:solidFill>
              </a:rPr>
              <a:t>Mission </a:t>
            </a:r>
            <a:r>
              <a:rPr lang="en-US" sz="2000" i="1" smtClean="0">
                <a:solidFill>
                  <a:srgbClr val="336600"/>
                </a:solidFill>
              </a:rPr>
              <a:t>“To provide leadership for the development, promotion, and improvement of library and information services and the profession of librarianship in order to enhance learning and ensure access to information for all.”</a:t>
            </a:r>
          </a:p>
          <a:p>
            <a:pPr algn="l" eaLnBrk="1" hangingPunct="1"/>
            <a:endParaRPr lang="en-US" sz="2000" smtClean="0"/>
          </a:p>
          <a:p>
            <a:pPr algn="l" eaLnBrk="1" hangingPunct="1">
              <a:buFontTx/>
              <a:buChar char="•"/>
            </a:pPr>
            <a:r>
              <a:rPr lang="en-US" sz="2000" smtClean="0"/>
              <a:t> Headquarters in Chicago (founded 1876)</a:t>
            </a:r>
          </a:p>
          <a:p>
            <a:pPr algn="l" eaLnBrk="1" hangingPunct="1">
              <a:buFontTx/>
              <a:buChar char="•"/>
            </a:pPr>
            <a:endParaRPr lang="en-US" sz="2000" smtClean="0"/>
          </a:p>
          <a:p>
            <a:pPr algn="l" eaLnBrk="1" hangingPunct="1">
              <a:buFontTx/>
              <a:buChar char="•"/>
            </a:pPr>
            <a:r>
              <a:rPr lang="en-US" sz="2000" smtClean="0"/>
              <a:t> Largest library association in the world (60,000 members)</a:t>
            </a:r>
          </a:p>
          <a:p>
            <a:pPr algn="l" eaLnBrk="1" hangingPunct="1">
              <a:buFontTx/>
              <a:buChar char="•"/>
            </a:pPr>
            <a:endParaRPr lang="en-US" sz="2000" smtClean="0"/>
          </a:p>
          <a:p>
            <a:pPr algn="l" eaLnBrk="1" hangingPunct="1">
              <a:buFontTx/>
              <a:buChar char="•"/>
            </a:pPr>
            <a:r>
              <a:rPr lang="en-US" sz="2000" smtClean="0"/>
              <a:t> Represent all types of libraries and librarians (public, school, academic,</a:t>
            </a:r>
          </a:p>
          <a:p>
            <a:pPr algn="l" eaLnBrk="1" hangingPunct="1"/>
            <a:r>
              <a:rPr lang="en-US" sz="2000" smtClean="0"/>
              <a:t>  special)</a:t>
            </a:r>
          </a:p>
          <a:p>
            <a:pPr algn="l" eaLnBrk="1" hangingPunct="1"/>
            <a:endParaRPr lang="en-US" sz="2000" smtClean="0"/>
          </a:p>
          <a:p>
            <a:pPr algn="l" eaLnBrk="1" hangingPunct="1">
              <a:buFontTx/>
              <a:buChar char="•"/>
            </a:pPr>
            <a:r>
              <a:rPr lang="en-US" sz="2000" smtClean="0"/>
              <a:t> Chapters in all 50 states</a:t>
            </a:r>
          </a:p>
          <a:p>
            <a:pPr algn="l" eaLnBrk="1" hangingPunct="1"/>
            <a:endParaRPr lang="en-US" sz="2000" smtClean="0"/>
          </a:p>
          <a:p>
            <a:pPr algn="l" eaLnBrk="1" hangingPunct="1">
              <a:buFontTx/>
              <a:buChar char="•"/>
            </a:pPr>
            <a:endParaRPr lang="en-US" sz="2000" smtClean="0"/>
          </a:p>
        </p:txBody>
      </p:sp>
      <p:pic>
        <p:nvPicPr>
          <p:cNvPr id="3075" name="Picture 9" descr="ala_stacked_color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609600"/>
            <a:ext cx="457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5257800"/>
            <a:ext cx="2667000" cy="127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5800" y="685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762000"/>
            <a:ext cx="670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solidFill>
                  <a:prstClr val="black"/>
                </a:solidFill>
                <a:latin typeface="Calibri"/>
              </a:rPr>
              <a:t>...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Building Relationships</a:t>
            </a:r>
            <a:endParaRPr lang="en-US" b="1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spcBef>
                <a:spcPts val="600"/>
              </a:spcBef>
              <a:buNone/>
            </a:pPr>
            <a:r>
              <a:rPr lang="en-US" i="1" dirty="0" smtClean="0"/>
              <a:t>Through sustainable partnerships with nonprofits, agencies, government, and the business community, libraries will continue to promote financial stability and improved quality of life.</a:t>
            </a:r>
          </a:p>
          <a:p>
            <a:pPr algn="ctr">
              <a:buNone/>
            </a:pPr>
            <a:endParaRPr lang="en-US" i="1" dirty="0" smtClean="0"/>
          </a:p>
          <a:p>
            <a:pPr>
              <a:spcBef>
                <a:spcPts val="0"/>
              </a:spcBef>
              <a:buNone/>
            </a:pPr>
            <a:endParaRPr lang="en-US" sz="2800" dirty="0" smtClean="0"/>
          </a:p>
          <a:p>
            <a:pPr>
              <a:spcBef>
                <a:spcPts val="0"/>
              </a:spcBef>
              <a:buNone/>
            </a:pPr>
            <a:r>
              <a:rPr lang="en-US" sz="2800" i="1" dirty="0" smtClean="0"/>
              <a:t>Bobbie Rudnick</a:t>
            </a:r>
          </a:p>
          <a:p>
            <a:pPr>
              <a:spcBef>
                <a:spcPts val="0"/>
              </a:spcBef>
              <a:buNone/>
            </a:pPr>
            <a:r>
              <a:rPr lang="en-US" sz="2800" i="1" dirty="0" smtClean="0"/>
              <a:t>brudnick@naperville-lib.org</a:t>
            </a:r>
          </a:p>
          <a:p>
            <a:pPr algn="ctr">
              <a:buNone/>
            </a:pPr>
            <a:endParaRPr lang="en-US" i="1" dirty="0" smtClean="0"/>
          </a:p>
          <a:p>
            <a:pPr algn="ctr">
              <a:buNone/>
            </a:pPr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chemeClr val="tx1"/>
                </a:solidFill>
              </a:rPr>
              <a:t>Why Libraries?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336600"/>
                </a:solidFill>
              </a:rPr>
              <a:t>Mission</a:t>
            </a:r>
          </a:p>
          <a:p>
            <a:pPr eaLnBrk="1" hangingPunct="1"/>
            <a:r>
              <a:rPr lang="en-US" smtClean="0">
                <a:solidFill>
                  <a:srgbClr val="336600"/>
                </a:solidFill>
              </a:rPr>
              <a:t>Part of the Solution</a:t>
            </a:r>
          </a:p>
          <a:p>
            <a:pPr eaLnBrk="1" hangingPunct="1"/>
            <a:r>
              <a:rPr lang="en-US" smtClean="0">
                <a:solidFill>
                  <a:srgbClr val="336600"/>
                </a:solidFill>
              </a:rPr>
              <a:t>Good Partners</a:t>
            </a:r>
          </a:p>
          <a:p>
            <a:pPr eaLnBrk="1" hangingPunct="1"/>
            <a:r>
              <a:rPr lang="en-US" smtClean="0">
                <a:solidFill>
                  <a:srgbClr val="336600"/>
                </a:solidFill>
              </a:rPr>
              <a:t>Access and Visibility</a:t>
            </a:r>
          </a:p>
          <a:p>
            <a:pPr eaLnBrk="1" hangingPunct="1"/>
            <a:r>
              <a:rPr lang="en-US" smtClean="0">
                <a:solidFill>
                  <a:srgbClr val="336600"/>
                </a:solidFill>
              </a:rPr>
              <a:t>Ecosystem (state libraries, state and regional associations, regional systems, public libraries, school libraries, academic libraries, special libraries)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>
                <a:solidFill>
                  <a:schemeClr val="accent2"/>
                </a:solidFill>
              </a:rPr>
              <a:t> </a:t>
            </a:r>
            <a:r>
              <a:rPr lang="en-US" smtClean="0"/>
              <a:t>Great Partnership Fit for ALA</a:t>
            </a:r>
          </a:p>
          <a:p>
            <a:pPr algn="ctr" eaLnBrk="1" hangingPunct="1">
              <a:buFontTx/>
              <a:buNone/>
            </a:pPr>
            <a:endParaRPr lang="en-US" sz="2400" smtClean="0">
              <a:solidFill>
                <a:srgbClr val="336600"/>
              </a:solidFill>
            </a:endParaRPr>
          </a:p>
          <a:p>
            <a:pPr eaLnBrk="1" hangingPunct="1"/>
            <a:r>
              <a:rPr lang="en-US" sz="1800" smtClean="0">
                <a:solidFill>
                  <a:srgbClr val="336600"/>
                </a:solidFill>
              </a:rPr>
              <a:t>Collaborate with Trusted Partner</a:t>
            </a:r>
            <a:r>
              <a:rPr lang="en-US" sz="1800" smtClean="0"/>
              <a:t>- Federal Reserve Bank of Chicago</a:t>
            </a:r>
          </a:p>
          <a:p>
            <a:pPr eaLnBrk="1" hangingPunct="1"/>
            <a:endParaRPr lang="en-US" sz="1800" smtClean="0"/>
          </a:p>
          <a:p>
            <a:pPr eaLnBrk="1" hangingPunct="1"/>
            <a:r>
              <a:rPr lang="en-US" sz="1800" smtClean="0">
                <a:solidFill>
                  <a:srgbClr val="336600"/>
                </a:solidFill>
              </a:rPr>
              <a:t>Take Successful Regional Program National</a:t>
            </a:r>
            <a:r>
              <a:rPr lang="en-US" sz="1800" smtClean="0">
                <a:solidFill>
                  <a:srgbClr val="003300"/>
                </a:solidFill>
              </a:rPr>
              <a:t>- Get libraries across the county involved. </a:t>
            </a:r>
          </a:p>
          <a:p>
            <a:pPr eaLnBrk="1" hangingPunct="1"/>
            <a:endParaRPr lang="en-US" sz="1800" smtClean="0">
              <a:solidFill>
                <a:srgbClr val="003300"/>
              </a:solidFill>
            </a:endParaRPr>
          </a:p>
          <a:p>
            <a:pPr eaLnBrk="1" hangingPunct="1"/>
            <a:r>
              <a:rPr lang="en-US" sz="1800" smtClean="0">
                <a:solidFill>
                  <a:srgbClr val="336600"/>
                </a:solidFill>
              </a:rPr>
              <a:t>All types of libraries can participate</a:t>
            </a:r>
            <a:r>
              <a:rPr lang="en-US" sz="1800" smtClean="0">
                <a:solidFill>
                  <a:srgbClr val="003300"/>
                </a:solidFill>
              </a:rPr>
              <a:t>- Libraries can assist their communities at any level </a:t>
            </a:r>
          </a:p>
          <a:p>
            <a:pPr eaLnBrk="1" hangingPunct="1">
              <a:buFontTx/>
              <a:buNone/>
            </a:pPr>
            <a:r>
              <a:rPr lang="en-US" sz="1800" smtClean="0">
                <a:solidFill>
                  <a:srgbClr val="336600"/>
                </a:solidFill>
              </a:rPr>
              <a:t> </a:t>
            </a:r>
          </a:p>
          <a:p>
            <a:pPr eaLnBrk="1" hangingPunct="1"/>
            <a:r>
              <a:rPr lang="en-US" sz="1800" smtClean="0">
                <a:solidFill>
                  <a:srgbClr val="336600"/>
                </a:solidFill>
              </a:rPr>
              <a:t>Literacy is a key ALA Action Area </a:t>
            </a:r>
            <a:r>
              <a:rPr lang="en-US" sz="1800" smtClean="0"/>
              <a:t>- assists and promotes libraries in helping children and adults develop the skills they need-the ability to read and use computers- the ability to seek and effectively utilize information resources is essential in a global information society.</a:t>
            </a:r>
          </a:p>
          <a:p>
            <a:pPr eaLnBrk="1" hangingPunct="1"/>
            <a:endParaRPr lang="en-US" sz="1800" smtClean="0"/>
          </a:p>
          <a:p>
            <a:pPr eaLnBrk="1" hangingPunct="1"/>
            <a:r>
              <a:rPr lang="en-US" sz="1800" smtClean="0">
                <a:solidFill>
                  <a:srgbClr val="336600"/>
                </a:solidFill>
              </a:rPr>
              <a:t>ALA and Libraries Love to Celebrate Weeks-</a:t>
            </a:r>
          </a:p>
          <a:p>
            <a:pPr>
              <a:buFontTx/>
              <a:buNone/>
            </a:pPr>
            <a:r>
              <a:rPr lang="en-US" sz="1800" smtClean="0"/>
              <a:t>     National Library Week, Banned Books Week, Teen Read Week, Privacy Week, etc.</a:t>
            </a:r>
          </a:p>
          <a:p>
            <a:endParaRPr lang="en-US" sz="1800" smtClean="0">
              <a:solidFill>
                <a:srgbClr val="336600"/>
              </a:solidFill>
            </a:endParaRPr>
          </a:p>
          <a:p>
            <a:r>
              <a:rPr lang="en-US" sz="1800" smtClean="0">
                <a:solidFill>
                  <a:srgbClr val="336600"/>
                </a:solidFill>
              </a:rPr>
              <a:t>Incorporate ALA  ‘@ your library’ branding</a:t>
            </a:r>
          </a:p>
          <a:p>
            <a:endParaRPr lang="en-US" sz="1800" smtClean="0">
              <a:solidFill>
                <a:srgbClr val="336600"/>
              </a:solidFill>
            </a:endParaRPr>
          </a:p>
          <a:p>
            <a:pPr>
              <a:buFontTx/>
              <a:buNone/>
            </a:pPr>
            <a:endParaRPr lang="en-US" sz="1800" smtClean="0"/>
          </a:p>
          <a:p>
            <a:pPr eaLnBrk="1" hangingPunct="1">
              <a:buFontTx/>
              <a:buNone/>
            </a:pPr>
            <a:endParaRPr lang="en-US" sz="240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solidFill>
                  <a:srgbClr val="336600"/>
                </a:solidFill>
              </a:rPr>
              <a:t>Reach New Partners for Libraries and ALA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/>
            <a:r>
              <a:rPr lang="en-US" sz="2400" smtClean="0"/>
              <a:t>Federal Government (FED, SEC, FDIC, Social Security Administration, SBA)</a:t>
            </a:r>
          </a:p>
          <a:p>
            <a:pPr eaLnBrk="1" hangingPunct="1"/>
            <a:r>
              <a:rPr lang="en-US" sz="2400" smtClean="0"/>
              <a:t>State Government (Treasurer, Banking, Insurance, Employment)</a:t>
            </a:r>
          </a:p>
          <a:p>
            <a:pPr eaLnBrk="1" hangingPunct="1"/>
            <a:r>
              <a:rPr lang="en-US" sz="2400" smtClean="0"/>
              <a:t>Associations (Business, CPA, Financial Services)</a:t>
            </a:r>
          </a:p>
          <a:p>
            <a:pPr eaLnBrk="1" hangingPunct="1"/>
            <a:r>
              <a:rPr lang="en-US" sz="2400" smtClean="0"/>
              <a:t>Companies (Credit Unions, Banks)</a:t>
            </a:r>
          </a:p>
          <a:p>
            <a:pPr eaLnBrk="1" hangingPunct="1"/>
            <a:r>
              <a:rPr lang="en-US" sz="2400" smtClean="0"/>
              <a:t>Media (Newspapers, Radio, Television)</a:t>
            </a:r>
          </a:p>
          <a:p>
            <a:pPr eaLnBrk="1" hangingPunct="1"/>
            <a:r>
              <a:rPr lang="en-US" sz="2400" smtClean="0"/>
              <a:t>University (Student Services, Finance/Business Dept., Extensions)</a:t>
            </a:r>
          </a:p>
          <a:p>
            <a:pPr eaLnBrk="1" hangingPunct="1"/>
            <a:r>
              <a:rPr lang="en-US" sz="2400" smtClean="0"/>
              <a:t>School  (PTA, Junior Achievement)</a:t>
            </a:r>
          </a:p>
          <a:p>
            <a:pPr eaLnBrk="1" hangingPunct="1">
              <a:buFontTx/>
              <a:buNone/>
            </a:pPr>
            <a:endParaRPr lang="en-US" sz="240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>The Campaign for America’s Libraries is the American Library Association’s public awareness campaign that promotes the value of libraries and librarians.  Thousands of libraries of all types – across the country and around the globe - use the Campaign’s @ your library® brand.</a:t>
            </a:r>
          </a:p>
        </p:txBody>
      </p:sp>
      <p:pic>
        <p:nvPicPr>
          <p:cNvPr id="7171" name="Content Placeholder 3" descr="@ your Library Logo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81200" y="152400"/>
            <a:ext cx="4191000" cy="1481138"/>
          </a:xfrm>
        </p:spPr>
      </p:pic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3" cstate="print"/>
          <a:srcRect l="14626" t="11099" r="16576" b="13901"/>
          <a:stretch>
            <a:fillRect/>
          </a:stretch>
        </p:blipFill>
        <p:spPr bwMode="auto">
          <a:xfrm>
            <a:off x="6324600" y="3733800"/>
            <a:ext cx="25908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3" name="Picture 4" descr="PKG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57600"/>
            <a:ext cx="2305050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8"/>
          <p:cNvSpPr>
            <a:spLocks noChangeArrowheads="1"/>
          </p:cNvSpPr>
          <p:nvPr/>
        </p:nvSpPr>
        <p:spPr bwMode="auto">
          <a:xfrm>
            <a:off x="228600" y="6096000"/>
            <a:ext cx="83820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accent2"/>
                </a:solidFill>
              </a:rPr>
              <a:t>Get answers @ your library,  Homework help @ your library, Government information @ your library, Free Internet @ your library,  </a:t>
            </a:r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7175" name="Picture 9"/>
          <p:cNvPicPr>
            <a:picLocks noChangeAspect="1" noChangeArrowheads="1"/>
          </p:cNvPicPr>
          <p:nvPr/>
        </p:nvPicPr>
        <p:blipFill>
          <a:blip r:embed="rId5" cstate="print"/>
          <a:srcRect l="15546" t="21242" r="14903" b="49300"/>
          <a:stretch>
            <a:fillRect/>
          </a:stretch>
        </p:blipFill>
        <p:spPr bwMode="auto">
          <a:xfrm>
            <a:off x="2286000" y="4114800"/>
            <a:ext cx="3810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19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17500" t="10625" r="18906" b="13646"/>
          <a:stretch>
            <a:fillRect/>
          </a:stretch>
        </p:blipFill>
        <p:spPr>
          <a:xfrm>
            <a:off x="457200" y="228600"/>
            <a:ext cx="8377238" cy="6283325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839200" cy="1143000"/>
          </a:xfrm>
        </p:spPr>
        <p:txBody>
          <a:bodyPr/>
          <a:lstStyle/>
          <a:p>
            <a:r>
              <a:rPr lang="en-US" sz="3200" smtClean="0"/>
              <a:t>Money Smart Week @ your library website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2" cstate="print"/>
          <a:srcRect l="8333" t="10413" r="12500" b="6291"/>
          <a:stretch>
            <a:fillRect/>
          </a:stretch>
        </p:blipFill>
        <p:spPr bwMode="auto">
          <a:xfrm>
            <a:off x="762000" y="1339850"/>
            <a:ext cx="7696200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243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4327" t="17233" r="7211" b="5009"/>
          <a:stretch>
            <a:fillRect/>
          </a:stretch>
        </p:blipFill>
        <p:spPr>
          <a:xfrm>
            <a:off x="914400" y="533400"/>
            <a:ext cx="7315200" cy="59436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Custom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3D69B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712</Words>
  <Application>Microsoft Office PowerPoint</Application>
  <PresentationFormat>On-screen Show (4:3)</PresentationFormat>
  <Paragraphs>121</Paragraphs>
  <Slides>20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Default Design</vt:lpstr>
      <vt:lpstr>Office Theme</vt:lpstr>
      <vt:lpstr>Money Smart Week ®  @ your library  </vt:lpstr>
      <vt:lpstr>Slide 2</vt:lpstr>
      <vt:lpstr>Why Libraries?</vt:lpstr>
      <vt:lpstr>Slide 4</vt:lpstr>
      <vt:lpstr>Reach New Partners for Libraries and ALA</vt:lpstr>
      <vt:lpstr>            The Campaign for America’s Libraries is the American Library Association’s public awareness campaign that promotes the value of libraries and librarians.  Thousands of libraries of all types – across the country and around the globe - use the Campaign’s @ your library® brand.</vt:lpstr>
      <vt:lpstr>Slide 7</vt:lpstr>
      <vt:lpstr>Money Smart Week @ your library website</vt:lpstr>
      <vt:lpstr>Slide 9</vt:lpstr>
      <vt:lpstr>Specific MSW @ your library downloadable materials</vt:lpstr>
      <vt:lpstr>2011 Money Smart Week @ your library results </vt:lpstr>
      <vt:lpstr>Money Smart Week @ your library 2012</vt:lpstr>
      <vt:lpstr>Money Smart Week® @your library</vt:lpstr>
      <vt:lpstr>Libraries &amp; Financial Literacy</vt:lpstr>
      <vt:lpstr>Slide 15</vt:lpstr>
      <vt:lpstr>Money Smart Week® Coalitions</vt:lpstr>
      <vt:lpstr>Partnering with Libraries</vt:lpstr>
      <vt:lpstr>Designing Money Smart Programs</vt:lpstr>
      <vt:lpstr>Slide 19</vt:lpstr>
      <vt:lpstr>Building Relationships</vt:lpstr>
    </vt:vector>
  </TitlesOfParts>
  <Company>American Library Association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</dc:creator>
  <cp:lastModifiedBy>g1tmb01</cp:lastModifiedBy>
  <cp:revision>63</cp:revision>
  <dcterms:created xsi:type="dcterms:W3CDTF">2011-01-03T19:00:54Z</dcterms:created>
  <dcterms:modified xsi:type="dcterms:W3CDTF">2011-09-06T21:51:21Z</dcterms:modified>
</cp:coreProperties>
</file>