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05" r:id="rId2"/>
  </p:sldMasterIdLst>
  <p:notesMasterIdLst>
    <p:notesMasterId r:id="rId28"/>
  </p:notesMasterIdLst>
  <p:handoutMasterIdLst>
    <p:handoutMasterId r:id="rId29"/>
  </p:handoutMasterIdLst>
  <p:sldIdLst>
    <p:sldId id="256" r:id="rId3"/>
    <p:sldId id="293" r:id="rId4"/>
    <p:sldId id="277" r:id="rId5"/>
    <p:sldId id="275" r:id="rId6"/>
    <p:sldId id="294" r:id="rId7"/>
    <p:sldId id="295" r:id="rId8"/>
    <p:sldId id="321" r:id="rId9"/>
    <p:sldId id="264" r:id="rId10"/>
    <p:sldId id="286" r:id="rId11"/>
    <p:sldId id="328" r:id="rId12"/>
    <p:sldId id="316" r:id="rId13"/>
    <p:sldId id="317" r:id="rId14"/>
    <p:sldId id="329" r:id="rId15"/>
    <p:sldId id="310" r:id="rId16"/>
    <p:sldId id="312" r:id="rId17"/>
    <p:sldId id="323" r:id="rId18"/>
    <p:sldId id="289" r:id="rId19"/>
    <p:sldId id="330" r:id="rId20"/>
    <p:sldId id="305" r:id="rId21"/>
    <p:sldId id="327" r:id="rId22"/>
    <p:sldId id="303" r:id="rId23"/>
    <p:sldId id="302" r:id="rId24"/>
    <p:sldId id="304" r:id="rId25"/>
    <p:sldId id="306" r:id="rId26"/>
    <p:sldId id="331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4951E"/>
    <a:srgbClr val="13920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7" autoAdjust="0"/>
    <p:restoredTop sz="84291" autoAdjust="0"/>
  </p:normalViewPr>
  <p:slideViewPr>
    <p:cSldViewPr snapToGrid="0" snapToObjects="1">
      <p:cViewPr>
        <p:scale>
          <a:sx n="90" d="100"/>
          <a:sy n="90" d="100"/>
        </p:scale>
        <p:origin x="-582" y="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2016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33A41F-AEA1-49F5-BEE0-E85369D99124}" type="datetimeFigureOut">
              <a:rPr lang="en-US"/>
              <a:pPr>
                <a:defRPr/>
              </a:pPr>
              <a:t>12/1/2011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9D0B708-FCD3-4419-8987-1C49BC9A30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81153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FAD2DEA-892F-4F4B-A62A-AED3944608C1}" type="datetimeFigureOut">
              <a:rPr lang="en-US"/>
              <a:pPr>
                <a:defRPr/>
              </a:pPr>
              <a:t>12/1/2011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D4E5E3-AA8F-4B33-AA11-27DE971C3F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24314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cpt.yousendit.com/1213109609/c64c4b45f4b0bd3b1976e07a5ae1aed5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WH/JH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8C93B0-D84C-44ED-B31D-F1C11D177FA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4019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2618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76866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5941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JH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4E1C90-3EBB-477A-A23A-D061FCE4C49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A1200E-64D0-47E5-8F27-B3674187616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CEAF6-5145-4DB5-A492-51F5909B7A5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47F08A-2C4E-4FD1-82DD-2674CF7545F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08386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</a:t>
            </a:r>
            <a:r>
              <a:rPr lang="en-US" baseline="0" dirty="0" smtClean="0"/>
              <a:t> the process of updating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92DCC-187D-4B0C-A894-73AD3BD4CBE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WH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A340C1-AB46-4397-8C7B-E36C6180736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WH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D6869E-9350-4F88-86EA-1AD013E619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4E5E3-AA8F-4B33-AA11-27DE971C3F8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WH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F9D7B0-23CB-46E8-8080-4BBDBE7481E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FBAB-6ACE-43E2-A935-A365C9DB7A0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WH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394B5-862F-4241-A58E-CA220BB80A1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 </a:t>
            </a:r>
            <a:r>
              <a:rPr lang="en-US" u="sng" dirty="0" smtClean="0">
                <a:hlinkClick r:id="rId3"/>
              </a:rPr>
              <a:t>https://rcpt.yousendit.com/1213109609/c64c4b45f4b0bd3b1976e07a5ae1aed5</a:t>
            </a:r>
            <a:r>
              <a:rPr lang="en-US" u="sng" dirty="0" smtClean="0"/>
              <a:t> </a:t>
            </a:r>
          </a:p>
          <a:p>
            <a:r>
              <a:rPr lang="en-US" u="none" dirty="0" smtClean="0"/>
              <a:t>Video</a:t>
            </a:r>
            <a:r>
              <a:rPr lang="en-US" u="none" baseline="0" dirty="0" smtClean="0"/>
              <a:t> needs to be </a:t>
            </a:r>
            <a:r>
              <a:rPr lang="en-US" u="none" baseline="0" dirty="0" err="1" smtClean="0"/>
              <a:t>relinked</a:t>
            </a:r>
            <a:r>
              <a:rPr lang="en-US" u="none" baseline="0" smtClean="0"/>
              <a:t> and saved on computer</a:t>
            </a:r>
            <a:endParaRPr lang="en-US" u="non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C15425-E049-44AC-B4C3-82B2B7359D9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oDirect-DE_ppt_02B.ps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3996" y="2491065"/>
            <a:ext cx="5134986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3997" y="3886200"/>
            <a:ext cx="5134986" cy="175260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1484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C9AF-9233-4B44-B945-5CD6D9F3E535}" type="datetimeFigureOut">
              <a:rPr lang="en-US" smtClean="0">
                <a:solidFill>
                  <a:srgbClr val="131D1A"/>
                </a:solidFill>
              </a:rPr>
              <a:pPr/>
              <a:t>12/1/2011</a:t>
            </a:fld>
            <a:endParaRPr lang="en-US">
              <a:solidFill>
                <a:srgbClr val="131D1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31D1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0FE3C9AF-9233-4B44-B945-5CD6D9F3E535}" type="datetimeFigureOut">
              <a:rPr lang="en-US" smtClean="0">
                <a:solidFill>
                  <a:srgbClr val="131D1A"/>
                </a:solidFill>
              </a:rPr>
              <a:pPr/>
              <a:t>12/1/2011</a:t>
            </a:fld>
            <a:endParaRPr lang="en-US">
              <a:solidFill>
                <a:srgbClr val="131D1A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131D1A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C9AF-9233-4B44-B945-5CD6D9F3E535}" type="datetimeFigureOut">
              <a:rPr lang="en-US" smtClean="0">
                <a:solidFill>
                  <a:srgbClr val="131D1A"/>
                </a:solidFill>
              </a:rPr>
              <a:pPr/>
              <a:t>12/1/2011</a:t>
            </a:fld>
            <a:endParaRPr lang="en-US">
              <a:solidFill>
                <a:srgbClr val="131D1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31D1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0FE3C9AF-9233-4B44-B945-5CD6D9F3E535}" type="datetimeFigureOut">
              <a:rPr lang="en-US" smtClean="0">
                <a:solidFill>
                  <a:srgbClr val="131D1A"/>
                </a:solidFill>
              </a:rPr>
              <a:pPr/>
              <a:t>12/1/2011</a:t>
            </a:fld>
            <a:endParaRPr lang="en-US">
              <a:solidFill>
                <a:srgbClr val="131D1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131D1A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53E52-AD37-4B5A-A5F7-2C4DA58E78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3072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FE3C9AF-9233-4B44-B945-5CD6D9F3E53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53FD89-DDE4-4278-82C8-564B76FD1AC5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C9AF-9233-4B44-B945-5CD6D9F3E535}" type="datetimeFigureOut">
              <a:rPr lang="en-US" smtClean="0">
                <a:solidFill>
                  <a:srgbClr val="131D1A"/>
                </a:solidFill>
              </a:rPr>
              <a:pPr/>
              <a:t>12/1/2011</a:t>
            </a:fld>
            <a:endParaRPr lang="en-US">
              <a:solidFill>
                <a:srgbClr val="131D1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31D1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7" name="Picture 1" descr="http://www.chicagofed.org/digital_assets/images/education/msw/ia/msw_ia_type_lo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91400" y="228600"/>
            <a:ext cx="1371600" cy="89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C9AF-9233-4B44-B945-5CD6D9F3E535}" type="datetimeFigureOut">
              <a:rPr lang="en-US" smtClean="0">
                <a:solidFill>
                  <a:srgbClr val="131D1A"/>
                </a:solidFill>
              </a:rPr>
              <a:pPr/>
              <a:t>12/1/2011</a:t>
            </a:fld>
            <a:endParaRPr lang="en-US">
              <a:solidFill>
                <a:srgbClr val="131D1A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131D1A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FE3C9AF-9233-4B44-B945-5CD6D9F3E535}" type="datetimeFigureOut">
              <a:rPr lang="en-US" smtClean="0">
                <a:solidFill>
                  <a:srgbClr val="131D1A"/>
                </a:solidFill>
              </a:rPr>
              <a:pPr/>
              <a:t>12/1/2011</a:t>
            </a:fld>
            <a:endParaRPr lang="en-US">
              <a:solidFill>
                <a:srgbClr val="131D1A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131D1A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FE3C9AF-9233-4B44-B945-5CD6D9F3E535}" type="datetimeFigureOut">
              <a:rPr lang="en-US" smtClean="0">
                <a:solidFill>
                  <a:srgbClr val="131D1A"/>
                </a:solidFill>
              </a:rPr>
              <a:pPr/>
              <a:t>12/1/2011</a:t>
            </a:fld>
            <a:endParaRPr lang="en-US">
              <a:solidFill>
                <a:srgbClr val="131D1A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131D1A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C9AF-9233-4B44-B945-5CD6D9F3E535}" type="datetimeFigureOut">
              <a:rPr lang="en-US" smtClean="0">
                <a:solidFill>
                  <a:srgbClr val="131D1A"/>
                </a:solidFill>
              </a:rPr>
              <a:pPr/>
              <a:t>12/1/2011</a:t>
            </a:fld>
            <a:endParaRPr lang="en-US">
              <a:solidFill>
                <a:srgbClr val="131D1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31D1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C9AF-9233-4B44-B945-5CD6D9F3E535}" type="datetimeFigureOut">
              <a:rPr lang="en-US" smtClean="0">
                <a:solidFill>
                  <a:srgbClr val="131D1A"/>
                </a:solidFill>
              </a:rPr>
              <a:pPr/>
              <a:t>12/1/2011</a:t>
            </a:fld>
            <a:endParaRPr lang="en-US">
              <a:solidFill>
                <a:srgbClr val="131D1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31D1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53FD89-DDE4-4278-82C8-564B76FD1AC5}" type="slidenum">
              <a:rPr lang="en-US" smtClean="0">
                <a:solidFill>
                  <a:srgbClr val="131D1A"/>
                </a:solidFill>
              </a:rPr>
              <a:pPr/>
              <a:t>‹#›</a:t>
            </a:fld>
            <a:endParaRPr lang="en-US">
              <a:solidFill>
                <a:srgbClr val="131D1A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GoDirect-DE_ppt_01B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42925" y="925513"/>
            <a:ext cx="79390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2925" y="1787525"/>
            <a:ext cx="79390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3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821E2F-B141-4DD5-9E1B-7AC92FD318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FE3C9AF-9233-4B44-B945-5CD6D9F3E535}" type="datetimeFigureOut">
              <a:rPr lang="en-US" smtClean="0">
                <a:solidFill>
                  <a:srgbClr val="131D1A"/>
                </a:solidFill>
                <a:latin typeface="Tw Cen MT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12/1/2011</a:t>
            </a:fld>
            <a:endParaRPr lang="en-US">
              <a:solidFill>
                <a:srgbClr val="131D1A"/>
              </a:solidFill>
              <a:latin typeface="Tw Cen M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131D1A"/>
              </a:solidFill>
              <a:latin typeface="Tw Cen M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3F7F6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953FD89-DDE4-4278-82C8-564B76FD1AC5}" type="slidenum">
              <a:rPr lang="en-US" smtClean="0">
                <a:latin typeface="Tw Cen MT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Tw Cen M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minfpr03\sharedclients\A%20-%20D%20Clients\Bureau%20of%20the%20Public%20Debt\Client%20meetings\June%202,%202011\foxandfriendsclip.wmv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mi.org/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gi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direct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24.png"/><Relationship Id="rId4" Type="http://schemas.microsoft.com/office/2007/relationships/media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60550" y="2358470"/>
            <a:ext cx="5614988" cy="11271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i="1" dirty="0" smtClean="0">
                <a:solidFill>
                  <a:schemeClr val="tx2"/>
                </a:solidFill>
              </a:rPr>
              <a:t>Go Direct® </a:t>
            </a:r>
            <a:r>
              <a:rPr lang="en-US" dirty="0" smtClean="0">
                <a:solidFill>
                  <a:schemeClr val="tx2"/>
                </a:solidFill>
              </a:rPr>
              <a:t>Campaign</a:t>
            </a: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828800" y="5373688"/>
            <a:ext cx="56149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800"/>
              <a:t>The </a:t>
            </a:r>
            <a:r>
              <a:rPr lang="en-US" sz="800" b="1"/>
              <a:t>Direct Express</a:t>
            </a:r>
            <a:r>
              <a:rPr lang="en-US" sz="800" b="1" baseline="30000"/>
              <a:t>®</a:t>
            </a:r>
            <a:r>
              <a:rPr lang="en-US" sz="800"/>
              <a:t> logo, </a:t>
            </a:r>
            <a:r>
              <a:rPr lang="en-US" sz="800" b="1" i="1"/>
              <a:t>Go Direct</a:t>
            </a:r>
            <a:r>
              <a:rPr lang="en-US" sz="800" b="1" baseline="30000"/>
              <a:t>®</a:t>
            </a:r>
            <a:r>
              <a:rPr lang="en-US" sz="800" b="1"/>
              <a:t> </a:t>
            </a:r>
            <a:r>
              <a:rPr lang="en-US" sz="800"/>
              <a:t>and </a:t>
            </a:r>
            <a:r>
              <a:rPr lang="en-US" sz="800" b="1"/>
              <a:t>Direct Express</a:t>
            </a:r>
            <a:r>
              <a:rPr lang="en-US" sz="800" b="1" baseline="30000"/>
              <a:t>®</a:t>
            </a:r>
            <a:r>
              <a:rPr lang="en-US" sz="800" b="1"/>
              <a:t> </a:t>
            </a:r>
            <a:r>
              <a:rPr lang="en-US" sz="800"/>
              <a:t>are registered service marks, and the </a:t>
            </a:r>
            <a:r>
              <a:rPr lang="en-US" sz="800" b="1" i="1"/>
              <a:t>Go Direct</a:t>
            </a:r>
            <a:r>
              <a:rPr lang="en-US" sz="800" baseline="30000"/>
              <a:t>SM</a:t>
            </a:r>
            <a:r>
              <a:rPr lang="en-US" sz="800"/>
              <a:t> logo is a service mark, of the U.S. Department of the Treasury, Financial Management Service (used with permission). </a:t>
            </a:r>
          </a:p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64208" y="2893936"/>
            <a:ext cx="38147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September 9, 2011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1893340" y="3754500"/>
            <a:ext cx="573383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081088" indent="-10810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defRPr/>
            </a:pPr>
            <a:r>
              <a:rPr lang="en-US" sz="1400" b="1" dirty="0" smtClean="0">
                <a:latin typeface="+mj-lt"/>
              </a:rPr>
              <a:t>Presented by:  </a:t>
            </a:r>
          </a:p>
          <a:p>
            <a:pPr marL="0" indent="0" eaLnBrk="1" hangingPunct="1">
              <a:defRPr/>
            </a:pPr>
            <a:endParaRPr lang="en-US" sz="1600" b="1" dirty="0" smtClean="0">
              <a:latin typeface="+mj-lt"/>
            </a:endParaRPr>
          </a:p>
          <a:p>
            <a:pPr marL="0" indent="0" eaLnBrk="1" hangingPunct="1">
              <a:defRPr/>
            </a:pPr>
            <a:r>
              <a:rPr lang="en-US" sz="1600" b="1" dirty="0" smtClean="0">
                <a:latin typeface="+mj-lt"/>
              </a:rPr>
              <a:t>Walt Henderson</a:t>
            </a:r>
            <a:r>
              <a:rPr lang="en-US" sz="1600" dirty="0" smtClean="0">
                <a:latin typeface="+mj-lt"/>
              </a:rPr>
              <a:t>, Director, EFT Strategy Division, </a:t>
            </a:r>
          </a:p>
          <a:p>
            <a:pPr marL="0" indent="0" eaLnBrk="1" hangingPunct="1">
              <a:defRPr/>
            </a:pPr>
            <a:r>
              <a:rPr lang="en-US" sz="1600" dirty="0" smtClean="0">
                <a:latin typeface="+mj-lt"/>
              </a:rPr>
              <a:t>U.S. Department of the Treasury, Financial Management Service</a:t>
            </a:r>
          </a:p>
          <a:p>
            <a:pPr marL="0" indent="0" eaLnBrk="1" hangingPunct="1">
              <a:defRPr/>
            </a:pPr>
            <a:endParaRPr lang="en-US" sz="1600" dirty="0" smtClean="0">
              <a:latin typeface="+mj-lt"/>
            </a:endParaRPr>
          </a:p>
          <a:p>
            <a:pPr marL="0" indent="0" eaLnBrk="1" hangingPunct="1">
              <a:defRPr/>
            </a:pPr>
            <a:r>
              <a:rPr lang="en-US" sz="1600" b="1" dirty="0" smtClean="0">
                <a:latin typeface="+mj-lt"/>
              </a:rPr>
              <a:t>Jim Holland</a:t>
            </a:r>
            <a:r>
              <a:rPr lang="en-US" sz="1600" dirty="0" smtClean="0">
                <a:latin typeface="+mj-lt"/>
              </a:rPr>
              <a:t>, Senior Vice President, Weber Shandwick Worldwide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2087826" y="2502487"/>
            <a:ext cx="1417320" cy="138975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90782" y="2479774"/>
            <a:ext cx="1417320" cy="138975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796417"/>
            <a:ext cx="7939088" cy="862012"/>
          </a:xfrm>
        </p:spPr>
        <p:txBody>
          <a:bodyPr/>
          <a:lstStyle/>
          <a:p>
            <a:pPr algn="ctr"/>
            <a:r>
              <a:rPr lang="en-US" dirty="0" smtClean="0"/>
              <a:t>Best Practices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69234" y="2998085"/>
            <a:ext cx="109728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RESEARCH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9892" y="3008843"/>
            <a:ext cx="109728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BRANDED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878580" y="1589668"/>
            <a:ext cx="1417320" cy="1389752"/>
          </a:xfrm>
          <a:prstGeom prst="ellipse">
            <a:avLst/>
          </a:prstGeom>
          <a:solidFill>
            <a:srgbClr val="14951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29192" y="2141220"/>
            <a:ext cx="1097280" cy="338554"/>
          </a:xfrm>
          <a:prstGeom prst="rect">
            <a:avLst/>
          </a:prstGeom>
          <a:solidFill>
            <a:srgbClr val="14951E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METRICS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1" descr="J:\E - H Clients\Go Direct 2011\Logos\New Registered Go Direct Logos\GoDirect_4c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05146" y="3317974"/>
            <a:ext cx="1859388" cy="1491488"/>
          </a:xfrm>
          <a:prstGeom prst="rect">
            <a:avLst/>
          </a:prstGeom>
          <a:noFill/>
        </p:spPr>
      </p:pic>
      <p:sp>
        <p:nvSpPr>
          <p:cNvPr id="16" name="Oval 15"/>
          <p:cNvSpPr/>
          <p:nvPr/>
        </p:nvSpPr>
        <p:spPr>
          <a:xfrm>
            <a:off x="5736960" y="4388650"/>
            <a:ext cx="1417320" cy="1389752"/>
          </a:xfrm>
          <a:prstGeom prst="ellipse">
            <a:avLst/>
          </a:prstGeom>
          <a:solidFill>
            <a:srgbClr val="14951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78580" y="5227721"/>
            <a:ext cx="1417320" cy="138975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25490" y="4330466"/>
            <a:ext cx="1417320" cy="1389752"/>
          </a:xfrm>
          <a:prstGeom prst="ellipse">
            <a:avLst/>
          </a:prstGeom>
          <a:solidFill>
            <a:srgbClr val="14951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29192" y="5787612"/>
            <a:ext cx="109728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TARGETED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8548" y="4918590"/>
            <a:ext cx="1097280" cy="338554"/>
          </a:xfrm>
          <a:prstGeom prst="rect">
            <a:avLst/>
          </a:prstGeom>
          <a:solidFill>
            <a:srgbClr val="14980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TURNKEY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8432" y="4864800"/>
            <a:ext cx="1097280" cy="338554"/>
          </a:xfrm>
          <a:prstGeom prst="rect">
            <a:avLst/>
          </a:prstGeom>
          <a:solidFill>
            <a:srgbClr val="1498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INLINE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21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>
          <a:xfrm>
            <a:off x="867103" y="835571"/>
            <a:ext cx="7683172" cy="551903"/>
          </a:xfrm>
        </p:spPr>
        <p:txBody>
          <a:bodyPr/>
          <a:lstStyle/>
          <a:p>
            <a:pPr algn="ctr" eaLnBrk="1" hangingPunct="1"/>
            <a:r>
              <a:rPr lang="en-US" sz="3600" b="1" dirty="0" smtClean="0"/>
              <a:t>Research Drives the Campaign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09" y="1813034"/>
            <a:ext cx="6303269" cy="424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173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>
          <a:xfrm>
            <a:off x="867103" y="835571"/>
            <a:ext cx="7683172" cy="835574"/>
          </a:xfrm>
        </p:spPr>
        <p:txBody>
          <a:bodyPr/>
          <a:lstStyle/>
          <a:p>
            <a:pPr algn="ctr" eaLnBrk="1" hangingPunct="1"/>
            <a:r>
              <a:rPr lang="en-US" sz="3600" b="1" dirty="0" smtClean="0"/>
              <a:t>Fish Where the Fish Are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3" y="2240316"/>
            <a:ext cx="3011765" cy="300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20" y="2240316"/>
            <a:ext cx="3481327" cy="354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173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>
          <a:xfrm>
            <a:off x="867103" y="835571"/>
            <a:ext cx="7683172" cy="551903"/>
          </a:xfrm>
        </p:spPr>
        <p:txBody>
          <a:bodyPr/>
          <a:lstStyle/>
          <a:p>
            <a:pPr algn="ctr" eaLnBrk="1" hangingPunct="1"/>
            <a:r>
              <a:rPr lang="en-US" sz="3600" b="1" dirty="0" smtClean="0"/>
              <a:t>Branding: What’s the Value of a Name?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38173" y="1698351"/>
            <a:ext cx="5610225" cy="4191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1" descr="J:\E - H Clients\Go Direct 2011\Logos\New Registered Go Direct Logos\GoDirect_4c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23052" y="2225213"/>
            <a:ext cx="4498010" cy="3608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0911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1"/>
          <p:cNvSpPr txBox="1">
            <a:spLocks noChangeArrowheads="1"/>
          </p:cNvSpPr>
          <p:nvPr/>
        </p:nvSpPr>
        <p:spPr bwMode="auto">
          <a:xfrm>
            <a:off x="8513763" y="265113"/>
            <a:ext cx="774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000">
                <a:latin typeface="Calibri" pitchFamily="34" charset="0"/>
              </a:rPr>
              <a:t>2</a:t>
            </a:r>
          </a:p>
        </p:txBody>
      </p:sp>
      <p:pic>
        <p:nvPicPr>
          <p:cNvPr id="8" name="Picture 4" descr="J:\A - D Clients\Bureau of the Public Debt\Client meetings\June 2, 2011\Images\Go Direct websit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0675" y="1717564"/>
            <a:ext cx="3126497" cy="2728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5" descr="J:\A - D Clients\Bureau of the Public Debt\Client meetings\June 2, 2011\Images\Go Direct NYT story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92837" y="1421109"/>
            <a:ext cx="2743200" cy="35898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3"/>
          <p:cNvSpPr txBox="1">
            <a:spLocks/>
          </p:cNvSpPr>
          <p:nvPr/>
        </p:nvSpPr>
        <p:spPr bwMode="auto">
          <a:xfrm>
            <a:off x="603249" y="587266"/>
            <a:ext cx="79533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+mj-lt"/>
                <a:ea typeface="ＭＳ Ｐゴシック" pitchFamily="34" charset="-128"/>
                <a:cs typeface="ＭＳ Ｐゴシック" charset="0"/>
              </a:rPr>
              <a:t>Value of a Name: </a:t>
            </a:r>
            <a:r>
              <a:rPr lang="en-US" sz="3600" b="1" i="1" dirty="0">
                <a:latin typeface="+mj-lt"/>
                <a:ea typeface="ＭＳ Ｐゴシック" pitchFamily="34" charset="-128"/>
                <a:cs typeface="ＭＳ Ｐゴシック" charset="0"/>
              </a:rPr>
              <a:t>Go </a:t>
            </a:r>
            <a:r>
              <a:rPr lang="en-US" sz="3600" b="1" i="1" dirty="0" smtClean="0">
                <a:latin typeface="+mj-lt"/>
                <a:ea typeface="ＭＳ Ｐゴシック" pitchFamily="34" charset="-128"/>
                <a:cs typeface="ＭＳ Ｐゴシック" charset="0"/>
              </a:rPr>
              <a:t>Direct</a:t>
            </a:r>
            <a:endParaRPr lang="en-US" sz="4400" b="1" i="1" dirty="0">
              <a:solidFill>
                <a:srgbClr val="00A5D9"/>
              </a:solidFill>
              <a:latin typeface="+mj-lt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7" name="Picture 7" descr="J:\A - D Clients\Bureau of the Public Debt\Client meetings\June 2, 2011\Images\Go Direct Florida articl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46842" y="1549291"/>
            <a:ext cx="2046688" cy="2651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9" descr="J:\A - D Clients\Bureau of the Public Debt\Client meetings\June 2, 2011\Images\Go Direct web banner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737013" y="5249917"/>
            <a:ext cx="1776750" cy="14601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 descr="J:\A - D Clients\Bureau of the Public Debt\Client meetings\June 2, 2011\Images\Go Direct on SSA websit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0675" y="5010917"/>
            <a:ext cx="4349511" cy="16991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0" descr="J:\A - D Clients\Bureau of the Public Debt\Client meetings\June 2, 2011\Images\Go Direct video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16167" y="3612284"/>
            <a:ext cx="3374944" cy="1905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7395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3"/>
          <p:cNvSpPr>
            <a:spLocks noGrp="1"/>
          </p:cNvSpPr>
          <p:nvPr>
            <p:ph type="title"/>
          </p:nvPr>
        </p:nvSpPr>
        <p:spPr>
          <a:xfrm>
            <a:off x="898634" y="642584"/>
            <a:ext cx="7367150" cy="665162"/>
          </a:xfrm>
        </p:spPr>
        <p:txBody>
          <a:bodyPr/>
          <a:lstStyle/>
          <a:p>
            <a:pPr algn="ctr" eaLnBrk="1" hangingPunct="1"/>
            <a:r>
              <a:rPr lang="en-US" b="1" dirty="0" smtClean="0"/>
              <a:t>Retire the Check: In line Approach</a:t>
            </a:r>
          </a:p>
        </p:txBody>
      </p:sp>
      <p:pic>
        <p:nvPicPr>
          <p:cNvPr id="24583" name="Picture 7" descr="C:\Users\jen.mcfadden\AppData\Local\Microsoft\Windows\Temporary Internet Files\Content.Outlook\7IG2FSAA\USA Today Screengrab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75304" y="4091409"/>
            <a:ext cx="2622310" cy="263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4" name="Picture 8" descr="C:\Users\jen.mcfadden\AppData\Local\Microsoft\Windows\Temporary Internet Files\Content.Outlook\7IG2FSAA\AARP Bulletin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52048" y="1631614"/>
            <a:ext cx="3076769" cy="1699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5" name="Picture 9" descr="C:\Users\jen.mcfadden\AppData\Local\Microsoft\Windows\Temporary Internet Files\Content.Outlook\7IG2FSAA\RTC Screengrab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2596" y="5012907"/>
            <a:ext cx="3017837" cy="170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2" name="Picture 6" descr="http://godirect.org/userfiles/images/Treasurer-Rios-at-Ceremonial-Check-Signing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437360" y="1307746"/>
            <a:ext cx="3144632" cy="240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foxandfriendscli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96" y="2727434"/>
            <a:ext cx="2187241" cy="16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Slide Number Placeholder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03220E3F-E329-4A13-99C7-0DCD752F229E}" type="slidenum">
              <a:rPr 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15</a:t>
            </a:fld>
            <a:endParaRPr 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468880" y="3623642"/>
            <a:ext cx="3406424" cy="15757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641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 txBox="1">
            <a:spLocks/>
          </p:cNvSpPr>
          <p:nvPr/>
        </p:nvSpPr>
        <p:spPr bwMode="auto">
          <a:xfrm>
            <a:off x="695325" y="1039813"/>
            <a:ext cx="7939088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b="1" i="1" dirty="0" smtClean="0">
                <a:latin typeface="Calibri" pitchFamily="34" charset="0"/>
              </a:rPr>
              <a:t>Go Direct </a:t>
            </a:r>
            <a:r>
              <a:rPr lang="en-US" sz="3600" b="1" dirty="0" smtClean="0">
                <a:latin typeface="Calibri" pitchFamily="34" charset="0"/>
              </a:rPr>
              <a:t>Campaign and Social Media</a:t>
            </a:r>
            <a:endParaRPr lang="en-US" sz="3600" b="1" i="1" dirty="0">
              <a:latin typeface="Calibri" pitchFamily="34" charset="0"/>
            </a:endParaRP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1338" y="1884363"/>
            <a:ext cx="1039812" cy="103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1581150" y="1873122"/>
            <a:ext cx="62182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CaliforniaDFI</a:t>
            </a:r>
            <a:r>
              <a:rPr lang="en-US" b="1" dirty="0"/>
              <a:t>:  </a:t>
            </a:r>
            <a:r>
              <a:rPr lang="en-US" dirty="0"/>
              <a:t>RT</a:t>
            </a:r>
            <a:r>
              <a:rPr lang="en-US" b="1" dirty="0"/>
              <a:t> </a:t>
            </a:r>
            <a:r>
              <a:rPr lang="en-US" dirty="0"/>
              <a:t>@</a:t>
            </a:r>
            <a:r>
              <a:rPr lang="en-US" dirty="0" err="1"/>
              <a:t>USGoDirect</a:t>
            </a:r>
            <a:r>
              <a:rPr lang="en-US" dirty="0"/>
              <a:t>: Partners play an important role in the Go Direct® campaign. Watch a video about the power of partners </a:t>
            </a:r>
            <a:r>
              <a:rPr lang="en-US" u="sng" dirty="0"/>
              <a:t>http://t.co/u9tnnTR</a:t>
            </a:r>
          </a:p>
        </p:txBody>
      </p:sp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59614" y="5627001"/>
            <a:ext cx="1038455" cy="100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912801" y="5774384"/>
            <a:ext cx="6246813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		NYC Office of Emergency Management</a:t>
            </a:r>
          </a:p>
          <a:p>
            <a:pPr>
              <a:defRPr/>
            </a:pPr>
            <a:r>
              <a:rPr lang="en-US" dirty="0"/>
              <a:t>		Here’s some helpful information for people who receive federal benefits checks…</a:t>
            </a:r>
            <a:endParaRPr lang="en-US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endParaRPr>
          </a:p>
        </p:txBody>
      </p:sp>
      <p:pic>
        <p:nvPicPr>
          <p:cNvPr id="15367" name="Picture 1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12801" y="5852160"/>
            <a:ext cx="8191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8" name="TextBox 1"/>
          <p:cNvSpPr txBox="1">
            <a:spLocks noChangeArrowheads="1"/>
          </p:cNvSpPr>
          <p:nvPr/>
        </p:nvSpPr>
        <p:spPr bwMode="auto">
          <a:xfrm>
            <a:off x="695325" y="3126072"/>
            <a:ext cx="287507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@Gleaners: </a:t>
            </a:r>
            <a:r>
              <a:rPr lang="en-US" dirty="0"/>
              <a:t>Paper </a:t>
            </a:r>
            <a:r>
              <a:rPr lang="en-US" u="sng" dirty="0"/>
              <a:t>#</a:t>
            </a:r>
            <a:r>
              <a:rPr lang="en-US" u="sng" dirty="0" err="1"/>
              <a:t>SocialSecurity</a:t>
            </a:r>
            <a:r>
              <a:rPr lang="en-US" dirty="0"/>
              <a:t> checks are retiring- Get info on the switch 2 electronic payments 4 federal benefits: </a:t>
            </a:r>
            <a:r>
              <a:rPr lang="en-US" u="sng" dirty="0"/>
              <a:t>http://ow.ly/4IRq9</a:t>
            </a:r>
            <a:r>
              <a:rPr lang="en-US" dirty="0"/>
              <a:t> (</a:t>
            </a:r>
            <a:r>
              <a:rPr lang="en-US" u="sng" dirty="0"/>
              <a:t>@</a:t>
            </a:r>
            <a:r>
              <a:rPr lang="en-US" u="sng" dirty="0" err="1"/>
              <a:t>USGoDirect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852017" y="3017520"/>
            <a:ext cx="4782396" cy="2308324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42925" y="709448"/>
            <a:ext cx="7939088" cy="1078077"/>
          </a:xfrm>
        </p:spPr>
        <p:txBody>
          <a:bodyPr/>
          <a:lstStyle/>
          <a:p>
            <a:pPr algn="ctr"/>
            <a:r>
              <a:rPr lang="en-US" sz="3600" dirty="0" smtClean="0"/>
              <a:t>Turnkey Programming and Materials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5" y="4300717"/>
            <a:ext cx="5040475" cy="202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7145" y="1990777"/>
            <a:ext cx="4801585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i="1" dirty="0" smtClean="0">
                <a:latin typeface="+mj-lt"/>
              </a:rPr>
              <a:t>Go Direct </a:t>
            </a:r>
            <a:r>
              <a:rPr lang="en-US" sz="2800" dirty="0" smtClean="0">
                <a:latin typeface="+mj-lt"/>
              </a:rPr>
              <a:t>Month</a:t>
            </a:r>
            <a:endParaRPr lang="en-US" sz="2800" b="1" i="1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+mj-lt"/>
              </a:rPr>
              <a:t>Disaster Preparedness 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+mj-lt"/>
              </a:rPr>
              <a:t>Crime Prevention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+mj-lt"/>
              </a:rPr>
              <a:t>Financial Literacy</a:t>
            </a:r>
            <a:endParaRPr lang="en-US" sz="2800" dirty="0">
              <a:latin typeface="+mj-lt"/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86400" y="2760219"/>
            <a:ext cx="2426636" cy="384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flie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1990240"/>
            <a:ext cx="1306512" cy="279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Metrics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96913" y="1568450"/>
            <a:ext cx="7762875" cy="5060950"/>
          </a:xfrm>
        </p:spPr>
        <p:txBody>
          <a:bodyPr/>
          <a:lstStyle/>
          <a:p>
            <a:r>
              <a:rPr lang="en-US" sz="2800" dirty="0" smtClean="0"/>
              <a:t>Primary Metric: Conversions</a:t>
            </a:r>
          </a:p>
          <a:p>
            <a:r>
              <a:rPr lang="en-US" sz="2800" dirty="0" smtClean="0"/>
              <a:t>Secondary Metrics</a:t>
            </a:r>
          </a:p>
          <a:p>
            <a:pPr lvl="1"/>
            <a:r>
              <a:rPr lang="en-US" sz="2600" dirty="0" smtClean="0"/>
              <a:t>Financial institution conversions</a:t>
            </a:r>
          </a:p>
          <a:p>
            <a:pPr lvl="1"/>
            <a:r>
              <a:rPr lang="en-US" sz="2600" dirty="0" smtClean="0"/>
              <a:t>Partners</a:t>
            </a:r>
          </a:p>
          <a:p>
            <a:pPr lvl="1"/>
            <a:r>
              <a:rPr lang="en-US" sz="2600" dirty="0" smtClean="0"/>
              <a:t>Media impressions</a:t>
            </a:r>
          </a:p>
          <a:p>
            <a:pPr lvl="1"/>
            <a:r>
              <a:rPr lang="en-US" sz="2600" dirty="0" smtClean="0"/>
              <a:t>Website traffic</a:t>
            </a:r>
          </a:p>
          <a:p>
            <a:pPr lvl="1"/>
            <a:r>
              <a:rPr lang="en-US" sz="2600" dirty="0" smtClean="0"/>
              <a:t>Collateral materials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53200" y="1787525"/>
            <a:ext cx="922337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29252" y="4524703"/>
            <a:ext cx="3155042" cy="183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54588" y="5344510"/>
            <a:ext cx="1582370" cy="79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4" descr="The Arc of Michigan Logo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21303" y="5732462"/>
            <a:ext cx="141642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463690">
            <a:off x="7234237" y="1838428"/>
            <a:ext cx="90011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FF4000-307F-48A5-AD7F-27A8A832EC3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831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228600" y="904875"/>
            <a:ext cx="86106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cs typeface="Arial" pitchFamily="34" charset="0"/>
              </a:rPr>
              <a:t>Community Engagement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1" name="Picture 2" descr="C:\Users\stephanie.gray\AppData\Local\Microsoft\Windows\Temporary Internet Files\Content.Outlook\LOMYF0H5\Polic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86" y="3476298"/>
            <a:ext cx="2169132" cy="32398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chifpr08\corpaffairs\Clients\Fed Reserve Bank\Year 1\Illinois Partners\Events\Event Pictures\Rainbow PUSH Coalition Event , 12-3-04\Nancy Longley and Rev. Jesse L. Jackson, Sr., 12-3-0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3125" y="1580369"/>
            <a:ext cx="2118419" cy="2150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13" y="2155747"/>
            <a:ext cx="4946573" cy="318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114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-423863" y="995363"/>
            <a:ext cx="8905876" cy="862012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cs typeface="Arial" charset="0"/>
              </a:rPr>
              <a:t>       Overview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542925" y="1881188"/>
            <a:ext cx="7939088" cy="4457700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z="2400" dirty="0" smtClean="0">
                <a:cs typeface="Arial" charset="0"/>
              </a:rPr>
              <a:t>About 10 million Americans still receive federal benefit payments by paper check each month.</a:t>
            </a:r>
          </a:p>
          <a:p>
            <a:pPr eaLnBrk="1" hangingPunct="1">
              <a:spcBef>
                <a:spcPts val="600"/>
              </a:spcBef>
            </a:pPr>
            <a:endParaRPr lang="en-US" sz="2400" dirty="0" smtClean="0">
              <a:cs typeface="Arial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sz="2400" dirty="0" smtClean="0"/>
              <a:t>Eliminating the paper check will save federal taxpayers $120 million annually and $1 billion over the next decade.</a:t>
            </a:r>
          </a:p>
        </p:txBody>
      </p:sp>
      <p:pic>
        <p:nvPicPr>
          <p:cNvPr id="35841" name="Picture 1" descr="C:\Users\joni.haefner\AppData\Local\Microsoft\Windows\Temporary Internet Files\Content.Outlook\Y8E0NPR4\TreasuryCheck_outlined-01 (2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88393" y="4531505"/>
            <a:ext cx="4375013" cy="180738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itle 1"/>
          <p:cNvSpPr>
            <a:spLocks noGrp="1"/>
          </p:cNvSpPr>
          <p:nvPr>
            <p:ph type="title"/>
          </p:nvPr>
        </p:nvSpPr>
        <p:spPr>
          <a:xfrm>
            <a:off x="648412" y="883443"/>
            <a:ext cx="7939087" cy="862013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Financial Institutions</a:t>
            </a:r>
          </a:p>
        </p:txBody>
      </p:sp>
      <p:pic>
        <p:nvPicPr>
          <p:cNvPr id="5122" name="Picture 2" descr="http://www.citycareerfair.com/assets/images/cities/images/SEA_Logos/Bank%20of%20America%20logo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558" y="6141198"/>
            <a:ext cx="1119567" cy="493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unitedwaycv.org/images/wells-fargo-log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843" y="6029838"/>
            <a:ext cx="523876" cy="523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3" y="6074705"/>
            <a:ext cx="1200634" cy="47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956" y="6221767"/>
            <a:ext cx="1238951" cy="33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899" y="5841432"/>
            <a:ext cx="1507598" cy="9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8412" y="1580438"/>
            <a:ext cx="3513544" cy="395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404396" y="1580438"/>
            <a:ext cx="3596323" cy="276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27" y="4485026"/>
            <a:ext cx="2809262" cy="1184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460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Clients\Fed Reserve Bank\Year 1\Illinois Partners\Pictures\Jewel-Osco Bag &amp; Spot Ligh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92315" y="1580885"/>
            <a:ext cx="6400802" cy="480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747713"/>
            <a:ext cx="8610600" cy="6699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cs typeface="Arial" pitchFamily="34" charset="0"/>
              </a:rPr>
              <a:t>Corporations: Jewel-Osco </a:t>
            </a:r>
            <a:endParaRPr lang="en-US" sz="4000" dirty="0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868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Clients\Fed Reserve Bank\Public Education Campaign\Michigan\Media\Clips\SMART_8.9.1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81959" y="1686910"/>
            <a:ext cx="6125016" cy="459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747713"/>
            <a:ext cx="8610600" cy="6699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cs typeface="Arial" pitchFamily="34" charset="0"/>
              </a:rPr>
              <a:t>City Government: SMART Bus </a:t>
            </a:r>
            <a:endParaRPr lang="en-US" sz="4000" dirty="0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9506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Clients\Fed Reserve Bank\Public Education Campaign\Pennsylvania\Media\Clips\PECO Crown Lights 4.29.1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59780" y="1860332"/>
            <a:ext cx="7384162" cy="408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795011"/>
            <a:ext cx="8610600" cy="6699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cs typeface="Arial" pitchFamily="34" charset="0"/>
              </a:rPr>
              <a:t>Corporations: Philadelphia PECO Building </a:t>
            </a:r>
            <a:endParaRPr lang="en-US" sz="4000" dirty="0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770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3017948"/>
            <a:ext cx="8610600" cy="6699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cs typeface="Arial" pitchFamily="34" charset="0"/>
              </a:rPr>
              <a:t>QUESTIONS?</a:t>
            </a:r>
            <a:endParaRPr lang="en-US" sz="4400" dirty="0"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64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Breakout Sessions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Three sessions to choose from</a:t>
            </a:r>
          </a:p>
          <a:p>
            <a:r>
              <a:rPr lang="en-US" dirty="0" err="1" smtClean="0"/>
              <a:t>Regoup</a:t>
            </a:r>
            <a:r>
              <a:rPr lang="en-US" dirty="0" smtClean="0"/>
              <a:t> in this room for lunch</a:t>
            </a:r>
          </a:p>
          <a:p>
            <a:r>
              <a:rPr lang="en-US" dirty="0" smtClean="0"/>
              <a:t>All three sessions will repeat after lunch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-423863" y="995363"/>
            <a:ext cx="8905876" cy="862012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cs typeface="Arial" charset="0"/>
              </a:rPr>
              <a:t>        </a:t>
            </a:r>
            <a:r>
              <a:rPr lang="en-US" sz="3600" dirty="0" smtClean="0">
                <a:cs typeface="Arial" charset="0"/>
              </a:rPr>
              <a:t>Important Change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542925" y="1878013"/>
            <a:ext cx="7939088" cy="4164012"/>
          </a:xfrm>
        </p:spPr>
        <p:txBody>
          <a:bodyPr/>
          <a:lstStyle/>
          <a:p>
            <a:pPr eaLnBrk="1" hangingPunct="1"/>
            <a:r>
              <a:rPr lang="en-US" sz="2400" dirty="0" smtClean="0">
                <a:cs typeface="Arial" charset="0"/>
              </a:rPr>
              <a:t>The U.S. Department of the Treasury issued a final rule in December 2010 announcing that all federal benefit and non-tax payments must be paid electronically.</a:t>
            </a:r>
          </a:p>
          <a:p>
            <a:pPr eaLnBrk="1" hangingPunct="1"/>
            <a:endParaRPr lang="en-US" sz="2400" b="1" dirty="0" smtClean="0">
              <a:cs typeface="Arial" charset="0"/>
            </a:endParaRPr>
          </a:p>
          <a:p>
            <a:pPr eaLnBrk="1" hangingPunct="1"/>
            <a:r>
              <a:rPr lang="en-US" sz="2400" dirty="0" smtClean="0">
                <a:cs typeface="Arial" charset="0"/>
              </a:rPr>
              <a:t>The rule will impact: </a:t>
            </a:r>
          </a:p>
          <a:p>
            <a:pPr lvl="1" eaLnBrk="1" hangingPunct="1"/>
            <a:r>
              <a:rPr lang="en-US" sz="2200" b="1" dirty="0" smtClean="0">
                <a:cs typeface="Arial" charset="0"/>
              </a:rPr>
              <a:t>People newly applying for benefits. </a:t>
            </a:r>
            <a:r>
              <a:rPr lang="en-US" sz="2200" dirty="0" smtClean="0">
                <a:cs typeface="Arial" charset="0"/>
              </a:rPr>
              <a:t>Anyone applying for benefits will receive their payments electronically.</a:t>
            </a:r>
          </a:p>
          <a:p>
            <a:pPr lvl="1" eaLnBrk="1" hangingPunct="1"/>
            <a:r>
              <a:rPr lang="en-US" sz="2200" b="1" dirty="0" smtClean="0">
                <a:cs typeface="Arial" charset="0"/>
              </a:rPr>
              <a:t>Current check recipients. </a:t>
            </a:r>
            <a:r>
              <a:rPr lang="en-US" sz="2200" dirty="0" smtClean="0">
                <a:cs typeface="Arial" charset="0"/>
              </a:rPr>
              <a:t>People already receiving Social Security and other federal benefits by check will need to switch to direct deposit by </a:t>
            </a:r>
            <a:r>
              <a:rPr lang="en-US" sz="2200" b="1" u="sng" dirty="0" smtClean="0">
                <a:solidFill>
                  <a:schemeClr val="tx2"/>
                </a:solidFill>
                <a:cs typeface="Arial" charset="0"/>
              </a:rPr>
              <a:t>March 1, 2013</a:t>
            </a:r>
            <a:r>
              <a:rPr lang="en-US" sz="2200" dirty="0" smtClean="0">
                <a:cs typeface="Arial" charset="0"/>
              </a:rPr>
              <a:t>. 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42925" y="925513"/>
            <a:ext cx="8250238" cy="862012"/>
          </a:xfrm>
        </p:spPr>
        <p:txBody>
          <a:bodyPr/>
          <a:lstStyle/>
          <a:p>
            <a:pPr algn="ctr" eaLnBrk="1" hangingPunct="1"/>
            <a:r>
              <a:rPr lang="en-US" sz="3600" smtClean="0">
                <a:cs typeface="Arial" charset="0"/>
              </a:rPr>
              <a:t>Which Federal Benefit Payments Are Impacted?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542925" y="2271713"/>
            <a:ext cx="7939088" cy="4527550"/>
          </a:xfrm>
        </p:spPr>
        <p:txBody>
          <a:bodyPr/>
          <a:lstStyle/>
          <a:p>
            <a:pPr eaLnBrk="1" hangingPunct="1"/>
            <a:r>
              <a:rPr lang="en-US" sz="2400" dirty="0" smtClean="0">
                <a:cs typeface="Arial" charset="0"/>
              </a:rPr>
              <a:t>Social Security Administration (Social Security and SSI)</a:t>
            </a:r>
          </a:p>
          <a:p>
            <a:pPr eaLnBrk="1" hangingPunct="1"/>
            <a:r>
              <a:rPr lang="en-US" sz="2400" dirty="0" smtClean="0">
                <a:cs typeface="Arial" charset="0"/>
              </a:rPr>
              <a:t>Veterans Affairs (VA)</a:t>
            </a:r>
          </a:p>
          <a:p>
            <a:pPr eaLnBrk="1" hangingPunct="1"/>
            <a:r>
              <a:rPr lang="en-US" sz="2400" dirty="0" smtClean="0">
                <a:cs typeface="Arial" charset="0"/>
              </a:rPr>
              <a:t>Railroad Retirement Board</a:t>
            </a:r>
          </a:p>
          <a:p>
            <a:pPr eaLnBrk="1" hangingPunct="1"/>
            <a:r>
              <a:rPr lang="en-US" sz="2400" dirty="0" smtClean="0">
                <a:cs typeface="Arial" charset="0"/>
              </a:rPr>
              <a:t>Office of Personnel Management</a:t>
            </a:r>
          </a:p>
          <a:p>
            <a:pPr eaLnBrk="1" hangingPunct="1"/>
            <a:r>
              <a:rPr lang="en-US" sz="2400" dirty="0" smtClean="0">
                <a:cs typeface="Arial" charset="0"/>
              </a:rPr>
              <a:t>Department of Labor (Black Lung)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6148" name="Picture 3" descr="Department of Veterans Affair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4648200"/>
            <a:ext cx="12192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Department of Labo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4535488"/>
            <a:ext cx="1177925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 descr="Social Security Administratio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 descr="Railroad Retirement Board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4535488"/>
            <a:ext cx="1295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 descr="Office of Personnel Managemen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4578350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42925" y="728663"/>
            <a:ext cx="7939088" cy="1058862"/>
          </a:xfrm>
        </p:spPr>
        <p:txBody>
          <a:bodyPr/>
          <a:lstStyle/>
          <a:p>
            <a:pPr algn="ctr"/>
            <a:r>
              <a:rPr lang="en-US" sz="3600" smtClean="0">
                <a:cs typeface="Arial" charset="0"/>
              </a:rPr>
              <a:t>Two Electronic Options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542925" y="1778000"/>
            <a:ext cx="7939088" cy="4525963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2"/>
                </a:solidFill>
                <a:cs typeface="Arial" charset="0"/>
              </a:rPr>
              <a:t>Direct deposit. </a:t>
            </a:r>
            <a:r>
              <a:rPr lang="en-US" sz="2400" dirty="0" smtClean="0">
                <a:cs typeface="Arial" charset="0"/>
              </a:rPr>
              <a:t>People with checking or savings accounts can sign up for </a:t>
            </a:r>
            <a:r>
              <a:rPr lang="en-US" sz="2400" b="1" dirty="0" smtClean="0">
                <a:cs typeface="Arial" charset="0"/>
              </a:rPr>
              <a:t>direct deposit</a:t>
            </a:r>
            <a:r>
              <a:rPr lang="en-US" sz="2400" dirty="0" smtClean="0">
                <a:cs typeface="Arial" charset="0"/>
              </a:rPr>
              <a:t>. Their money will go straight to their account on payment day each month.</a:t>
            </a:r>
          </a:p>
          <a:p>
            <a:endParaRPr lang="en-US" sz="2400" dirty="0" smtClean="0">
              <a:cs typeface="Arial" charset="0"/>
            </a:endParaRPr>
          </a:p>
          <a:p>
            <a:r>
              <a:rPr lang="en-US" sz="2400" b="1" dirty="0" smtClean="0">
                <a:solidFill>
                  <a:schemeClr val="tx2"/>
                </a:solidFill>
                <a:cs typeface="Arial" charset="0"/>
              </a:rPr>
              <a:t>Direct Express</a:t>
            </a:r>
            <a:r>
              <a:rPr lang="en-US" sz="2400" b="1" baseline="30000" dirty="0" smtClean="0">
                <a:solidFill>
                  <a:schemeClr val="tx2"/>
                </a:solidFill>
                <a:cs typeface="Arial" charset="0"/>
              </a:rPr>
              <a:t>®</a:t>
            </a:r>
            <a:r>
              <a:rPr lang="en-US" sz="2400" b="1" dirty="0" smtClean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cs typeface="Arial" charset="0"/>
              </a:rPr>
              <a:t>Debit MasterCard</a:t>
            </a:r>
            <a:r>
              <a:rPr lang="en-US" sz="2400" baseline="30000" dirty="0" smtClean="0">
                <a:solidFill>
                  <a:schemeClr val="tx2"/>
                </a:solidFill>
                <a:cs typeface="Arial" charset="0"/>
              </a:rPr>
              <a:t>®</a:t>
            </a:r>
            <a:r>
              <a:rPr lang="en-US" sz="2400" dirty="0" smtClean="0">
                <a:solidFill>
                  <a:schemeClr val="tx2"/>
                </a:solidFill>
                <a:cs typeface="Arial" charset="0"/>
              </a:rPr>
              <a:t> card. </a:t>
            </a:r>
            <a:r>
              <a:rPr lang="en-US" sz="2400" dirty="0" smtClean="0">
                <a:cs typeface="Arial" charset="0"/>
              </a:rPr>
              <a:t>People who prefer a prepaid debit card can sign up for the </a:t>
            </a:r>
            <a:r>
              <a:rPr lang="en-US" sz="2400" b="1" dirty="0" smtClean="0">
                <a:cs typeface="Arial" charset="0"/>
              </a:rPr>
              <a:t>Direct Express</a:t>
            </a:r>
            <a:r>
              <a:rPr lang="en-US" sz="2400" b="1" baseline="30000" dirty="0" smtClean="0">
                <a:cs typeface="Arial" charset="0"/>
              </a:rPr>
              <a:t>®</a:t>
            </a:r>
            <a:r>
              <a:rPr lang="en-US" sz="2400" b="1" dirty="0" smtClean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card. No bank account or credit check is required. Money is posted to the card account on payment day each month.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Go Direct® </a:t>
            </a:r>
            <a:r>
              <a:rPr lang="en-US" smtClean="0"/>
              <a:t>Public Education Campaign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2925" y="1785938"/>
            <a:ext cx="7939088" cy="45259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600" dirty="0" smtClean="0">
                <a:cs typeface="Arial" pitchFamily="34" charset="0"/>
              </a:rPr>
              <a:t>The Treasury Department is committed to helping Americans be prepared for and make the transition </a:t>
            </a:r>
            <a:br>
              <a:rPr lang="en-US" sz="2600" dirty="0" smtClean="0">
                <a:cs typeface="Arial" pitchFamily="34" charset="0"/>
              </a:rPr>
            </a:br>
            <a:r>
              <a:rPr lang="en-US" sz="2600" dirty="0" smtClean="0">
                <a:cs typeface="Arial" pitchFamily="34" charset="0"/>
              </a:rPr>
              <a:t>to the electronic payment of federal benefits.</a:t>
            </a:r>
          </a:p>
          <a:p>
            <a:pPr>
              <a:defRPr/>
            </a:pPr>
            <a:endParaRPr lang="en-US" sz="2600" dirty="0" smtClean="0">
              <a:cs typeface="Arial" pitchFamily="34" charset="0"/>
            </a:endParaRPr>
          </a:p>
          <a:p>
            <a:pPr>
              <a:defRPr/>
            </a:pPr>
            <a:r>
              <a:rPr lang="en-US" sz="2600" dirty="0" smtClean="0">
                <a:cs typeface="Arial" pitchFamily="34" charset="0"/>
              </a:rPr>
              <a:t>The Treasury Department will raise </a:t>
            </a:r>
            <a:endParaRPr lang="en-US" sz="2600" dirty="0">
              <a:cs typeface="Arial" pitchFamily="34" charset="0"/>
            </a:endParaRPr>
          </a:p>
          <a:p>
            <a:pPr marL="346075" indent="-346075">
              <a:buFont typeface="Arial" charset="0"/>
              <a:buNone/>
              <a:defRPr/>
            </a:pPr>
            <a:r>
              <a:rPr lang="en-US" sz="2600" dirty="0" smtClean="0">
                <a:cs typeface="Arial" pitchFamily="34" charset="0"/>
              </a:rPr>
              <a:t>	awareness through:</a:t>
            </a:r>
          </a:p>
          <a:p>
            <a:pPr lvl="1">
              <a:defRPr/>
            </a:pPr>
            <a:r>
              <a:rPr lang="en-US" sz="2400" dirty="0" smtClean="0">
                <a:cs typeface="Arial" pitchFamily="34" charset="0"/>
              </a:rPr>
              <a:t>Partners</a:t>
            </a:r>
          </a:p>
          <a:p>
            <a:pPr lvl="1">
              <a:defRPr/>
            </a:pPr>
            <a:r>
              <a:rPr lang="en-US" sz="2400" dirty="0" smtClean="0">
                <a:cs typeface="Arial" pitchFamily="34" charset="0"/>
              </a:rPr>
              <a:t>Media outreach and PSAs</a:t>
            </a:r>
          </a:p>
          <a:p>
            <a:pPr lvl="1">
              <a:defRPr/>
            </a:pPr>
            <a:r>
              <a:rPr lang="en-US" sz="2400" dirty="0" smtClean="0">
                <a:cs typeface="Arial" pitchFamily="34" charset="0"/>
              </a:rPr>
              <a:t>Materials and website</a:t>
            </a:r>
          </a:p>
          <a:p>
            <a:pPr lvl="1">
              <a:defRPr/>
            </a:pPr>
            <a:r>
              <a:rPr lang="en-US" sz="2400" dirty="0" smtClean="0">
                <a:cs typeface="Arial" pitchFamily="34" charset="0"/>
              </a:rPr>
              <a:t>Social media</a:t>
            </a:r>
          </a:p>
          <a:p>
            <a:pPr lvl="1">
              <a:defRPr/>
            </a:pPr>
            <a:r>
              <a:rPr lang="en-US" sz="2400" dirty="0" smtClean="0">
                <a:cs typeface="Arial" pitchFamily="34" charset="0"/>
              </a:rPr>
              <a:t>Check inserts</a:t>
            </a:r>
          </a:p>
          <a:p>
            <a:pPr lvl="1">
              <a:defRPr/>
            </a:pPr>
            <a:endParaRPr lang="en-US" sz="2400" dirty="0" smtClean="0">
              <a:cs typeface="Arial" pitchFamily="34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8196" name="Picture 7" descr="websit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3859213"/>
            <a:ext cx="325755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 descr="Twitte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4665663"/>
            <a:ext cx="270986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smtClean="0"/>
              <a:t>Switching to Electronic Payments: </a:t>
            </a:r>
            <a:br>
              <a:rPr lang="en-US" sz="3600" smtClean="0"/>
            </a:br>
            <a:r>
              <a:rPr lang="en-US" sz="3600" smtClean="0"/>
              <a:t>Fast, Easy and Free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z="2400" dirty="0" smtClean="0"/>
          </a:p>
          <a:p>
            <a:pPr eaLnBrk="1" hangingPunct="1"/>
            <a:r>
              <a:rPr lang="en-US" sz="2400" dirty="0" smtClean="0"/>
              <a:t>The </a:t>
            </a:r>
            <a:r>
              <a:rPr lang="en-US" sz="2400" b="1" i="1" dirty="0" smtClean="0"/>
              <a:t>Go Direct® </a:t>
            </a:r>
            <a:r>
              <a:rPr lang="en-US" sz="2400" dirty="0" smtClean="0"/>
              <a:t>campaign makes it fast, easy and convenient for people to switch from paper checks to electronic payments online at </a:t>
            </a:r>
            <a:r>
              <a:rPr lang="en-US" sz="2400" dirty="0" smtClean="0">
                <a:hlinkClick r:id="rId3"/>
              </a:rPr>
              <a:t>www.GoDirect.org</a:t>
            </a:r>
            <a:r>
              <a:rPr lang="en-US" sz="2400" dirty="0" smtClean="0"/>
              <a:t>.</a:t>
            </a:r>
          </a:p>
          <a:p>
            <a:pPr lvl="1" eaLnBrk="1" hangingPunct="1">
              <a:buFont typeface="Arial" charset="0"/>
              <a:buNone/>
            </a:pPr>
            <a:endParaRPr lang="en-US" sz="2400" dirty="0" smtClean="0"/>
          </a:p>
          <a:p>
            <a:pPr eaLnBrk="1" hangingPunct="1"/>
            <a:r>
              <a:rPr lang="en-US" sz="2400" dirty="0" smtClean="0"/>
              <a:t>People can also sign up by calling the U.S. Treasury Processing Center on weekdays at (800) 333-1795.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42925" y="723900"/>
            <a:ext cx="8351838" cy="1063625"/>
          </a:xfrm>
        </p:spPr>
        <p:txBody>
          <a:bodyPr/>
          <a:lstStyle/>
          <a:p>
            <a:pPr algn="ctr" eaLnBrk="1" hangingPunct="1"/>
            <a:r>
              <a:rPr lang="en-US" sz="3600" i="1" dirty="0" smtClean="0">
                <a:cs typeface="Arial" charset="0"/>
              </a:rPr>
              <a:t>Go Direct </a:t>
            </a:r>
            <a:r>
              <a:rPr lang="en-US" sz="3600" dirty="0" smtClean="0">
                <a:cs typeface="Arial" charset="0"/>
              </a:rPr>
              <a:t>Campaign</a:t>
            </a:r>
            <a:r>
              <a:rPr lang="en-US" sz="3600" i="1" dirty="0" smtClean="0">
                <a:cs typeface="Arial" charset="0"/>
              </a:rPr>
              <a:t> </a:t>
            </a:r>
            <a:r>
              <a:rPr lang="en-US" sz="3600" dirty="0" smtClean="0">
                <a:cs typeface="Arial" charset="0"/>
              </a:rPr>
              <a:t>Partners</a:t>
            </a:r>
            <a:br>
              <a:rPr lang="en-US" sz="3600" dirty="0" smtClean="0">
                <a:cs typeface="Arial" charset="0"/>
              </a:rPr>
            </a:br>
            <a:endParaRPr lang="en-US" sz="3600" i="1" dirty="0" smtClean="0">
              <a:cs typeface="Arial" charset="0"/>
            </a:endParaRPr>
          </a:p>
        </p:txBody>
      </p:sp>
      <p:pic>
        <p:nvPicPr>
          <p:cNvPr id="10243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80" y="4729988"/>
            <a:ext cx="1979613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841" y="4710113"/>
            <a:ext cx="1404938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960951"/>
            <a:ext cx="23336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1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17" y="1703388"/>
            <a:ext cx="1789112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18" y="3510787"/>
            <a:ext cx="23431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1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4852007"/>
            <a:ext cx="1071562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1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12" y="4775201"/>
            <a:ext cx="11303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16" y="3332163"/>
            <a:ext cx="1408168" cy="116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245" y="1872535"/>
            <a:ext cx="1289296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750" y="3332163"/>
            <a:ext cx="1108075" cy="11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42925" y="723900"/>
            <a:ext cx="7939088" cy="1063625"/>
          </a:xfrm>
        </p:spPr>
        <p:txBody>
          <a:bodyPr/>
          <a:lstStyle/>
          <a:p>
            <a:pPr algn="ctr" eaLnBrk="1" hangingPunct="1"/>
            <a:r>
              <a:rPr lang="en-US" sz="3600" smtClean="0">
                <a:cs typeface="Arial" charset="0"/>
              </a:rPr>
              <a:t>The Power of Partners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53E52-AD37-4B5A-A5F7-2C4DA58E78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3" name="Na'tl Briefing video R8 2.26 no logos-WMV9 640x480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757916" y="1690576"/>
            <a:ext cx="5365898" cy="4024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edian">
  <a:themeElements>
    <a:clrScheme name="Custom 17">
      <a:dk1>
        <a:sysClr val="windowText" lastClr="000000"/>
      </a:dk1>
      <a:lt1>
        <a:srgbClr val="F3F7F6"/>
      </a:lt1>
      <a:dk2>
        <a:srgbClr val="131D1A"/>
      </a:dk2>
      <a:lt2>
        <a:srgbClr val="EBDDC3"/>
      </a:lt2>
      <a:accent1>
        <a:srgbClr val="304943"/>
      </a:accent1>
      <a:accent2>
        <a:srgbClr val="00B05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BA79D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</TotalTime>
  <Words>661</Words>
  <Application>Microsoft Office PowerPoint</Application>
  <PresentationFormat>On-screen Show (4:3)</PresentationFormat>
  <Paragraphs>162</Paragraphs>
  <Slides>25</Slides>
  <Notes>25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Median</vt:lpstr>
      <vt:lpstr>The Go Direct® Campaign</vt:lpstr>
      <vt:lpstr>       Overview</vt:lpstr>
      <vt:lpstr>        Important Change</vt:lpstr>
      <vt:lpstr>Which Federal Benefit Payments Are Impacted?</vt:lpstr>
      <vt:lpstr>Two Electronic Options</vt:lpstr>
      <vt:lpstr>Go Direct® Public Education Campaign</vt:lpstr>
      <vt:lpstr>Switching to Electronic Payments:  Fast, Easy and Free</vt:lpstr>
      <vt:lpstr>Go Direct Campaign Partners </vt:lpstr>
      <vt:lpstr>The Power of Partners</vt:lpstr>
      <vt:lpstr>Best Practices</vt:lpstr>
      <vt:lpstr>Research Drives the Campaign</vt:lpstr>
      <vt:lpstr>Fish Where the Fish Are</vt:lpstr>
      <vt:lpstr>Branding: What’s the Value of a Name?</vt:lpstr>
      <vt:lpstr>Slide 14</vt:lpstr>
      <vt:lpstr>Retire the Check: In line Approach</vt:lpstr>
      <vt:lpstr>Slide 16</vt:lpstr>
      <vt:lpstr>Turnkey Programming and Materials</vt:lpstr>
      <vt:lpstr>Metrics</vt:lpstr>
      <vt:lpstr>Slide 19</vt:lpstr>
      <vt:lpstr>Financial Institutions</vt:lpstr>
      <vt:lpstr>Corporations: Jewel-Osco </vt:lpstr>
      <vt:lpstr>City Government: SMART Bus </vt:lpstr>
      <vt:lpstr>Corporations: Philadelphia PECO Building </vt:lpstr>
      <vt:lpstr>QUESTIONS?</vt:lpstr>
      <vt:lpstr>Breakout Sessions </vt:lpstr>
    </vt:vector>
  </TitlesOfParts>
  <Company>IPG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Angie Koehn</dc:creator>
  <cp:lastModifiedBy>Jamie Hawthorne</cp:lastModifiedBy>
  <cp:revision>230</cp:revision>
  <cp:lastPrinted>2011-09-01T21:07:04Z</cp:lastPrinted>
  <dcterms:created xsi:type="dcterms:W3CDTF">2010-07-16T14:20:27Z</dcterms:created>
  <dcterms:modified xsi:type="dcterms:W3CDTF">2011-12-01T21:56:46Z</dcterms:modified>
</cp:coreProperties>
</file>