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12" r:id="rId2"/>
    <p:sldId id="359" r:id="rId3"/>
    <p:sldId id="348" r:id="rId4"/>
    <p:sldId id="347" r:id="rId5"/>
    <p:sldId id="345" r:id="rId6"/>
    <p:sldId id="351" r:id="rId7"/>
    <p:sldId id="362" r:id="rId8"/>
    <p:sldId id="304" r:id="rId9"/>
    <p:sldId id="309" r:id="rId10"/>
    <p:sldId id="356" r:id="rId11"/>
    <p:sldId id="310" r:id="rId12"/>
    <p:sldId id="357" r:id="rId13"/>
    <p:sldId id="329" r:id="rId14"/>
    <p:sldId id="334" r:id="rId15"/>
    <p:sldId id="361" r:id="rId16"/>
  </p:sldIdLst>
  <p:sldSz cx="9144000" cy="6858000" type="screen4x3"/>
  <p:notesSz cx="6881813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  <a:srgbClr val="CC0066"/>
    <a:srgbClr val="FF9900"/>
    <a:srgbClr val="CC3300"/>
    <a:srgbClr val="996600"/>
    <a:srgbClr val="009900"/>
    <a:srgbClr val="333333"/>
    <a:srgbClr val="4D4D4D"/>
    <a:srgbClr val="777777"/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4" autoAdjust="0"/>
    <p:restoredTop sz="73690" autoAdjust="0"/>
  </p:normalViewPr>
  <p:slideViewPr>
    <p:cSldViewPr>
      <p:cViewPr>
        <p:scale>
          <a:sx n="70" d="100"/>
          <a:sy n="70" d="100"/>
        </p:scale>
        <p:origin x="-1980" y="-7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defTabSz="922338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8291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829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831263"/>
            <a:ext cx="298291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 smtClean="0"/>
            </a:lvl1pPr>
          </a:lstStyle>
          <a:p>
            <a:pPr>
              <a:defRPr/>
            </a:pPr>
            <a:fld id="{3572A088-EFF4-43AD-B194-602AA1AAEF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defTabSz="922338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8291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76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975" y="4416425"/>
            <a:ext cx="5503863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829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831263"/>
            <a:ext cx="298291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 smtClean="0"/>
            </a:lvl1pPr>
          </a:lstStyle>
          <a:p>
            <a:pPr>
              <a:defRPr/>
            </a:pPr>
            <a:fld id="{A8B8B122-E22B-4CBA-B4F7-31B4801ABD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D85F82-8DAC-424E-9F0A-23DE6263B8A4}" type="slidenum">
              <a:rPr lang="en-US"/>
              <a:pPr/>
              <a:t>1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Remarkable—this conference</a:t>
            </a:r>
            <a:r>
              <a:rPr lang="en-US" baseline="0" dirty="0" smtClean="0"/>
              <a:t> represents…</a:t>
            </a:r>
            <a:endParaRPr lang="en-US" dirty="0" smtClean="0"/>
          </a:p>
          <a:p>
            <a:pPr eaLnBrk="1" hangingPunct="1"/>
            <a:r>
              <a:rPr lang="en-US" dirty="0" smtClean="0"/>
              <a:t>Thank</a:t>
            </a:r>
            <a:r>
              <a:rPr lang="en-US" baseline="0" dirty="0" smtClean="0"/>
              <a:t> you – vision, passion, recognition of </a:t>
            </a:r>
            <a:r>
              <a:rPr lang="en-US" baseline="0" dirty="0" err="1" smtClean="0"/>
              <a:t>nano</a:t>
            </a:r>
            <a:r>
              <a:rPr lang="en-US" baseline="0" dirty="0" smtClean="0"/>
              <a:t>-economics</a:t>
            </a:r>
          </a:p>
          <a:p>
            <a:pPr eaLnBrk="1" hangingPunct="1"/>
            <a:r>
              <a:rPr lang="en-US" baseline="0" dirty="0" smtClean="0"/>
              <a:t>Financial literacy is about giving people the tools they need.</a:t>
            </a:r>
          </a:p>
          <a:p>
            <a:pPr eaLnBrk="1" hangingPunct="1"/>
            <a:r>
              <a:rPr lang="en-US" baseline="0" dirty="0" smtClean="0"/>
              <a:t>Money Smart Week is a great tool to get a community, state and now the nation to focus on their own financial fitness.</a:t>
            </a:r>
          </a:p>
          <a:p>
            <a:pPr eaLnBrk="1" hangingPunct="1"/>
            <a:r>
              <a:rPr lang="en-US" baseline="0" dirty="0" smtClean="0"/>
              <a:t>There courses and activities but from my observation of conducting a statewide campaign the effects of MSW go well beyond the week.</a:t>
            </a:r>
          </a:p>
          <a:p>
            <a:pPr eaLnBrk="1" hangingPunct="1"/>
            <a:endParaRPr lang="en-US" baseline="0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Billboard or yard signs</a:t>
            </a:r>
          </a:p>
          <a:p>
            <a:r>
              <a:rPr lang="en-US" dirty="0" smtClean="0"/>
              <a:t>Penny</a:t>
            </a:r>
            <a:r>
              <a:rPr lang="en-US" baseline="0" dirty="0" smtClean="0"/>
              <a:t> the Pig presentations—the four slotted piggy bank that helps young students learn ways to budget money</a:t>
            </a:r>
          </a:p>
          <a:p>
            <a:r>
              <a:rPr lang="en-US" baseline="0" dirty="0" smtClean="0"/>
              <a:t>Financial makeover—a local reality TV family agrees to be monitored and helped to become financial fit TV viewers watch</a:t>
            </a:r>
          </a:p>
          <a:p>
            <a:r>
              <a:rPr lang="en-US" baseline="0" dirty="0" smtClean="0"/>
              <a:t>Thrift store fashion shows</a:t>
            </a:r>
          </a:p>
          <a:p>
            <a:r>
              <a:rPr lang="en-US" baseline="0" dirty="0" smtClean="0"/>
              <a:t>Grocery store shopping contest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What ever the activity ultimately it all comes back to people and giving the tools they need to realize their own goals.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B8B122-E22B-4CBA-B4F7-31B4801ABDF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D85F82-8DAC-424E-9F0A-23DE6263B8A4}" type="slidenum">
              <a:rPr lang="en-US"/>
              <a:pPr/>
              <a:t>15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334EE4-D9D7-4921-84DF-952ED6057E94}" type="slidenum">
              <a:rPr lang="en-US"/>
              <a:pPr/>
              <a:t>2</a:t>
            </a:fld>
            <a:endParaRPr lang="en-US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 i="1" smtClean="0"/>
              <a:t>Emma Mærsk</a:t>
            </a:r>
            <a:r>
              <a:rPr lang="en-US" smtClean="0"/>
              <a:t> is a container ship owned by the A. P. Moller-Maersk Group. When she was launched, </a:t>
            </a:r>
            <a:r>
              <a:rPr lang="en-US" i="1" smtClean="0"/>
              <a:t>Emma Mærsk</a:t>
            </a:r>
            <a:r>
              <a:rPr lang="en-US" smtClean="0"/>
              <a:t> was the largest container ship ever built, and as of 2008 the longest ship in use. Officially, </a:t>
            </a:r>
            <a:r>
              <a:rPr lang="en-US" i="1" smtClean="0"/>
              <a:t>Emma Mærsk</a:t>
            </a:r>
            <a:r>
              <a:rPr lang="en-US" smtClean="0"/>
              <a:t> is able to carry around 11,000twenty-foot equivalent units(TEU) according to the Maersk company's method of calculating capacity, which is about 1,400 more containers than any other ship is capable of carrying.</a:t>
            </a:r>
          </a:p>
          <a:p>
            <a:pPr eaLnBrk="1" hangingPunct="1"/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60A4E5-B584-42C4-9E89-42C62E6B6316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 i="1" smtClean="0"/>
              <a:t>Emma Mærsk</a:t>
            </a:r>
            <a:r>
              <a:rPr lang="en-US" smtClean="0"/>
              <a:t> is a container ship owned by the A. P. Moller-Maersk Group. When she was launched, </a:t>
            </a:r>
            <a:r>
              <a:rPr lang="en-US" i="1" smtClean="0"/>
              <a:t>Emma Mærsk</a:t>
            </a:r>
            <a:r>
              <a:rPr lang="en-US" smtClean="0"/>
              <a:t> was the largest container ship ever built, and as of 2008 the longest ship in use. Officially, </a:t>
            </a:r>
            <a:r>
              <a:rPr lang="en-US" i="1" smtClean="0"/>
              <a:t>Emma Mærsk</a:t>
            </a:r>
            <a:r>
              <a:rPr lang="en-US" smtClean="0"/>
              <a:t> is able to carry around 11,000twenty-foot equivalent units(TEU) according to the Maersk company's method of calculating capacity, which is about 1,400 more containers than any other ship is capable of carrying.</a:t>
            </a: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B82393-055C-40C1-B949-7F7B41B92887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 i="1" smtClean="0"/>
              <a:t>Emma Mærsk</a:t>
            </a:r>
            <a:r>
              <a:rPr lang="en-US" smtClean="0"/>
              <a:t> is a container ship owned by the A. P. Moller-Maersk Group. When she was launched, </a:t>
            </a:r>
            <a:r>
              <a:rPr lang="en-US" i="1" smtClean="0"/>
              <a:t>Emma Mærsk</a:t>
            </a:r>
            <a:r>
              <a:rPr lang="en-US" smtClean="0"/>
              <a:t> was the largest container ship ever built, and as of 2008 the longest ship in use. Officially, </a:t>
            </a:r>
            <a:r>
              <a:rPr lang="en-US" i="1" smtClean="0"/>
              <a:t>Emma Mærsk</a:t>
            </a:r>
            <a:r>
              <a:rPr lang="en-US" smtClean="0"/>
              <a:t> is able to carry around 11,000twenty-foot equivalent units(TEU) according to the Maersk company's method of calculating capacity, which is about 1,400 more containers than any other ship is capable of carrying.</a:t>
            </a:r>
          </a:p>
          <a:p>
            <a:pPr eaLnBrk="1" hangingPunct="1"/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4389C3-AB27-45F6-8CD5-76613D411621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Themes:</a:t>
            </a:r>
          </a:p>
          <a:p>
            <a:r>
              <a:rPr lang="en-US" dirty="0" smtClean="0"/>
              <a:t>*Get</a:t>
            </a:r>
            <a:r>
              <a:rPr lang="en-US" baseline="0" dirty="0" smtClean="0"/>
              <a:t> Started—gather a group and agree to do something than do it (do something you already know how to do)—that alone is a success, start with one community than another—that’s the makings of a statewide campaign</a:t>
            </a:r>
          </a:p>
          <a:p>
            <a:endParaRPr lang="en-US" baseline="0" dirty="0" smtClean="0"/>
          </a:p>
          <a:p>
            <a:r>
              <a:rPr lang="en-US" baseline="0" dirty="0" smtClean="0"/>
              <a:t>*State government—consider involving state government—1. has purview in so much 2. therefore has a lot of reach, and 3. is unbiased and usually has no turf</a:t>
            </a:r>
          </a:p>
          <a:p>
            <a:r>
              <a:rPr lang="en-US" baseline="0" dirty="0" smtClean="0"/>
              <a:t>Here’s how WI got started, Gov. Council (involved state </a:t>
            </a:r>
            <a:r>
              <a:rPr lang="en-US" baseline="0" dirty="0" err="1" smtClean="0"/>
              <a:t>gov</a:t>
            </a:r>
            <a:r>
              <a:rPr lang="en-US" baseline="0" dirty="0" smtClean="0"/>
              <a:t>.), Governor’s Proclamation, membership drive at the Residence (invited 200 organizations)</a:t>
            </a:r>
          </a:p>
          <a:p>
            <a:endParaRPr lang="en-US" baseline="0" dirty="0" smtClean="0"/>
          </a:p>
          <a:p>
            <a:r>
              <a:rPr lang="en-US" baseline="0" dirty="0" smtClean="0"/>
              <a:t>*Celebrate successes along the way—kick off events, financial literacy awards, statewide wrap up meetings (local wrap up meetings, parties, lunch, after work outings)</a:t>
            </a:r>
          </a:p>
          <a:p>
            <a:endParaRPr lang="en-US" baseline="0" dirty="0" smtClean="0"/>
          </a:p>
          <a:p>
            <a:r>
              <a:rPr lang="en-US" baseline="0" dirty="0" smtClean="0"/>
              <a:t>*Learn what works in your community—learn from others and by doing  (we learned that more events does not mean more attendance).</a:t>
            </a:r>
          </a:p>
          <a:p>
            <a:endParaRPr lang="en-US" baseline="0" dirty="0" smtClean="0"/>
          </a:p>
          <a:p>
            <a:r>
              <a:rPr lang="en-US" baseline="0" dirty="0" smtClean="0"/>
              <a:t>*Kept it fresh—after a few years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B8B122-E22B-4CBA-B4F7-31B4801ABDF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Notice</a:t>
            </a:r>
            <a:r>
              <a:rPr lang="en-US" baseline="0" dirty="0" smtClean="0"/>
              <a:t> that more events do not mean more attendance.</a:t>
            </a:r>
          </a:p>
          <a:p>
            <a:r>
              <a:rPr lang="en-US" baseline="0" dirty="0" smtClean="0"/>
              <a:t>Can organize events all at one place a couple of nights or scatter them</a:t>
            </a:r>
          </a:p>
          <a:p>
            <a:endParaRPr lang="en-US" baseline="0" dirty="0" smtClean="0"/>
          </a:p>
          <a:p>
            <a:r>
              <a:rPr lang="en-US" baseline="0" dirty="0" smtClean="0"/>
              <a:t>2008 we had a over a 1200 phone calls on two </a:t>
            </a:r>
            <a:r>
              <a:rPr lang="en-US" u="sng" baseline="0" dirty="0" smtClean="0"/>
              <a:t>hotlines</a:t>
            </a:r>
            <a:r>
              <a:rPr lang="en-US" u="none" baseline="0" dirty="0" smtClean="0"/>
              <a:t>  NO place for attendance just a phone number</a:t>
            </a:r>
            <a:endParaRPr lang="en-US" u="sng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2010 includes 70 municipalities</a:t>
            </a:r>
          </a:p>
          <a:p>
            <a:endParaRPr lang="en-US" baseline="0" dirty="0" smtClean="0"/>
          </a:p>
          <a:p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Finally, after a</a:t>
            </a:r>
            <a:r>
              <a:rPr lang="en-US" baseline="0" dirty="0" smtClean="0"/>
              <a:t> couple of years its important to keep interest high so *Kept it fresh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B8B122-E22B-4CBA-B4F7-31B4801ABDF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B8B122-E22B-4CBA-B4F7-31B4801ABDF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B8B122-E22B-4CBA-B4F7-31B4801ABDF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AF69ED-B0D9-4247-8F38-00EE40931E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471AC2-D2B3-4EFF-82A6-2DFB56B904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ADA61B-B598-4CE1-B10F-1A9E8B5ED4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A459EF-0771-480A-8668-4C25715E4F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9A3280-29F2-4750-B3BD-49640F5738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E64D93-DCBC-4B56-8296-DC91E3E826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E28888-F25E-4159-A4CB-06685D9CB5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C5EA91-DD3B-47EA-AB60-82EDAAC942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47F8B9-6A61-4972-BB78-6BC4C1BB2F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1D1563-E1F7-4479-9E36-D1CDC7DB21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EAC57-33A2-4995-97B3-45329F6BA9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FBF9EB-FE62-494E-A1A1-B6297D87F2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422C32-C979-41E8-BC62-048DDC0301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B3462A48-B0ED-4C9A-B86A-11B87C8843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>
    <p:wipe dir="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2438400" y="3657600"/>
            <a:ext cx="44196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latin typeface="Eras Medium ITC" pitchFamily="34" charset="0"/>
              </a:rPr>
              <a:t>Setting a course for </a:t>
            </a:r>
          </a:p>
          <a:p>
            <a:pPr algn="ctr"/>
            <a:r>
              <a:rPr lang="en-US" sz="3600" dirty="0" smtClean="0">
                <a:latin typeface="Eras Medium ITC" pitchFamily="34" charset="0"/>
              </a:rPr>
              <a:t>Financial Literacy</a:t>
            </a:r>
          </a:p>
          <a:p>
            <a:pPr algn="ctr">
              <a:spcBef>
                <a:spcPct val="50000"/>
              </a:spcBef>
            </a:pPr>
            <a:endParaRPr lang="en-US" sz="4000" dirty="0"/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0" y="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381000"/>
            <a:ext cx="3962400" cy="2647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3796" name="Rectangle 7"/>
          <p:cNvSpPr>
            <a:spLocks noChangeArrowheads="1"/>
          </p:cNvSpPr>
          <p:nvPr/>
        </p:nvSpPr>
        <p:spPr bwMode="auto">
          <a:xfrm>
            <a:off x="457200" y="5625152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 dirty="0" smtClean="0">
                <a:solidFill>
                  <a:schemeClr val="tx2"/>
                </a:solidFill>
              </a:rPr>
              <a:t>The Big Read</a:t>
            </a:r>
            <a:endParaRPr lang="en-US" sz="4000" dirty="0">
              <a:solidFill>
                <a:schemeClr val="tx2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66259_154259824612390_127334693971570_236967_1485118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990600"/>
            <a:ext cx="5918200" cy="443865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9601200" y="-38100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>
            <p:ph idx="1"/>
          </p:nvPr>
        </p:nvGraphicFramePr>
        <p:xfrm>
          <a:off x="1981200" y="457200"/>
          <a:ext cx="5105400" cy="4632325"/>
        </p:xfrm>
        <a:graphic>
          <a:graphicData uri="http://schemas.openxmlformats.org/presentationml/2006/ole">
            <p:oleObj spid="_x0000_s2050" name="Acrobat Document" r:id="rId3" imgW="6885000" imgH="8910000" progId="AcroExch.Document.7">
              <p:embed/>
            </p:oleObj>
          </a:graphicData>
        </a:graphic>
      </p:graphicFrame>
      <p:sp>
        <p:nvSpPr>
          <p:cNvPr id="2052" name="Rectangle 11"/>
          <p:cNvSpPr>
            <a:spLocks noChangeArrowheads="1"/>
          </p:cNvSpPr>
          <p:nvPr/>
        </p:nvSpPr>
        <p:spPr bwMode="auto">
          <a:xfrm>
            <a:off x="533400" y="54102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>
                <a:solidFill>
                  <a:schemeClr val="tx2"/>
                </a:solidFill>
              </a:rPr>
              <a:t>Oprah’s Debt Diet Coach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56399">
            <a:off x="3909870" y="402147"/>
            <a:ext cx="3686175" cy="48162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608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981200"/>
            <a:ext cx="3962400" cy="42759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302656">
            <a:off x="211283" y="442441"/>
            <a:ext cx="3281530" cy="21929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6086" name="Picture 6"/>
          <p:cNvPicPr>
            <a:picLocks noChangeAspect="1" noChangeArrowheads="1"/>
          </p:cNvPicPr>
          <p:nvPr/>
        </p:nvPicPr>
        <p:blipFill>
          <a:blip r:embed="rId6" cstate="print"/>
          <a:srcRect l="17619" t="32000" r="61429" b="48190"/>
          <a:stretch>
            <a:fillRect/>
          </a:stretch>
        </p:blipFill>
        <p:spPr bwMode="auto">
          <a:xfrm>
            <a:off x="4953000" y="4495800"/>
            <a:ext cx="3352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7" name="Picture 1" descr="C:\Users\dmancl\AppData\Local\Microsoft\Windows\Temporary Internet Files\Content.Outlook\QFGUQ947\DSC_3757 (3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38729">
            <a:off x="7095151" y="2496187"/>
            <a:ext cx="1752600" cy="2503714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33400"/>
            <a:ext cx="2362200" cy="233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3810000" cy="245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2667000"/>
            <a:ext cx="4572000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0" y="4495800"/>
            <a:ext cx="3692525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1066800"/>
            <a:ext cx="2257425" cy="1669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3124201"/>
            <a:ext cx="4191000" cy="2887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793849"/>
            <a:ext cx="3962400" cy="277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2438400" y="3200400"/>
            <a:ext cx="44196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latin typeface="Eras Medium ITC" pitchFamily="34" charset="0"/>
              </a:rPr>
              <a:t>Setting a course for </a:t>
            </a:r>
          </a:p>
          <a:p>
            <a:pPr algn="ctr"/>
            <a:r>
              <a:rPr lang="en-US" sz="3600" dirty="0" smtClean="0">
                <a:latin typeface="Eras Medium ITC" pitchFamily="34" charset="0"/>
              </a:rPr>
              <a:t>Financial Literacy</a:t>
            </a:r>
          </a:p>
          <a:p>
            <a:pPr algn="ctr">
              <a:spcBef>
                <a:spcPct val="50000"/>
              </a:spcBef>
            </a:pPr>
            <a:endParaRPr lang="en-US" sz="4000" dirty="0"/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0" y="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381000"/>
            <a:ext cx="3962400" cy="2647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810000" y="4876800"/>
            <a:ext cx="45720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>
                <a:latin typeface="Times New Roman" pitchFamily="18" charset="0"/>
              </a:rPr>
              <a:t>Presentation by David D. Mancl</a:t>
            </a:r>
          </a:p>
          <a:p>
            <a:r>
              <a:rPr lang="en-US" sz="1600">
                <a:latin typeface="Times New Roman" pitchFamily="18" charset="0"/>
              </a:rPr>
              <a:t>Director, Office of Financial Literacy</a:t>
            </a:r>
          </a:p>
          <a:p>
            <a:r>
              <a:rPr lang="en-US" sz="1600">
                <a:latin typeface="Times New Roman" pitchFamily="18" charset="0"/>
              </a:rPr>
              <a:t>Wisconsin Department of Financial Institutions</a:t>
            </a:r>
          </a:p>
          <a:p>
            <a:r>
              <a:rPr lang="en-US" sz="1600">
                <a:latin typeface="Times New Roman" pitchFamily="18" charset="0"/>
              </a:rPr>
              <a:t>345 W. Washington Ave., Madison, WI 53703 </a:t>
            </a:r>
          </a:p>
          <a:p>
            <a:r>
              <a:rPr lang="en-US" sz="1600">
                <a:latin typeface="Times New Roman" pitchFamily="18" charset="0"/>
              </a:rPr>
              <a:t>(608) 261-9540, david.mancl@wisconsin.gov</a:t>
            </a:r>
          </a:p>
        </p:txBody>
      </p:sp>
      <p:pic>
        <p:nvPicPr>
          <p:cNvPr id="6" name="Picture 5" descr="DFI logo website %20State%20Color%20H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5011738"/>
            <a:ext cx="1447800" cy="112395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j040005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81200"/>
            <a:ext cx="2438400" cy="2819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68611" name="Picture 3" descr="j0395887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378325"/>
            <a:ext cx="3657600" cy="24796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68612" name="Picture 4" descr="header_family real picture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201771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68613" name="Picture 5" descr="j02275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1800" y="2057400"/>
            <a:ext cx="2895600" cy="2286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68614" name="Picture 6" descr="j039617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29000" y="4267200"/>
            <a:ext cx="3810000" cy="25908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68616" name="Oval 8"/>
          <p:cNvSpPr>
            <a:spLocks noChangeArrowheads="1"/>
          </p:cNvSpPr>
          <p:nvPr/>
        </p:nvSpPr>
        <p:spPr bwMode="auto">
          <a:xfrm>
            <a:off x="1219200" y="1676400"/>
            <a:ext cx="6934200" cy="3048000"/>
          </a:xfrm>
          <a:prstGeom prst="ellipse">
            <a:avLst/>
          </a:prstGeom>
          <a:solidFill>
            <a:srgbClr val="CCF0D8"/>
          </a:solidFill>
          <a:ln w="317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5F5F5F"/>
              </a:solidFill>
            </a:endParaRPr>
          </a:p>
        </p:txBody>
      </p:sp>
      <p:pic>
        <p:nvPicPr>
          <p:cNvPr id="68615" name="Picture 7" descr="j040037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39000" y="4194175"/>
            <a:ext cx="2157413" cy="26638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68617" name="Text Box 9"/>
          <p:cNvSpPr txBox="1">
            <a:spLocks noChangeArrowheads="1"/>
          </p:cNvSpPr>
          <p:nvPr/>
        </p:nvSpPr>
        <p:spPr bwMode="auto">
          <a:xfrm>
            <a:off x="1524000" y="2362200"/>
            <a:ext cx="6477000" cy="276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b="1"/>
              <a:t>Expanding Opportunities </a:t>
            </a:r>
          </a:p>
          <a:p>
            <a:pPr algn="ctr">
              <a:lnSpc>
                <a:spcPct val="110000"/>
              </a:lnSpc>
            </a:pPr>
            <a:r>
              <a:rPr lang="en-US" sz="3600" b="1"/>
              <a:t>through</a:t>
            </a:r>
          </a:p>
          <a:p>
            <a:pPr algn="ctr">
              <a:lnSpc>
                <a:spcPct val="110000"/>
              </a:lnSpc>
            </a:pPr>
            <a:r>
              <a:rPr lang="en-US" sz="3600" b="1"/>
              <a:t>Financial Education</a:t>
            </a:r>
          </a:p>
          <a:p>
            <a:pPr algn="ctr">
              <a:spcBef>
                <a:spcPct val="50000"/>
              </a:spcBef>
            </a:pPr>
            <a:endParaRPr lang="en-US" sz="400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381000"/>
            <a:ext cx="6062663" cy="400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381000"/>
            <a:ext cx="6062663" cy="400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3581400"/>
            <a:ext cx="3124200" cy="233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685800"/>
            <a:ext cx="7323138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37080" y="762001"/>
            <a:ext cx="409232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915400" cy="1143000"/>
          </a:xfrm>
        </p:spPr>
        <p:txBody>
          <a:bodyPr/>
          <a:lstStyle/>
          <a:p>
            <a:pPr algn="l"/>
            <a:r>
              <a:rPr lang="en-US" sz="3600" u="sng" dirty="0" smtClean="0">
                <a:latin typeface="Calibri" pitchFamily="34" charset="0"/>
                <a:cs typeface="Calibri" pitchFamily="34" charset="0"/>
              </a:rPr>
              <a:t>Main Measures		 		        		</a:t>
            </a:r>
            <a:r>
              <a:rPr lang="en-US" u="sng" dirty="0" smtClean="0"/>
              <a:t> 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57200" y="1524000"/>
          <a:ext cx="7772401" cy="3526974"/>
        </p:xfrm>
        <a:graphic>
          <a:graphicData uri="http://schemas.openxmlformats.org/drawingml/2006/table">
            <a:tbl>
              <a:tblPr/>
              <a:tblGrid>
                <a:gridCol w="1110343"/>
                <a:gridCol w="1110343"/>
                <a:gridCol w="1110343"/>
                <a:gridCol w="1110343"/>
                <a:gridCol w="1110343"/>
                <a:gridCol w="1110343"/>
                <a:gridCol w="1110343"/>
              </a:tblGrid>
              <a:tr h="587829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2006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/>
                        </a:rPr>
                        <a:t>2007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9900"/>
                          </a:solidFill>
                          <a:latin typeface="Calibri"/>
                        </a:rPr>
                        <a:t>2008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7030A0"/>
                          </a:solidFill>
                          <a:latin typeface="Calibri"/>
                        </a:rPr>
                        <a:t>2009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CC6600"/>
                          </a:solidFill>
                          <a:latin typeface="Calibri"/>
                        </a:rPr>
                        <a:t>2010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8782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Events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C00000"/>
                          </a:solidFill>
                          <a:latin typeface="Calibri"/>
                        </a:rPr>
                        <a:t>463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/>
                        </a:rPr>
                        <a:t>761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9900"/>
                          </a:solidFill>
                          <a:latin typeface="Calibri"/>
                        </a:rPr>
                        <a:t>597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7030A0"/>
                          </a:solidFill>
                          <a:latin typeface="Calibri"/>
                        </a:rPr>
                        <a:t>667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CC6600"/>
                          </a:solidFill>
                          <a:latin typeface="Calibri"/>
                        </a:rPr>
                        <a:t>616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87829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Attendance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C00000"/>
                          </a:solidFill>
                          <a:latin typeface="Calibri"/>
                        </a:rPr>
                        <a:t>6,487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/>
                        </a:rPr>
                        <a:t>8,673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9900"/>
                          </a:solidFill>
                          <a:latin typeface="Calibri"/>
                        </a:rPr>
                        <a:t>13,987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7030A0"/>
                          </a:solidFill>
                          <a:latin typeface="Calibri"/>
                        </a:rPr>
                        <a:t>10,327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CC6600"/>
                          </a:solidFill>
                          <a:latin typeface="Calibri"/>
                        </a:rPr>
                        <a:t>15,543</a:t>
                      </a:r>
                      <a:endParaRPr lang="en-US" sz="2000" b="0" i="0" u="none" strike="noStrike" dirty="0">
                        <a:solidFill>
                          <a:srgbClr val="CC66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8782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Teams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99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7030A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CC6600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8782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Partners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C00000"/>
                          </a:solidFill>
                          <a:latin typeface="Calibri"/>
                        </a:rPr>
                        <a:t>453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/>
                        </a:rPr>
                        <a:t>579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9900"/>
                          </a:solidFill>
                          <a:latin typeface="Calibri"/>
                        </a:rPr>
                        <a:t>515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7030A0"/>
                          </a:solidFill>
                          <a:latin typeface="Calibri"/>
                        </a:rPr>
                        <a:t>1,043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CC6600"/>
                          </a:solidFill>
                          <a:latin typeface="Calibri"/>
                        </a:rPr>
                        <a:t>2,796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8782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Surveys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687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/>
                        </a:rPr>
                        <a:t>1,437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9900"/>
                          </a:solidFill>
                          <a:latin typeface="Calibri"/>
                        </a:rPr>
                        <a:t>1,986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7030A0"/>
                          </a:solidFill>
                          <a:latin typeface="Calibri"/>
                        </a:rPr>
                        <a:t>1,352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CC6600"/>
                          </a:solidFill>
                          <a:latin typeface="Calibri"/>
                        </a:rPr>
                        <a:t>2,057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8" name="Picture 2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553200" y="5486400"/>
            <a:ext cx="2255838" cy="1044575"/>
          </a:xfrm>
          <a:noFill/>
          <a:ln/>
        </p:spPr>
      </p:pic>
    </p:spTree>
  </p:cSld>
  <p:clrMapOvr>
    <a:masterClrMapping/>
  </p:clrMapOvr>
  <p:transition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71500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smtClean="0"/>
              <a:t>Green Bay Packer Donald Driver</a:t>
            </a:r>
          </a:p>
        </p:txBody>
      </p:sp>
      <p:pic>
        <p:nvPicPr>
          <p:cNvPr id="83971" name="Picture 3" descr="Money Smart 07 042 at the mik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38200" y="304800"/>
            <a:ext cx="7505700" cy="5629275"/>
          </a:xfr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89092" name="Picture 4" descr="green capitol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bright="-6000"/>
          </a:blip>
          <a:srcRect t="10646" b="15115"/>
          <a:stretch>
            <a:fillRect/>
          </a:stretch>
        </p:blipFill>
        <p:spPr>
          <a:xfrm>
            <a:off x="1905000" y="379413"/>
            <a:ext cx="5410200" cy="5356225"/>
          </a:xfrm>
          <a:ln w="3175">
            <a:solidFill>
              <a:srgbClr val="000000"/>
            </a:solidFill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33796" name="Rectangle 7"/>
          <p:cNvSpPr>
            <a:spLocks noChangeArrowheads="1"/>
          </p:cNvSpPr>
          <p:nvPr/>
        </p:nvSpPr>
        <p:spPr bwMode="auto">
          <a:xfrm>
            <a:off x="457200" y="58674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>
                <a:solidFill>
                  <a:schemeClr val="tx2"/>
                </a:solidFill>
              </a:rPr>
              <a:t>Wisconsin State Capitol in Green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3606</TotalTime>
  <Words>725</Words>
  <Application>Microsoft Office PowerPoint</Application>
  <PresentationFormat>On-screen Show (4:3)</PresentationFormat>
  <Paragraphs>98</Paragraphs>
  <Slides>15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Default Design</vt:lpstr>
      <vt:lpstr>Acrobat Document</vt:lpstr>
      <vt:lpstr>Slide 1</vt:lpstr>
      <vt:lpstr>Slide 2</vt:lpstr>
      <vt:lpstr>Slide 3</vt:lpstr>
      <vt:lpstr>Slide 4</vt:lpstr>
      <vt:lpstr>Slide 5</vt:lpstr>
      <vt:lpstr>Slide 6</vt:lpstr>
      <vt:lpstr>Main Measures                </vt:lpstr>
      <vt:lpstr>Green Bay Packer Donald Driver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State of Wisconsin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 Mancl</dc:creator>
  <cp:lastModifiedBy>g1tmb01</cp:lastModifiedBy>
  <cp:revision>154</cp:revision>
  <dcterms:created xsi:type="dcterms:W3CDTF">2006-04-21T19:46:58Z</dcterms:created>
  <dcterms:modified xsi:type="dcterms:W3CDTF">2011-09-07T21:07:54Z</dcterms:modified>
</cp:coreProperties>
</file>