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60" r:id="rId3"/>
    <p:sldId id="265" r:id="rId4"/>
    <p:sldId id="266" r:id="rId5"/>
    <p:sldId id="268" r:id="rId6"/>
    <p:sldId id="269" r:id="rId7"/>
    <p:sldId id="270" r:id="rId8"/>
    <p:sldId id="271" r:id="rId9"/>
    <p:sldId id="276" r:id="rId10"/>
    <p:sldId id="275" r:id="rId11"/>
    <p:sldId id="272" r:id="rId12"/>
    <p:sldId id="283" r:id="rId13"/>
    <p:sldId id="284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3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7" name="Picture 1" descr="http://www.chicagofed.org/digital_assets/images/education/msw/ia/msw_ia_type_lo.jpg"/>
          <p:cNvPicPr>
            <a:picLocks noChangeAspect="1" noChangeArrowheads="1"/>
          </p:cNvPicPr>
          <p:nvPr userDrawn="1"/>
        </p:nvPicPr>
        <p:blipFill>
          <a:blip r:embed="rId2" cstate="print"/>
          <a:srcRect b="37241"/>
          <a:stretch>
            <a:fillRect/>
          </a:stretch>
        </p:blipFill>
        <p:spPr bwMode="auto">
          <a:xfrm>
            <a:off x="7391400" y="228600"/>
            <a:ext cx="1371600" cy="89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E3C9AF-9233-4B44-B945-5CD6D9F3E535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953FD89-DDE4-4278-82C8-564B76FD1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11" Type="http://schemas.openxmlformats.org/officeDocument/2006/relationships/image" Target="../media/image18.wmf"/><Relationship Id="rId5" Type="http://schemas.openxmlformats.org/officeDocument/2006/relationships/image" Target="../media/image12.wmf"/><Relationship Id="rId10" Type="http://schemas.openxmlformats.org/officeDocument/2006/relationships/image" Target="../media/image17.wmf"/><Relationship Id="rId4" Type="http://schemas.openxmlformats.org/officeDocument/2006/relationships/image" Target="../media/image11.png"/><Relationship Id="rId9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Reserve Bank      of Chicago </a:t>
            </a:r>
            <a:br>
              <a:rPr lang="en-US" dirty="0" smtClean="0"/>
            </a:br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Money Smart Week Leadership Conference</a:t>
            </a:r>
          </a:p>
          <a:p>
            <a:r>
              <a:rPr lang="en-US" dirty="0" smtClean="0"/>
              <a:t>September 8 &amp; 9 	Chicago, IL	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Enhanced coordination among states?</a:t>
            </a:r>
          </a:p>
          <a:p>
            <a:pPr lvl="1"/>
            <a:r>
              <a:rPr lang="en-US" dirty="0" smtClean="0"/>
              <a:t>Demand</a:t>
            </a:r>
          </a:p>
          <a:p>
            <a:pPr lvl="1"/>
            <a:r>
              <a:rPr lang="en-US" dirty="0" smtClean="0"/>
              <a:t>Branding</a:t>
            </a:r>
          </a:p>
          <a:p>
            <a:pPr lvl="1"/>
            <a:r>
              <a:rPr lang="en-US" dirty="0" smtClean="0"/>
              <a:t>Efficiencies &amp; Resource Sharing</a:t>
            </a:r>
          </a:p>
          <a:p>
            <a:pPr lvl="1"/>
            <a:r>
              <a:rPr lang="en-US" dirty="0" smtClean="0"/>
              <a:t>Partners with National Reach	</a:t>
            </a:r>
          </a:p>
          <a:p>
            <a:pPr lvl="1"/>
            <a:r>
              <a:rPr lang="en-US" dirty="0" smtClean="0"/>
              <a:t>Growth has national potential</a:t>
            </a:r>
          </a:p>
          <a:p>
            <a:pPr lvl="1"/>
            <a:r>
              <a:rPr lang="en-US" dirty="0" smtClean="0"/>
              <a:t>10 Anniversary MSW – Chicago </a:t>
            </a:r>
          </a:p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What could this look like?</a:t>
            </a:r>
          </a:p>
          <a:p>
            <a:pPr lvl="1"/>
            <a:r>
              <a:rPr lang="en-US" dirty="0" smtClean="0"/>
              <a:t>Chicago Fed to continue advisory role </a:t>
            </a:r>
          </a:p>
          <a:p>
            <a:pPr lvl="1"/>
            <a:r>
              <a:rPr lang="en-US" dirty="0" smtClean="0"/>
              <a:t>National steering committee</a:t>
            </a:r>
          </a:p>
          <a:p>
            <a:pPr lvl="1"/>
            <a:r>
              <a:rPr lang="en-US" dirty="0" smtClean="0"/>
              <a:t>Same schedule for all states</a:t>
            </a:r>
          </a:p>
          <a:p>
            <a:pPr lvl="1"/>
            <a:r>
              <a:rPr lang="en-US" dirty="0" smtClean="0"/>
              <a:t>New website and rebranding</a:t>
            </a:r>
          </a:p>
          <a:p>
            <a:pPr lvl="1"/>
            <a:r>
              <a:rPr lang="en-US" dirty="0" smtClean="0"/>
              <a:t>National Partnerships – ALA and other opportunities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What resources are currently made available to states?</a:t>
            </a:r>
          </a:p>
          <a:p>
            <a:r>
              <a:rPr lang="en-US" sz="2400" dirty="0" smtClean="0"/>
              <a:t>Rights to name, logo and promotional materials</a:t>
            </a:r>
          </a:p>
          <a:p>
            <a:r>
              <a:rPr lang="en-US" sz="2400" dirty="0" smtClean="0"/>
              <a:t>Customizable planning and operational documents:</a:t>
            </a:r>
          </a:p>
          <a:p>
            <a:pPr lvl="1"/>
            <a:r>
              <a:rPr lang="en-US" sz="2400" dirty="0" smtClean="0"/>
              <a:t>History, talking points and guidelines</a:t>
            </a:r>
          </a:p>
          <a:p>
            <a:pPr lvl="1"/>
            <a:r>
              <a:rPr lang="en-US" sz="2400" dirty="0" smtClean="0"/>
              <a:t>Sample agendas, timelines and committee structures</a:t>
            </a:r>
          </a:p>
          <a:p>
            <a:pPr lvl="1"/>
            <a:r>
              <a:rPr lang="en-US" sz="2400" dirty="0" smtClean="0"/>
              <a:t>Sample press releases and media best practices</a:t>
            </a:r>
          </a:p>
          <a:p>
            <a:pPr lvl="1"/>
            <a:r>
              <a:rPr lang="en-US" sz="2400" dirty="0" smtClean="0"/>
              <a:t>Measurement and survey materials</a:t>
            </a:r>
          </a:p>
          <a:p>
            <a:r>
              <a:rPr lang="en-US" sz="2600" dirty="0" smtClean="0"/>
              <a:t>Use of online database and MoneySmartWeek.org</a:t>
            </a:r>
          </a:p>
          <a:p>
            <a:r>
              <a:rPr lang="en-US" sz="2600" dirty="0" smtClean="0"/>
              <a:t>Ongoing consultation and guidance from Chicago Fed</a:t>
            </a:r>
          </a:p>
          <a:p>
            <a:r>
              <a:rPr lang="en-US" sz="2600" dirty="0" smtClean="0"/>
              <a:t>First Money Smart Week leadership conference </a:t>
            </a:r>
          </a:p>
          <a:p>
            <a:pPr>
              <a:buNone/>
            </a:pPr>
            <a:r>
              <a:rPr lang="en-US" sz="2600" dirty="0" smtClean="0"/>
              <a:t>	– fall 2011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What’s new for the 2012 campaign?</a:t>
            </a:r>
          </a:p>
          <a:p>
            <a:r>
              <a:rPr lang="en-US" sz="2800" dirty="0" smtClean="0"/>
              <a:t>Leadership Conference Report</a:t>
            </a:r>
          </a:p>
          <a:p>
            <a:r>
              <a:rPr lang="en-US" sz="2800" dirty="0" smtClean="0"/>
              <a:t>Best Practices Report</a:t>
            </a:r>
          </a:p>
          <a:p>
            <a:r>
              <a:rPr lang="en-US" sz="2800" dirty="0" smtClean="0"/>
              <a:t>Improved usability and restructure of website</a:t>
            </a:r>
          </a:p>
          <a:p>
            <a:r>
              <a:rPr lang="en-US" sz="2800" dirty="0" smtClean="0"/>
              <a:t>New calendar and partner sign-up database</a:t>
            </a:r>
          </a:p>
          <a:p>
            <a:r>
              <a:rPr lang="en-US" sz="2800" dirty="0" err="1" smtClean="0"/>
              <a:t>Facebook</a:t>
            </a:r>
            <a:endParaRPr lang="en-US" sz="2800" dirty="0" smtClean="0"/>
          </a:p>
          <a:p>
            <a:r>
              <a:rPr lang="en-US" sz="2800" dirty="0" smtClean="0"/>
              <a:t>Logo Refresh</a:t>
            </a:r>
          </a:p>
          <a:p>
            <a:r>
              <a:rPr lang="en-US" sz="2800" dirty="0" smtClean="0"/>
              <a:t>Structured Statewide Chairperson Calls </a:t>
            </a:r>
          </a:p>
          <a:p>
            <a:pPr>
              <a:buNone/>
            </a:pPr>
            <a:r>
              <a:rPr lang="en-US" sz="2800" dirty="0" smtClean="0"/>
              <a:t>	(Chicago Fed district)</a:t>
            </a:r>
          </a:p>
          <a:p>
            <a:r>
              <a:rPr lang="en-US" sz="2800" dirty="0" smtClean="0"/>
              <a:t>National Steering Committee	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sz="3200" dirty="0" smtClean="0"/>
              <a:t>-Opening Thoughts/Questions?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	-What attracted you to this conference?</a:t>
            </a:r>
          </a:p>
          <a:p>
            <a:pPr>
              <a:buNone/>
            </a:pPr>
            <a:r>
              <a:rPr lang="en-US" sz="3200" dirty="0" smtClean="0"/>
              <a:t>	-How can this conference be valuable?</a:t>
            </a:r>
          </a:p>
          <a:p>
            <a:pPr>
              <a:buNone/>
            </a:pPr>
            <a:r>
              <a:rPr lang="en-US" sz="3200" dirty="0" smtClean="0"/>
              <a:t>	-What do you expect as outcomes?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76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What is it?</a:t>
            </a:r>
          </a:p>
          <a:p>
            <a:r>
              <a:rPr lang="en-US" dirty="0" smtClean="0"/>
              <a:t>Public </a:t>
            </a:r>
            <a:r>
              <a:rPr lang="en-US" dirty="0"/>
              <a:t>awareness </a:t>
            </a:r>
            <a:r>
              <a:rPr lang="en-US" dirty="0" smtClean="0"/>
              <a:t>campaign </a:t>
            </a:r>
          </a:p>
          <a:p>
            <a:pPr lvl="1">
              <a:buNone/>
            </a:pPr>
            <a:r>
              <a:rPr lang="en-US" dirty="0" smtClean="0"/>
              <a:t>– helps </a:t>
            </a:r>
            <a:r>
              <a:rPr lang="en-US" dirty="0"/>
              <a:t>consumers better manage their personal finances. </a:t>
            </a:r>
            <a:endParaRPr lang="en-US" dirty="0" smtClean="0"/>
          </a:p>
          <a:p>
            <a:r>
              <a:rPr lang="en-US" dirty="0" smtClean="0"/>
              <a:t>Community Building </a:t>
            </a:r>
          </a:p>
          <a:p>
            <a:pPr lvl="1">
              <a:buNone/>
            </a:pPr>
            <a:r>
              <a:rPr lang="en-US" dirty="0" smtClean="0"/>
              <a:t>– Involves </a:t>
            </a:r>
            <a:r>
              <a:rPr lang="en-US" dirty="0"/>
              <a:t>businesses, financial institutions, schools, libraries, not-for-profits, government </a:t>
            </a:r>
            <a:r>
              <a:rPr lang="en-US" dirty="0" smtClean="0"/>
              <a:t>agencies, </a:t>
            </a:r>
            <a:r>
              <a:rPr lang="en-US" dirty="0"/>
              <a:t>media. </a:t>
            </a:r>
          </a:p>
          <a:p>
            <a:r>
              <a:rPr lang="en-US" dirty="0" smtClean="0"/>
              <a:t>Education </a:t>
            </a:r>
          </a:p>
          <a:p>
            <a:pPr lvl="1">
              <a:buNone/>
            </a:pPr>
            <a:r>
              <a:rPr lang="en-US" dirty="0" smtClean="0"/>
              <a:t>– Offers free educational seminars/activities throughout the week.</a:t>
            </a:r>
          </a:p>
          <a:p>
            <a:r>
              <a:rPr lang="en-US" dirty="0" smtClean="0"/>
              <a:t>Inclusive </a:t>
            </a:r>
          </a:p>
          <a:p>
            <a:pPr lvl="1">
              <a:buNone/>
            </a:pPr>
            <a:r>
              <a:rPr lang="en-US" dirty="0" smtClean="0"/>
              <a:t>– 	Covers </a:t>
            </a:r>
            <a:r>
              <a:rPr lang="en-US" dirty="0"/>
              <a:t>all facets of personal finance from establishing a budget to first time home buying to estate </a:t>
            </a:r>
            <a:r>
              <a:rPr lang="en-US" dirty="0" smtClean="0"/>
              <a:t>planning as well as reaches all demographics and income levels. </a:t>
            </a:r>
          </a:p>
          <a:p>
            <a:r>
              <a:rPr lang="en-US" dirty="0" smtClean="0"/>
              <a:t>Outreach </a:t>
            </a:r>
          </a:p>
          <a:p>
            <a:pPr lvl="1">
              <a:buNone/>
            </a:pPr>
            <a:r>
              <a:rPr lang="en-US" dirty="0" smtClean="0"/>
              <a:t>– Provides Fed opportunity to be visible in the media and community working with a wide variety of organizations.</a:t>
            </a:r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chemeClr val="bg2">
                    <a:lumMod val="50000"/>
                  </a:schemeClr>
                </a:solidFill>
              </a:rPr>
              <a:t>How did it get started?</a:t>
            </a:r>
          </a:p>
          <a:p>
            <a:r>
              <a:rPr lang="en-US" sz="2500" dirty="0" smtClean="0"/>
              <a:t>Chicago Fed &amp; Money </a:t>
            </a:r>
            <a:r>
              <a:rPr lang="en-US" sz="2500" dirty="0"/>
              <a:t>Smart Advisory Council </a:t>
            </a:r>
            <a:endParaRPr lang="en-US" sz="2500" dirty="0" smtClean="0"/>
          </a:p>
          <a:p>
            <a:r>
              <a:rPr lang="en-US" sz="2500" dirty="0" smtClean="0"/>
              <a:t>Members </a:t>
            </a:r>
            <a:r>
              <a:rPr lang="en-US" sz="2500" dirty="0"/>
              <a:t>agreed to share resources and ideas to achieve greater public awareness of the programs and services available in </a:t>
            </a:r>
            <a:r>
              <a:rPr lang="en-US" sz="2500" dirty="0" smtClean="0"/>
              <a:t>Chicago</a:t>
            </a:r>
            <a:r>
              <a:rPr lang="en-US" sz="2500" dirty="0"/>
              <a:t>. </a:t>
            </a:r>
            <a:endParaRPr lang="en-US" sz="2500" dirty="0" smtClean="0"/>
          </a:p>
          <a:p>
            <a:r>
              <a:rPr lang="en-US" sz="2500" dirty="0" smtClean="0"/>
              <a:t>Result: Money </a:t>
            </a:r>
            <a:r>
              <a:rPr lang="en-US" sz="2500" dirty="0"/>
              <a:t>Smart Week </a:t>
            </a:r>
            <a:r>
              <a:rPr lang="en-US" sz="2500" dirty="0" smtClean="0"/>
              <a:t>2002 – </a:t>
            </a:r>
          </a:p>
          <a:p>
            <a:pPr>
              <a:buNone/>
            </a:pPr>
            <a:r>
              <a:rPr lang="en-US" sz="2500" dirty="0" smtClean="0"/>
              <a:t>	30 organizations; 40 programs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500" b="1" dirty="0" smtClean="0">
                <a:solidFill>
                  <a:schemeClr val="bg2">
                    <a:lumMod val="50000"/>
                  </a:schemeClr>
                </a:solidFill>
              </a:rPr>
              <a:t>Why it works?</a:t>
            </a:r>
          </a:p>
          <a:p>
            <a:r>
              <a:rPr lang="en-US" sz="2500" dirty="0" smtClean="0"/>
              <a:t>Asking partners to do what they do already</a:t>
            </a:r>
          </a:p>
          <a:p>
            <a:r>
              <a:rPr lang="en-US" sz="2500" dirty="0" smtClean="0"/>
              <a:t>MSW is all things for all people</a:t>
            </a:r>
          </a:p>
          <a:p>
            <a:r>
              <a:rPr lang="en-US" sz="2500" dirty="0" smtClean="0"/>
              <a:t>Fosters creativity</a:t>
            </a:r>
          </a:p>
          <a:p>
            <a:r>
              <a:rPr lang="en-US" sz="2500" dirty="0" smtClean="0"/>
              <a:t>No cost for participation but there are guidelines</a:t>
            </a:r>
          </a:p>
          <a:p>
            <a:r>
              <a:rPr lang="en-US" sz="2500" dirty="0" smtClean="0"/>
              <a:t>Proven model/best practices</a:t>
            </a:r>
          </a:p>
          <a:p>
            <a:r>
              <a:rPr lang="en-US" sz="2500" dirty="0" smtClean="0"/>
              <a:t>Coalition of the willing</a:t>
            </a:r>
          </a:p>
          <a:p>
            <a:r>
              <a:rPr lang="en-US" sz="2500" dirty="0" smtClean="0"/>
              <a:t>Association with the Fed</a:t>
            </a:r>
          </a:p>
          <a:p>
            <a:r>
              <a:rPr lang="en-US" sz="2500" dirty="0" smtClean="0"/>
              <a:t>Network infrastructure &amp; community building</a:t>
            </a:r>
          </a:p>
          <a:p>
            <a:r>
              <a:rPr lang="en-US" sz="2500" dirty="0" smtClean="0"/>
              <a:t>Scalable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chemeClr val="bg2">
                    <a:lumMod val="50000"/>
                  </a:schemeClr>
                </a:solidFill>
              </a:rPr>
              <a:t>What’s the impact?</a:t>
            </a:r>
          </a:p>
          <a:p>
            <a:r>
              <a:rPr lang="en-US" sz="2500" dirty="0" smtClean="0"/>
              <a:t>Tens of thousands reached through class room instruction each year</a:t>
            </a:r>
          </a:p>
          <a:p>
            <a:r>
              <a:rPr lang="en-US" sz="2500" dirty="0" smtClean="0"/>
              <a:t>Hundreds of thousands reached through media and online messaging/resources each year</a:t>
            </a:r>
          </a:p>
          <a:p>
            <a:r>
              <a:rPr lang="en-US" sz="2500" dirty="0" smtClean="0"/>
              <a:t>Consumer surveys consistently yield high marks, each year; each city/state</a:t>
            </a:r>
          </a:p>
          <a:p>
            <a:r>
              <a:rPr lang="en-US" sz="2500" dirty="0" smtClean="0"/>
              <a:t>More than 2,000 partner organizations around the country</a:t>
            </a:r>
          </a:p>
          <a:p>
            <a:r>
              <a:rPr lang="en-US" sz="2500" dirty="0" smtClean="0"/>
              <a:t>Community building and network infrastructure is invaluable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Media involvement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209800"/>
            <a:ext cx="3429000" cy="1981200"/>
          </a:xfrm>
          <a:prstGeom prst="rect">
            <a:avLst/>
          </a:prstGeom>
          <a:noFill/>
          <a:ln/>
        </p:spPr>
      </p:pic>
      <p:pic>
        <p:nvPicPr>
          <p:cNvPr id="5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1828800"/>
            <a:ext cx="2997200" cy="1981200"/>
          </a:xfrm>
          <a:prstGeom prst="rect">
            <a:avLst/>
          </a:prstGeom>
          <a:noFill/>
          <a:ln/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267200"/>
            <a:ext cx="3200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95800" y="3657600"/>
            <a:ext cx="2193925" cy="2819400"/>
          </a:xfrm>
          <a:prstGeom prst="rect">
            <a:avLst/>
          </a:prstGeom>
          <a:noFill/>
          <a:ln/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2057400"/>
            <a:ext cx="776288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Promotion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14224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819400"/>
            <a:ext cx="20828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95600" y="1371600"/>
            <a:ext cx="3579813" cy="1522413"/>
          </a:xfrm>
          <a:prstGeom prst="rect">
            <a:avLst/>
          </a:prstGeom>
          <a:ln/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410200" y="5562600"/>
            <a:ext cx="3581400" cy="1157288"/>
          </a:xfrm>
          <a:prstGeom prst="rect">
            <a:avLst/>
          </a:prstGeom>
          <a:noFill/>
          <a:ln/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209800"/>
            <a:ext cx="18605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810000"/>
            <a:ext cx="21272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1524000"/>
            <a:ext cx="23622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733800" y="2743200"/>
            <a:ext cx="1492250" cy="3962400"/>
          </a:xfrm>
          <a:prstGeom prst="rect">
            <a:avLst/>
          </a:prstGeom>
          <a:noFill/>
          <a:ln/>
        </p:spPr>
      </p:pic>
      <p:pic>
        <p:nvPicPr>
          <p:cNvPr id="13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4876800"/>
            <a:ext cx="2207114" cy="156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029200" y="2895600"/>
            <a:ext cx="2087563" cy="23622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Money Smart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721352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700" b="1" dirty="0" smtClean="0">
                <a:solidFill>
                  <a:schemeClr val="bg2">
                    <a:lumMod val="50000"/>
                  </a:schemeClr>
                </a:solidFill>
              </a:rPr>
              <a:t>When is Money Smart Week?</a:t>
            </a:r>
          </a:p>
          <a:p>
            <a:pPr>
              <a:buNone/>
            </a:pPr>
            <a:r>
              <a:rPr lang="en-US" sz="2700" b="1" u="sng" dirty="0" smtClean="0"/>
              <a:t>April</a:t>
            </a:r>
          </a:p>
          <a:p>
            <a:pPr>
              <a:buNone/>
            </a:pPr>
            <a:r>
              <a:rPr lang="en-US" sz="2000" dirty="0" smtClean="0"/>
              <a:t>Colorado,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Illinois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Iowa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Michigan</a:t>
            </a:r>
            <a:r>
              <a:rPr lang="en-US" sz="2000" dirty="0" smtClean="0"/>
              <a:t>, Missouri, </a:t>
            </a:r>
          </a:p>
          <a:p>
            <a:pPr>
              <a:buNone/>
            </a:pPr>
            <a:r>
              <a:rPr lang="en-US" sz="2000" dirty="0" smtClean="0"/>
              <a:t>New Jersey</a:t>
            </a:r>
            <a:r>
              <a:rPr lang="en-US" sz="2700" dirty="0" smtClean="0"/>
              <a:t>, </a:t>
            </a:r>
            <a:r>
              <a:rPr lang="en-US" sz="2000" dirty="0" smtClean="0"/>
              <a:t>Oregon, Texas, Washington,</a:t>
            </a:r>
          </a:p>
          <a:p>
            <a:pPr>
              <a:buNone/>
            </a:pPr>
            <a:r>
              <a:rPr lang="en-US" sz="2000" dirty="0" smtClean="0"/>
              <a:t>West Virginia</a:t>
            </a:r>
          </a:p>
          <a:p>
            <a:pPr>
              <a:buNone/>
            </a:pPr>
            <a:r>
              <a:rPr lang="en-US" sz="2700" b="1" u="sng" dirty="0" smtClean="0"/>
              <a:t>October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Indiana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Wisconsin</a:t>
            </a:r>
            <a:endParaRPr lang="en-US" sz="2000" dirty="0" smtClean="0"/>
          </a:p>
          <a:p>
            <a:pPr>
              <a:buNone/>
            </a:pPr>
            <a:r>
              <a:rPr lang="en-US" sz="2700" b="1" u="sng" dirty="0" smtClean="0"/>
              <a:t>November</a:t>
            </a:r>
          </a:p>
          <a:p>
            <a:pPr>
              <a:buNone/>
            </a:pPr>
            <a:r>
              <a:rPr lang="en-US" sz="2000" dirty="0" smtClean="0"/>
              <a:t>Nebraska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1600" b="1" dirty="0" smtClean="0"/>
              <a:t>Initial Talks: </a:t>
            </a:r>
            <a:r>
              <a:rPr lang="en-US" sz="1600" dirty="0" smtClean="0"/>
              <a:t>Arizona, Florida, New York, Ohio, Virginia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838200"/>
            <a:ext cx="19050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Key Cities</a:t>
            </a:r>
          </a:p>
          <a:p>
            <a:endParaRPr lang="en-US" sz="1600" dirty="0" smtClean="0"/>
          </a:p>
          <a:p>
            <a:r>
              <a:rPr lang="en-US" sz="1600" dirty="0" smtClean="0"/>
              <a:t>Charleston, WV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Chicago, IL</a:t>
            </a:r>
          </a:p>
          <a:p>
            <a:r>
              <a:rPr lang="en-US" sz="1600" dirty="0" smtClean="0"/>
              <a:t>Denver, CO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Detroit, MI</a:t>
            </a:r>
          </a:p>
          <a:p>
            <a:r>
              <a:rPr lang="en-US" sz="1600" dirty="0" smtClean="0"/>
              <a:t>El Paso, TX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Fort Wayne, IN</a:t>
            </a:r>
          </a:p>
          <a:p>
            <a:r>
              <a:rPr lang="en-US" sz="1600" dirty="0" smtClean="0"/>
              <a:t>Houston, TX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Indianapolis, IN</a:t>
            </a:r>
          </a:p>
          <a:p>
            <a:r>
              <a:rPr lang="en-US" sz="1600" dirty="0" smtClean="0"/>
              <a:t>Kansas City, MO</a:t>
            </a:r>
          </a:p>
          <a:p>
            <a:r>
              <a:rPr lang="en-US" sz="1600" dirty="0" smtClean="0"/>
              <a:t>Kearny, NE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Lafayette, IN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Lansing, MI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Madison, WI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Milwaukee, WI</a:t>
            </a:r>
          </a:p>
          <a:p>
            <a:r>
              <a:rPr lang="en-US" sz="1600" dirty="0" smtClean="0"/>
              <a:t>Olympia, WA</a:t>
            </a:r>
          </a:p>
          <a:p>
            <a:r>
              <a:rPr lang="en-US" sz="1600" dirty="0" smtClean="0"/>
              <a:t>Omaha, NE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Peoria, IL</a:t>
            </a:r>
          </a:p>
          <a:p>
            <a:r>
              <a:rPr lang="en-US" sz="1600" dirty="0" smtClean="0"/>
              <a:t>Portland, OR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Rockford, IL</a:t>
            </a:r>
          </a:p>
          <a:p>
            <a:r>
              <a:rPr lang="en-US" sz="1600" dirty="0" smtClean="0"/>
              <a:t>Seattle, WA</a:t>
            </a:r>
          </a:p>
          <a:p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Springfield, IL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Money Smart Week			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0848" t="15254" r="11864" b="5085"/>
          <a:stretch>
            <a:fillRect/>
          </a:stretch>
        </p:blipFill>
        <p:spPr bwMode="auto">
          <a:xfrm>
            <a:off x="609600" y="1600200"/>
            <a:ext cx="4343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190" t="11905" r="17143" b="4762"/>
          <a:stretch>
            <a:fillRect/>
          </a:stretch>
        </p:blipFill>
        <p:spPr bwMode="auto">
          <a:xfrm>
            <a:off x="5715000" y="1371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0000" t="11731" r="21346" b="4688"/>
          <a:stretch>
            <a:fillRect/>
          </a:stretch>
        </p:blipFill>
        <p:spPr bwMode="auto">
          <a:xfrm>
            <a:off x="4495800" y="2743200"/>
            <a:ext cx="340894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 cstate="print"/>
          <a:srcRect l="11251" t="11251" r="12752" b="4688"/>
          <a:stretch>
            <a:fillRect/>
          </a:stretch>
        </p:blipFill>
        <p:spPr bwMode="auto">
          <a:xfrm>
            <a:off x="381000" y="3962400"/>
            <a:ext cx="348128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7">
      <a:dk1>
        <a:sysClr val="windowText" lastClr="000000"/>
      </a:dk1>
      <a:lt1>
        <a:srgbClr val="F3F7F6"/>
      </a:lt1>
      <a:dk2>
        <a:srgbClr val="131D1A"/>
      </a:dk2>
      <a:lt2>
        <a:srgbClr val="EBDDC3"/>
      </a:lt2>
      <a:accent1>
        <a:srgbClr val="304943"/>
      </a:accent1>
      <a:accent2>
        <a:srgbClr val="00B05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BA79D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4239</TotalTime>
  <Words>468</Words>
  <Application>Microsoft Office PowerPoint</Application>
  <PresentationFormat>On-screen Show (4:3)</PresentationFormat>
  <Paragraphs>123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Median</vt:lpstr>
      <vt:lpstr>Federal Reserve Bank      of Chicago  Money Smart Week</vt:lpstr>
      <vt:lpstr>Money Smart Week</vt:lpstr>
      <vt:lpstr>Money Smart Week</vt:lpstr>
      <vt:lpstr>Money Smart Week</vt:lpstr>
      <vt:lpstr>Money Smart Week</vt:lpstr>
      <vt:lpstr>Money Smart Week</vt:lpstr>
      <vt:lpstr>Money Smart Week</vt:lpstr>
      <vt:lpstr>Money Smart Week</vt:lpstr>
      <vt:lpstr>Money Smart Week   </vt:lpstr>
      <vt:lpstr>Money Smart Week</vt:lpstr>
      <vt:lpstr>Money Smart Week</vt:lpstr>
      <vt:lpstr>Money Smart Week</vt:lpstr>
      <vt:lpstr>Money Smart Week</vt:lpstr>
    </vt:vector>
  </TitlesOfParts>
  <Company>Federal Reserve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Reserve Bank of Chicago  Education Initiatives</dc:title>
  <dc:creator>g1axt01</dc:creator>
  <cp:lastModifiedBy>g1tmb01</cp:lastModifiedBy>
  <cp:revision>26</cp:revision>
  <dcterms:created xsi:type="dcterms:W3CDTF">2009-06-08T14:48:44Z</dcterms:created>
  <dcterms:modified xsi:type="dcterms:W3CDTF">2011-09-07T21:03:36Z</dcterms:modified>
</cp:coreProperties>
</file>