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5.xml" ContentType="application/vnd.openxmlformats-officedocument.drawingml.chartshapes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6.xml" ContentType="application/vnd.openxmlformats-officedocument.drawingml.chartshapes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7.xml" ContentType="application/vnd.openxmlformats-officedocument.drawingml.chartshapes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8.xml" ContentType="application/vnd.openxmlformats-officedocument.drawingml.chartshapes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9.xml" ContentType="application/vnd.openxmlformats-officedocument.drawingml.chartshapes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0.xml" ContentType="application/vnd.openxmlformats-officedocument.drawingml.chartshapes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76" r:id="rId7"/>
    <p:sldId id="260" r:id="rId8"/>
    <p:sldId id="261" r:id="rId9"/>
    <p:sldId id="300" r:id="rId10"/>
    <p:sldId id="272" r:id="rId11"/>
    <p:sldId id="277" r:id="rId12"/>
    <p:sldId id="271" r:id="rId13"/>
    <p:sldId id="299" r:id="rId14"/>
    <p:sldId id="301" r:id="rId15"/>
    <p:sldId id="264" r:id="rId16"/>
    <p:sldId id="265" r:id="rId17"/>
    <p:sldId id="266" r:id="rId18"/>
    <p:sldId id="267" r:id="rId19"/>
    <p:sldId id="268" r:id="rId20"/>
    <p:sldId id="269" r:id="rId21"/>
    <p:sldId id="302" r:id="rId22"/>
    <p:sldId id="270" r:id="rId23"/>
    <p:sldId id="30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75"/>
    <p:restoredTop sz="94679"/>
  </p:normalViewPr>
  <p:slideViewPr>
    <p:cSldViewPr snapToGrid="0" snapToObjects="1">
      <p:cViewPr varScale="1">
        <p:scale>
          <a:sx n="64" d="100"/>
          <a:sy n="64" d="100"/>
        </p:scale>
        <p:origin x="12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Chi%20Fed%20220520\Job%20opening%20chart%20and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Chi%20Fed%20220520\Inflation%20data_JM_220518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5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Chi%20Fed%20220520\Inflation%20data_JM_220518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6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Chi%20Fed%20220520\Inflation%20data_JM_220518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7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Chi%20Fed%20220520\Inflation%20data_JM_220518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8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Chi%20Fed%20220520\Inflation%20data_JM_220518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9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Chi%20Fed%20220520\Inflation%20data_JM_220518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0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Chi%20Fed%20220520\Inflation%20data_JM_220518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Users\john\Desktop\Gordon%20RA\Data%20Tracking\Mix%20Hours\Revival%20Figs%20and%20Tabs_JM_220424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Users\john\Desktop\Gordon%20RA\Data%20Tracking\LFPR\LFPR_JM_220510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Users\john\Desktop\Gordon%20RA\Data%20Tracking\LFPR\LFPR_JM_220510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Chi%20Fed%20220520\LFPR_JM_22051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Data%20Tracking\Covid%20Econ\Covid_Econ_JM_220518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Chi%20Fed%20220520\Productivity%20chart%20and%20dat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Chi%20Fed%20220520\Productivity%20chart%20and%20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Chi%20Fed%20220520\Productivity%20chart%20and%20dat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Data!$F$1</c:f>
              <c:strCache>
                <c:ptCount val="1"/>
                <c:pt idx="0">
                  <c:v>Job Openings / Labor Force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numRef>
              <c:f>Data!$A$2:$A$256</c:f>
              <c:numCache>
                <c:formatCode>yyyy\-mm</c:formatCode>
                <c:ptCount val="255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  <c:pt idx="198">
                  <c:v>42917</c:v>
                </c:pt>
                <c:pt idx="199">
                  <c:v>42948</c:v>
                </c:pt>
                <c:pt idx="200">
                  <c:v>42979</c:v>
                </c:pt>
                <c:pt idx="201">
                  <c:v>43009</c:v>
                </c:pt>
                <c:pt idx="202">
                  <c:v>43040</c:v>
                </c:pt>
                <c:pt idx="203">
                  <c:v>43070</c:v>
                </c:pt>
                <c:pt idx="204">
                  <c:v>43101</c:v>
                </c:pt>
                <c:pt idx="205">
                  <c:v>43132</c:v>
                </c:pt>
                <c:pt idx="206">
                  <c:v>43160</c:v>
                </c:pt>
                <c:pt idx="207">
                  <c:v>43191</c:v>
                </c:pt>
                <c:pt idx="208">
                  <c:v>43221</c:v>
                </c:pt>
                <c:pt idx="209">
                  <c:v>43252</c:v>
                </c:pt>
                <c:pt idx="210">
                  <c:v>43282</c:v>
                </c:pt>
                <c:pt idx="211">
                  <c:v>43313</c:v>
                </c:pt>
                <c:pt idx="212">
                  <c:v>43344</c:v>
                </c:pt>
                <c:pt idx="213">
                  <c:v>43374</c:v>
                </c:pt>
                <c:pt idx="214">
                  <c:v>43405</c:v>
                </c:pt>
                <c:pt idx="215">
                  <c:v>43435</c:v>
                </c:pt>
                <c:pt idx="216">
                  <c:v>43466</c:v>
                </c:pt>
                <c:pt idx="217">
                  <c:v>43497</c:v>
                </c:pt>
                <c:pt idx="218">
                  <c:v>43525</c:v>
                </c:pt>
                <c:pt idx="219">
                  <c:v>43556</c:v>
                </c:pt>
                <c:pt idx="220">
                  <c:v>43586</c:v>
                </c:pt>
                <c:pt idx="221">
                  <c:v>43617</c:v>
                </c:pt>
                <c:pt idx="222">
                  <c:v>43647</c:v>
                </c:pt>
                <c:pt idx="223">
                  <c:v>43678</c:v>
                </c:pt>
                <c:pt idx="224">
                  <c:v>43709</c:v>
                </c:pt>
                <c:pt idx="225">
                  <c:v>43739</c:v>
                </c:pt>
                <c:pt idx="226">
                  <c:v>43770</c:v>
                </c:pt>
                <c:pt idx="227">
                  <c:v>43800</c:v>
                </c:pt>
                <c:pt idx="228">
                  <c:v>43831</c:v>
                </c:pt>
                <c:pt idx="229">
                  <c:v>43862</c:v>
                </c:pt>
                <c:pt idx="230">
                  <c:v>43891</c:v>
                </c:pt>
                <c:pt idx="231">
                  <c:v>43922</c:v>
                </c:pt>
                <c:pt idx="232">
                  <c:v>43952</c:v>
                </c:pt>
                <c:pt idx="233">
                  <c:v>43983</c:v>
                </c:pt>
                <c:pt idx="234">
                  <c:v>44013</c:v>
                </c:pt>
                <c:pt idx="235">
                  <c:v>44044</c:v>
                </c:pt>
                <c:pt idx="236">
                  <c:v>44075</c:v>
                </c:pt>
                <c:pt idx="237">
                  <c:v>44105</c:v>
                </c:pt>
                <c:pt idx="238">
                  <c:v>44136</c:v>
                </c:pt>
                <c:pt idx="239">
                  <c:v>44166</c:v>
                </c:pt>
                <c:pt idx="240">
                  <c:v>44197</c:v>
                </c:pt>
                <c:pt idx="241">
                  <c:v>44228</c:v>
                </c:pt>
                <c:pt idx="242">
                  <c:v>44256</c:v>
                </c:pt>
                <c:pt idx="243">
                  <c:v>44287</c:v>
                </c:pt>
                <c:pt idx="244">
                  <c:v>44317</c:v>
                </c:pt>
                <c:pt idx="245">
                  <c:v>44348</c:v>
                </c:pt>
                <c:pt idx="246">
                  <c:v>44378</c:v>
                </c:pt>
                <c:pt idx="247">
                  <c:v>44409</c:v>
                </c:pt>
                <c:pt idx="248">
                  <c:v>44440</c:v>
                </c:pt>
                <c:pt idx="249">
                  <c:v>44470</c:v>
                </c:pt>
                <c:pt idx="250">
                  <c:v>44501</c:v>
                </c:pt>
                <c:pt idx="251">
                  <c:v>44531</c:v>
                </c:pt>
                <c:pt idx="252">
                  <c:v>44562</c:v>
                </c:pt>
                <c:pt idx="253">
                  <c:v>44593</c:v>
                </c:pt>
                <c:pt idx="254">
                  <c:v>44621</c:v>
                </c:pt>
              </c:numCache>
            </c:numRef>
          </c:cat>
          <c:val>
            <c:numRef>
              <c:f>Data!$F$2:$F$256</c:f>
              <c:numCache>
                <c:formatCode>0.0</c:formatCode>
                <c:ptCount val="255"/>
                <c:pt idx="0">
                  <c:v>3.6397774687065367</c:v>
                </c:pt>
                <c:pt idx="1">
                  <c:v>3.5469481771177653</c:v>
                </c:pt>
                <c:pt idx="2">
                  <c:v>3.3086906978683195</c:v>
                </c:pt>
                <c:pt idx="3">
                  <c:v>3.214482235022881</c:v>
                </c:pt>
                <c:pt idx="4">
                  <c:v>3.0875395972592417</c:v>
                </c:pt>
                <c:pt idx="5">
                  <c:v>3.0420558465927718</c:v>
                </c:pt>
                <c:pt idx="6">
                  <c:v>3.0956325615715539</c:v>
                </c:pt>
                <c:pt idx="7">
                  <c:v>2.8084084754752801</c:v>
                </c:pt>
                <c:pt idx="8">
                  <c:v>2.8272993075859962</c:v>
                </c:pt>
                <c:pt idx="9">
                  <c:v>2.5727690407117971</c:v>
                </c:pt>
                <c:pt idx="10">
                  <c:v>2.6171658347199114</c:v>
                </c:pt>
                <c:pt idx="11">
                  <c:v>2.5480752572675929</c:v>
                </c:pt>
                <c:pt idx="12">
                  <c:v>2.5708388065303058</c:v>
                </c:pt>
                <c:pt idx="13">
                  <c:v>2.375339605815296</c:v>
                </c:pt>
                <c:pt idx="14">
                  <c:v>2.4999826966867618</c:v>
                </c:pt>
                <c:pt idx="15">
                  <c:v>2.3983416825012958</c:v>
                </c:pt>
                <c:pt idx="16">
                  <c:v>2.3851577916074458</c:v>
                </c:pt>
                <c:pt idx="17">
                  <c:v>2.3562234130711008</c:v>
                </c:pt>
                <c:pt idx="18">
                  <c:v>2.3252280684792441</c:v>
                </c:pt>
                <c:pt idx="19">
                  <c:v>2.4253667013771558</c:v>
                </c:pt>
                <c:pt idx="20">
                  <c:v>2.2679179949433879</c:v>
                </c:pt>
                <c:pt idx="21">
                  <c:v>2.394125824077515</c:v>
                </c:pt>
                <c:pt idx="22">
                  <c:v>2.4227632186760983</c:v>
                </c:pt>
                <c:pt idx="23">
                  <c:v>2.1845229068148293</c:v>
                </c:pt>
                <c:pt idx="24">
                  <c:v>2.3578667507212017</c:v>
                </c:pt>
                <c:pt idx="25">
                  <c:v>2.2101300479123887</c:v>
                </c:pt>
                <c:pt idx="26">
                  <c:v>2.1222829436660229</c:v>
                </c:pt>
                <c:pt idx="27">
                  <c:v>2.121878285566039</c:v>
                </c:pt>
                <c:pt idx="28">
                  <c:v>2.2450511945392493</c:v>
                </c:pt>
                <c:pt idx="29">
                  <c:v>2.3052442606898054</c:v>
                </c:pt>
                <c:pt idx="30">
                  <c:v>2.0350206505785575</c:v>
                </c:pt>
                <c:pt idx="31">
                  <c:v>2.1782921916077709</c:v>
                </c:pt>
                <c:pt idx="32">
                  <c:v>2.109465638435815</c:v>
                </c:pt>
                <c:pt idx="33">
                  <c:v>2.252651380899152</c:v>
                </c:pt>
                <c:pt idx="34">
                  <c:v>2.2612244897959184</c:v>
                </c:pt>
                <c:pt idx="35">
                  <c:v>2.3267384089034886</c:v>
                </c:pt>
                <c:pt idx="36">
                  <c:v>2.3317579439125047</c:v>
                </c:pt>
                <c:pt idx="37">
                  <c:v>2.4074869299088673</c:v>
                </c:pt>
                <c:pt idx="38">
                  <c:v>2.3988730400696863</c:v>
                </c:pt>
                <c:pt idx="39">
                  <c:v>2.3908750425604359</c:v>
                </c:pt>
                <c:pt idx="40">
                  <c:v>2.5226940468500323</c:v>
                </c:pt>
                <c:pt idx="41">
                  <c:v>2.2629865726298659</c:v>
                </c:pt>
                <c:pt idx="42">
                  <c:v>2.5824012133358609</c:v>
                </c:pt>
                <c:pt idx="43">
                  <c:v>2.3996367677753381</c:v>
                </c:pt>
                <c:pt idx="44">
                  <c:v>2.5920021707424619</c:v>
                </c:pt>
                <c:pt idx="45">
                  <c:v>2.667920672832949</c:v>
                </c:pt>
                <c:pt idx="46">
                  <c:v>2.3433808938864216</c:v>
                </c:pt>
                <c:pt idx="47">
                  <c:v>2.7516057787773791</c:v>
                </c:pt>
                <c:pt idx="48">
                  <c:v>2.5697667348965405</c:v>
                </c:pt>
                <c:pt idx="49">
                  <c:v>2.6724811948990319</c:v>
                </c:pt>
                <c:pt idx="50">
                  <c:v>2.7252326623582293</c:v>
                </c:pt>
                <c:pt idx="51">
                  <c:v>2.7926621274995633</c:v>
                </c:pt>
                <c:pt idx="52">
                  <c:v>2.5438661137202616</c:v>
                </c:pt>
                <c:pt idx="53">
                  <c:v>2.7218268805532104</c:v>
                </c:pt>
                <c:pt idx="54">
                  <c:v>2.8481182076128273</c:v>
                </c:pt>
                <c:pt idx="55">
                  <c:v>2.7654077006790003</c:v>
                </c:pt>
                <c:pt idx="56">
                  <c:v>2.9022233484935378</c:v>
                </c:pt>
                <c:pt idx="57">
                  <c:v>2.7893147379017473</c:v>
                </c:pt>
                <c:pt idx="58">
                  <c:v>2.8307733315563257</c:v>
                </c:pt>
                <c:pt idx="59">
                  <c:v>2.8540958474971672</c:v>
                </c:pt>
                <c:pt idx="60">
                  <c:v>2.9271572556486078</c:v>
                </c:pt>
                <c:pt idx="61">
                  <c:v>2.871064318479033</c:v>
                </c:pt>
                <c:pt idx="62">
                  <c:v>3.1376605465046117</c:v>
                </c:pt>
                <c:pt idx="63">
                  <c:v>3.1746873363776751</c:v>
                </c:pt>
                <c:pt idx="64">
                  <c:v>2.9542791704452931</c:v>
                </c:pt>
                <c:pt idx="65">
                  <c:v>3.0484823658443121</c:v>
                </c:pt>
                <c:pt idx="66">
                  <c:v>2.9026866697054374</c:v>
                </c:pt>
                <c:pt idx="67">
                  <c:v>3.1044846950881912</c:v>
                </c:pt>
                <c:pt idx="68">
                  <c:v>3.1233928076907862</c:v>
                </c:pt>
                <c:pt idx="69">
                  <c:v>3.019580244802389</c:v>
                </c:pt>
                <c:pt idx="70">
                  <c:v>3.0477802711179351</c:v>
                </c:pt>
                <c:pt idx="71">
                  <c:v>3.0249063719456304</c:v>
                </c:pt>
                <c:pt idx="72">
                  <c:v>3.1101447004126834</c:v>
                </c:pt>
                <c:pt idx="73">
                  <c:v>3.0715831170783683</c:v>
                </c:pt>
                <c:pt idx="74">
                  <c:v>3.2420565693788346</c:v>
                </c:pt>
                <c:pt idx="75">
                  <c:v>3.0760652081214945</c:v>
                </c:pt>
                <c:pt idx="76">
                  <c:v>3.0503700792559116</c:v>
                </c:pt>
                <c:pt idx="77">
                  <c:v>3.1749661855319817</c:v>
                </c:pt>
                <c:pt idx="78">
                  <c:v>3.0041684634181398</c:v>
                </c:pt>
                <c:pt idx="79">
                  <c:v>2.9761242299458588</c:v>
                </c:pt>
                <c:pt idx="80">
                  <c:v>3.0323177806458341</c:v>
                </c:pt>
                <c:pt idx="81">
                  <c:v>3.0264454932988647</c:v>
                </c:pt>
                <c:pt idx="82">
                  <c:v>3.0201189586245003</c:v>
                </c:pt>
                <c:pt idx="83">
                  <c:v>2.9528710092386854</c:v>
                </c:pt>
                <c:pt idx="84">
                  <c:v>3.0013695695916605</c:v>
                </c:pt>
                <c:pt idx="85">
                  <c:v>2.7848463746233394</c:v>
                </c:pt>
                <c:pt idx="86">
                  <c:v>2.7451464511266472</c:v>
                </c:pt>
                <c:pt idx="87">
                  <c:v>2.6240659690834955</c:v>
                </c:pt>
                <c:pt idx="88">
                  <c:v>2.7180288134384942</c:v>
                </c:pt>
                <c:pt idx="89">
                  <c:v>2.4819684666878357</c:v>
                </c:pt>
                <c:pt idx="90">
                  <c:v>2.4270241925564351</c:v>
                </c:pt>
                <c:pt idx="91">
                  <c:v>2.3758252985948101</c:v>
                </c:pt>
                <c:pt idx="92">
                  <c:v>2.0844924629617649</c:v>
                </c:pt>
                <c:pt idx="93">
                  <c:v>2.1804540406518762</c:v>
                </c:pt>
                <c:pt idx="94">
                  <c:v>2.0893823679666839</c:v>
                </c:pt>
                <c:pt idx="95">
                  <c:v>2.0342051663379781</c:v>
                </c:pt>
                <c:pt idx="96">
                  <c:v>1.7755009402762467</c:v>
                </c:pt>
                <c:pt idx="97">
                  <c:v>1.8532658634122352</c:v>
                </c:pt>
                <c:pt idx="98">
                  <c:v>1.6440346973068714</c:v>
                </c:pt>
                <c:pt idx="99">
                  <c:v>1.4853503679397317</c:v>
                </c:pt>
                <c:pt idx="100">
                  <c:v>1.6472047923384621</c:v>
                </c:pt>
                <c:pt idx="101">
                  <c:v>1.6178029421649991</c:v>
                </c:pt>
                <c:pt idx="102">
                  <c:v>1.4446414933140024</c:v>
                </c:pt>
                <c:pt idx="103">
                  <c:v>1.5151613342233341</c:v>
                </c:pt>
                <c:pt idx="104">
                  <c:v>1.6167512855350492</c:v>
                </c:pt>
                <c:pt idx="105">
                  <c:v>1.5645320709566666</c:v>
                </c:pt>
                <c:pt idx="106">
                  <c:v>1.626613291048753</c:v>
                </c:pt>
                <c:pt idx="107">
                  <c:v>1.6772145698218939</c:v>
                </c:pt>
                <c:pt idx="108">
                  <c:v>1.848401136274791</c:v>
                </c:pt>
                <c:pt idx="109">
                  <c:v>1.7346155347638814</c:v>
                </c:pt>
                <c:pt idx="110">
                  <c:v>1.740130168751705</c:v>
                </c:pt>
                <c:pt idx="111">
                  <c:v>2.0391664834240921</c:v>
                </c:pt>
                <c:pt idx="112">
                  <c:v>1.9391139002277875</c:v>
                </c:pt>
                <c:pt idx="113">
                  <c:v>1.8233777731486303</c:v>
                </c:pt>
                <c:pt idx="114">
                  <c:v>2.0053223676077323</c:v>
                </c:pt>
                <c:pt idx="115">
                  <c:v>1.9463156938333139</c:v>
                </c:pt>
                <c:pt idx="116">
                  <c:v>1.8951128429939925</c:v>
                </c:pt>
                <c:pt idx="117">
                  <c:v>2.105639990887493</c:v>
                </c:pt>
                <c:pt idx="118">
                  <c:v>2.0833738848337386</c:v>
                </c:pt>
                <c:pt idx="119">
                  <c:v>1.9902375528799219</c:v>
                </c:pt>
                <c:pt idx="120">
                  <c:v>2.0252768117549573</c:v>
                </c:pt>
                <c:pt idx="121">
                  <c:v>2.1055517119845444</c:v>
                </c:pt>
                <c:pt idx="122">
                  <c:v>2.1261475067807218</c:v>
                </c:pt>
                <c:pt idx="123">
                  <c:v>2.1225324501931055</c:v>
                </c:pt>
                <c:pt idx="124">
                  <c:v>2.0712931410811901</c:v>
                </c:pt>
                <c:pt idx="125">
                  <c:v>2.2530747459992435</c:v>
                </c:pt>
                <c:pt idx="126">
                  <c:v>2.363524868221909</c:v>
                </c:pt>
                <c:pt idx="127">
                  <c:v>2.1650624349635796</c:v>
                </c:pt>
                <c:pt idx="128">
                  <c:v>2.4485664791638282</c:v>
                </c:pt>
                <c:pt idx="129">
                  <c:v>2.3505952806230148</c:v>
                </c:pt>
                <c:pt idx="130">
                  <c:v>2.3130125609882697</c:v>
                </c:pt>
                <c:pt idx="131">
                  <c:v>2.4468326893730317</c:v>
                </c:pt>
                <c:pt idx="132">
                  <c:v>2.5320473374314196</c:v>
                </c:pt>
                <c:pt idx="133">
                  <c:v>2.337865533939782</c:v>
                </c:pt>
                <c:pt idx="134">
                  <c:v>2.5712605574187877</c:v>
                </c:pt>
                <c:pt idx="135">
                  <c:v>2.4543013361804005</c:v>
                </c:pt>
                <c:pt idx="136">
                  <c:v>2.4763343793989643</c:v>
                </c:pt>
                <c:pt idx="137">
                  <c:v>2.5218753828595011</c:v>
                </c:pt>
                <c:pt idx="138">
                  <c:v>2.4104860985620982</c:v>
                </c:pt>
                <c:pt idx="139">
                  <c:v>2.4611825824001863</c:v>
                </c:pt>
                <c:pt idx="140">
                  <c:v>2.5019334880123743</c:v>
                </c:pt>
                <c:pt idx="141">
                  <c:v>2.4268099823855382</c:v>
                </c:pt>
                <c:pt idx="142">
                  <c:v>2.4964915217139398</c:v>
                </c:pt>
                <c:pt idx="143">
                  <c:v>2.5509548410311771</c:v>
                </c:pt>
                <c:pt idx="144">
                  <c:v>2.5185698785976132</c:v>
                </c:pt>
                <c:pt idx="145">
                  <c:v>2.5780364685278663</c:v>
                </c:pt>
                <c:pt idx="146">
                  <c:v>2.6295925937872973</c:v>
                </c:pt>
                <c:pt idx="147">
                  <c:v>2.5663796542981068</c:v>
                </c:pt>
                <c:pt idx="148">
                  <c:v>2.6649778829338544</c:v>
                </c:pt>
                <c:pt idx="149">
                  <c:v>2.6645435925752334</c:v>
                </c:pt>
                <c:pt idx="150">
                  <c:v>2.4968026786804542</c:v>
                </c:pt>
                <c:pt idx="151">
                  <c:v>2.6252369782462002</c:v>
                </c:pt>
                <c:pt idx="152">
                  <c:v>2.6514737903614303</c:v>
                </c:pt>
                <c:pt idx="153">
                  <c:v>2.7296296056842499</c:v>
                </c:pt>
                <c:pt idx="154">
                  <c:v>2.6528837793449909</c:v>
                </c:pt>
                <c:pt idx="155">
                  <c:v>2.655591499014061</c:v>
                </c:pt>
                <c:pt idx="156">
                  <c:v>2.656547711004686</c:v>
                </c:pt>
                <c:pt idx="157">
                  <c:v>2.8125261282583947</c:v>
                </c:pt>
                <c:pt idx="158">
                  <c:v>2.8123157382008359</c:v>
                </c:pt>
                <c:pt idx="159">
                  <c:v>2.9388101873604131</c:v>
                </c:pt>
                <c:pt idx="160">
                  <c:v>3.0491251509467898</c:v>
                </c:pt>
                <c:pt idx="161">
                  <c:v>3.1995992473042318</c:v>
                </c:pt>
                <c:pt idx="162">
                  <c:v>3.106270872460851</c:v>
                </c:pt>
                <c:pt idx="163">
                  <c:v>3.4259911612118108</c:v>
                </c:pt>
                <c:pt idx="164">
                  <c:v>3.1491925147398101</c:v>
                </c:pt>
                <c:pt idx="165">
                  <c:v>3.2042552919439702</c:v>
                </c:pt>
                <c:pt idx="166">
                  <c:v>3.0946873362557032</c:v>
                </c:pt>
                <c:pt idx="167">
                  <c:v>3.2814778804083615</c:v>
                </c:pt>
                <c:pt idx="168">
                  <c:v>3.4031713685283065</c:v>
                </c:pt>
                <c:pt idx="169">
                  <c:v>3.4894410255100738</c:v>
                </c:pt>
                <c:pt idx="170">
                  <c:v>3.326034358381798</c:v>
                </c:pt>
                <c:pt idx="171">
                  <c:v>3.564242964472176</c:v>
                </c:pt>
                <c:pt idx="172">
                  <c:v>3.5286804397054254</c:v>
                </c:pt>
                <c:pt idx="173">
                  <c:v>3.3413556429944862</c:v>
                </c:pt>
                <c:pt idx="174">
                  <c:v>3.8573985490168603</c:v>
                </c:pt>
                <c:pt idx="175">
                  <c:v>3.4783549232687756</c:v>
                </c:pt>
                <c:pt idx="176">
                  <c:v>3.5014961750237665</c:v>
                </c:pt>
                <c:pt idx="177">
                  <c:v>3.6731629413299229</c:v>
                </c:pt>
                <c:pt idx="178">
                  <c:v>3.6249785663933749</c:v>
                </c:pt>
                <c:pt idx="179">
                  <c:v>3.6985477900465087</c:v>
                </c:pt>
                <c:pt idx="180">
                  <c:v>3.7983320697498106</c:v>
                </c:pt>
                <c:pt idx="181">
                  <c:v>3.6371659102370146</c:v>
                </c:pt>
                <c:pt idx="182">
                  <c:v>3.8503822740436866</c:v>
                </c:pt>
                <c:pt idx="183">
                  <c:v>3.6464518885767965</c:v>
                </c:pt>
                <c:pt idx="184">
                  <c:v>3.6382758968158</c:v>
                </c:pt>
                <c:pt idx="185">
                  <c:v>3.6120704297118271</c:v>
                </c:pt>
                <c:pt idx="186">
                  <c:v>3.7451160219606265</c:v>
                </c:pt>
                <c:pt idx="187">
                  <c:v>3.557864654491671</c:v>
                </c:pt>
                <c:pt idx="188">
                  <c:v>3.6740673954694016</c:v>
                </c:pt>
                <c:pt idx="189">
                  <c:v>3.5030230882491149</c:v>
                </c:pt>
                <c:pt idx="190">
                  <c:v>3.7434328489210436</c:v>
                </c:pt>
                <c:pt idx="191">
                  <c:v>3.7350167211513172</c:v>
                </c:pt>
                <c:pt idx="192">
                  <c:v>3.5189825836361357</c:v>
                </c:pt>
                <c:pt idx="193">
                  <c:v>3.7051401547613834</c:v>
                </c:pt>
                <c:pt idx="194">
                  <c:v>3.6287678675134418</c:v>
                </c:pt>
                <c:pt idx="195">
                  <c:v>3.7986840874364649</c:v>
                </c:pt>
                <c:pt idx="196">
                  <c:v>3.6397031261713773</c:v>
                </c:pt>
                <c:pt idx="197">
                  <c:v>3.9359019176987613</c:v>
                </c:pt>
                <c:pt idx="198">
                  <c:v>3.887524772220214</c:v>
                </c:pt>
                <c:pt idx="199">
                  <c:v>3.9081862677942039</c:v>
                </c:pt>
                <c:pt idx="200">
                  <c:v>3.9220553555914113</c:v>
                </c:pt>
                <c:pt idx="201">
                  <c:v>3.9972802525123354</c:v>
                </c:pt>
                <c:pt idx="202">
                  <c:v>3.9052429022474917</c:v>
                </c:pt>
                <c:pt idx="203">
                  <c:v>3.9468028778770985</c:v>
                </c:pt>
                <c:pt idx="204">
                  <c:v>4.0925974235704787</c:v>
                </c:pt>
                <c:pt idx="205">
                  <c:v>4.064357475624977</c:v>
                </c:pt>
                <c:pt idx="206">
                  <c:v>4.2148862512363996</c:v>
                </c:pt>
                <c:pt idx="207">
                  <c:v>4.266140943952438</c:v>
                </c:pt>
                <c:pt idx="208">
                  <c:v>4.3216663989819741</c:v>
                </c:pt>
                <c:pt idx="209">
                  <c:v>4.4623258108274753</c:v>
                </c:pt>
                <c:pt idx="210">
                  <c:v>4.4340924775707382</c:v>
                </c:pt>
                <c:pt idx="211">
                  <c:v>4.4600721182095384</c:v>
                </c:pt>
                <c:pt idx="212">
                  <c:v>4.5298855185608051</c:v>
                </c:pt>
                <c:pt idx="213">
                  <c:v>4.5316105214582372</c:v>
                </c:pt>
                <c:pt idx="214">
                  <c:v>4.6442748466860841</c:v>
                </c:pt>
                <c:pt idx="215">
                  <c:v>4.5572677233888665</c:v>
                </c:pt>
                <c:pt idx="216">
                  <c:v>4.5826383437990579</c:v>
                </c:pt>
                <c:pt idx="217">
                  <c:v>4.3270350797601678</c:v>
                </c:pt>
                <c:pt idx="218">
                  <c:v>4.4898334713405097</c:v>
                </c:pt>
                <c:pt idx="219">
                  <c:v>4.4416571365329984</c:v>
                </c:pt>
                <c:pt idx="220">
                  <c:v>4.4808756595394437</c:v>
                </c:pt>
                <c:pt idx="221">
                  <c:v>4.3838826221101765</c:v>
                </c:pt>
                <c:pt idx="222">
                  <c:v>4.3310169325633749</c:v>
                </c:pt>
                <c:pt idx="223">
                  <c:v>4.3608875645706888</c:v>
                </c:pt>
                <c:pt idx="224">
                  <c:v>4.3288723592354357</c:v>
                </c:pt>
                <c:pt idx="225">
                  <c:v>4.5133141855710255</c:v>
                </c:pt>
                <c:pt idx="226">
                  <c:v>4.19377987520829</c:v>
                </c:pt>
                <c:pt idx="227">
                  <c:v>4.0945618436158</c:v>
                </c:pt>
                <c:pt idx="228">
                  <c:v>4.3537472868876881</c:v>
                </c:pt>
                <c:pt idx="229">
                  <c:v>4.2568187479873378</c:v>
                </c:pt>
                <c:pt idx="230">
                  <c:v>3.6365535376373153</c:v>
                </c:pt>
                <c:pt idx="231">
                  <c:v>3.0116783279397281</c:v>
                </c:pt>
                <c:pt idx="232">
                  <c:v>3.441013900658985</c:v>
                </c:pt>
                <c:pt idx="233">
                  <c:v>3.7782949810428321</c:v>
                </c:pt>
                <c:pt idx="234">
                  <c:v>4.1377370871480803</c:v>
                </c:pt>
                <c:pt idx="235">
                  <c:v>3.9295114711866939</c:v>
                </c:pt>
                <c:pt idx="236">
                  <c:v>4.0548725281449611</c:v>
                </c:pt>
                <c:pt idx="237">
                  <c:v>4.2739719213599114</c:v>
                </c:pt>
                <c:pt idx="238">
                  <c:v>4.2631385520029399</c:v>
                </c:pt>
                <c:pt idx="239">
                  <c:v>4.318140797032445</c:v>
                </c:pt>
                <c:pt idx="240">
                  <c:v>4.5148079708335418</c:v>
                </c:pt>
                <c:pt idx="241">
                  <c:v>4.9015022543168767</c:v>
                </c:pt>
                <c:pt idx="242">
                  <c:v>5.2791802329562785</c:v>
                </c:pt>
                <c:pt idx="243">
                  <c:v>5.7554448433947494</c:v>
                </c:pt>
                <c:pt idx="244">
                  <c:v>5.9943657066809282</c:v>
                </c:pt>
                <c:pt idx="245">
                  <c:v>6.1149248358305304</c:v>
                </c:pt>
                <c:pt idx="246">
                  <c:v>6.6819519752130132</c:v>
                </c:pt>
                <c:pt idx="247">
                  <c:v>6.5812203956533857</c:v>
                </c:pt>
                <c:pt idx="248">
                  <c:v>6.6098556397123938</c:v>
                </c:pt>
                <c:pt idx="249">
                  <c:v>6.8646742157044738</c:v>
                </c:pt>
                <c:pt idx="250">
                  <c:v>6.7367356253777926</c:v>
                </c:pt>
                <c:pt idx="251">
                  <c:v>7.0538652075862327</c:v>
                </c:pt>
                <c:pt idx="252">
                  <c:v>6.8930336556965424</c:v>
                </c:pt>
                <c:pt idx="253">
                  <c:v>6.9174527870431914</c:v>
                </c:pt>
                <c:pt idx="254">
                  <c:v>7.0245546168397111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5B-E74A-853B-9F9F187CBA0B}"/>
            </c:ext>
          </c:extLst>
        </c:ser>
        <c:ser>
          <c:idx val="0"/>
          <c:order val="1"/>
          <c:tx>
            <c:strRef>
              <c:f>Data!$E$1</c:f>
              <c:strCache>
                <c:ptCount val="1"/>
                <c:pt idx="0">
                  <c:v>Unemployment Rate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numRef>
              <c:f>Data!$A$2:$A$256</c:f>
              <c:numCache>
                <c:formatCode>yyyy\-mm</c:formatCode>
                <c:ptCount val="255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  <c:pt idx="198">
                  <c:v>42917</c:v>
                </c:pt>
                <c:pt idx="199">
                  <c:v>42948</c:v>
                </c:pt>
                <c:pt idx="200">
                  <c:v>42979</c:v>
                </c:pt>
                <c:pt idx="201">
                  <c:v>43009</c:v>
                </c:pt>
                <c:pt idx="202">
                  <c:v>43040</c:v>
                </c:pt>
                <c:pt idx="203">
                  <c:v>43070</c:v>
                </c:pt>
                <c:pt idx="204">
                  <c:v>43101</c:v>
                </c:pt>
                <c:pt idx="205">
                  <c:v>43132</c:v>
                </c:pt>
                <c:pt idx="206">
                  <c:v>43160</c:v>
                </c:pt>
                <c:pt idx="207">
                  <c:v>43191</c:v>
                </c:pt>
                <c:pt idx="208">
                  <c:v>43221</c:v>
                </c:pt>
                <c:pt idx="209">
                  <c:v>43252</c:v>
                </c:pt>
                <c:pt idx="210">
                  <c:v>43282</c:v>
                </c:pt>
                <c:pt idx="211">
                  <c:v>43313</c:v>
                </c:pt>
                <c:pt idx="212">
                  <c:v>43344</c:v>
                </c:pt>
                <c:pt idx="213">
                  <c:v>43374</c:v>
                </c:pt>
                <c:pt idx="214">
                  <c:v>43405</c:v>
                </c:pt>
                <c:pt idx="215">
                  <c:v>43435</c:v>
                </c:pt>
                <c:pt idx="216">
                  <c:v>43466</c:v>
                </c:pt>
                <c:pt idx="217">
                  <c:v>43497</c:v>
                </c:pt>
                <c:pt idx="218">
                  <c:v>43525</c:v>
                </c:pt>
                <c:pt idx="219">
                  <c:v>43556</c:v>
                </c:pt>
                <c:pt idx="220">
                  <c:v>43586</c:v>
                </c:pt>
                <c:pt idx="221">
                  <c:v>43617</c:v>
                </c:pt>
                <c:pt idx="222">
                  <c:v>43647</c:v>
                </c:pt>
                <c:pt idx="223">
                  <c:v>43678</c:v>
                </c:pt>
                <c:pt idx="224">
                  <c:v>43709</c:v>
                </c:pt>
                <c:pt idx="225">
                  <c:v>43739</c:v>
                </c:pt>
                <c:pt idx="226">
                  <c:v>43770</c:v>
                </c:pt>
                <c:pt idx="227">
                  <c:v>43800</c:v>
                </c:pt>
                <c:pt idx="228">
                  <c:v>43831</c:v>
                </c:pt>
                <c:pt idx="229">
                  <c:v>43862</c:v>
                </c:pt>
                <c:pt idx="230">
                  <c:v>43891</c:v>
                </c:pt>
                <c:pt idx="231">
                  <c:v>43922</c:v>
                </c:pt>
                <c:pt idx="232">
                  <c:v>43952</c:v>
                </c:pt>
                <c:pt idx="233">
                  <c:v>43983</c:v>
                </c:pt>
                <c:pt idx="234">
                  <c:v>44013</c:v>
                </c:pt>
                <c:pt idx="235">
                  <c:v>44044</c:v>
                </c:pt>
                <c:pt idx="236">
                  <c:v>44075</c:v>
                </c:pt>
                <c:pt idx="237">
                  <c:v>44105</c:v>
                </c:pt>
                <c:pt idx="238">
                  <c:v>44136</c:v>
                </c:pt>
                <c:pt idx="239">
                  <c:v>44166</c:v>
                </c:pt>
                <c:pt idx="240">
                  <c:v>44197</c:v>
                </c:pt>
                <c:pt idx="241">
                  <c:v>44228</c:v>
                </c:pt>
                <c:pt idx="242">
                  <c:v>44256</c:v>
                </c:pt>
                <c:pt idx="243">
                  <c:v>44287</c:v>
                </c:pt>
                <c:pt idx="244">
                  <c:v>44317</c:v>
                </c:pt>
                <c:pt idx="245">
                  <c:v>44348</c:v>
                </c:pt>
                <c:pt idx="246">
                  <c:v>44378</c:v>
                </c:pt>
                <c:pt idx="247">
                  <c:v>44409</c:v>
                </c:pt>
                <c:pt idx="248">
                  <c:v>44440</c:v>
                </c:pt>
                <c:pt idx="249">
                  <c:v>44470</c:v>
                </c:pt>
                <c:pt idx="250">
                  <c:v>44501</c:v>
                </c:pt>
                <c:pt idx="251">
                  <c:v>44531</c:v>
                </c:pt>
                <c:pt idx="252">
                  <c:v>44562</c:v>
                </c:pt>
                <c:pt idx="253">
                  <c:v>44593</c:v>
                </c:pt>
                <c:pt idx="254">
                  <c:v>44621</c:v>
                </c:pt>
              </c:numCache>
            </c:numRef>
          </c:cat>
          <c:val>
            <c:numRef>
              <c:f>Data!$E$2:$E$256</c:f>
              <c:numCache>
                <c:formatCode>0.0</c:formatCode>
                <c:ptCount val="255"/>
                <c:pt idx="0">
                  <c:v>4.2</c:v>
                </c:pt>
                <c:pt idx="1">
                  <c:v>4.2</c:v>
                </c:pt>
                <c:pt idx="2">
                  <c:v>4.3</c:v>
                </c:pt>
                <c:pt idx="3">
                  <c:v>4.4000000000000004</c:v>
                </c:pt>
                <c:pt idx="4">
                  <c:v>4.3</c:v>
                </c:pt>
                <c:pt idx="5">
                  <c:v>4.5</c:v>
                </c:pt>
                <c:pt idx="6">
                  <c:v>4.5999999999999996</c:v>
                </c:pt>
                <c:pt idx="7">
                  <c:v>4.9000000000000004</c:v>
                </c:pt>
                <c:pt idx="8">
                  <c:v>5</c:v>
                </c:pt>
                <c:pt idx="9">
                  <c:v>5.3</c:v>
                </c:pt>
                <c:pt idx="10">
                  <c:v>5.5</c:v>
                </c:pt>
                <c:pt idx="11">
                  <c:v>5.7</c:v>
                </c:pt>
                <c:pt idx="12">
                  <c:v>5.7</c:v>
                </c:pt>
                <c:pt idx="13">
                  <c:v>5.7</c:v>
                </c:pt>
                <c:pt idx="14">
                  <c:v>5.7</c:v>
                </c:pt>
                <c:pt idx="15">
                  <c:v>5.9</c:v>
                </c:pt>
                <c:pt idx="16">
                  <c:v>5.8</c:v>
                </c:pt>
                <c:pt idx="17">
                  <c:v>5.8</c:v>
                </c:pt>
                <c:pt idx="18">
                  <c:v>5.8</c:v>
                </c:pt>
                <c:pt idx="19">
                  <c:v>5.7</c:v>
                </c:pt>
                <c:pt idx="20">
                  <c:v>5.7</c:v>
                </c:pt>
                <c:pt idx="21">
                  <c:v>5.7</c:v>
                </c:pt>
                <c:pt idx="22">
                  <c:v>5.9</c:v>
                </c:pt>
                <c:pt idx="23">
                  <c:v>6</c:v>
                </c:pt>
                <c:pt idx="24">
                  <c:v>5.8</c:v>
                </c:pt>
                <c:pt idx="25">
                  <c:v>5.9</c:v>
                </c:pt>
                <c:pt idx="26">
                  <c:v>5.9</c:v>
                </c:pt>
                <c:pt idx="27">
                  <c:v>6</c:v>
                </c:pt>
                <c:pt idx="28">
                  <c:v>6.1</c:v>
                </c:pt>
                <c:pt idx="29">
                  <c:v>6.3</c:v>
                </c:pt>
                <c:pt idx="30">
                  <c:v>6.2</c:v>
                </c:pt>
                <c:pt idx="31">
                  <c:v>6.1</c:v>
                </c:pt>
                <c:pt idx="32">
                  <c:v>6.1</c:v>
                </c:pt>
                <c:pt idx="33">
                  <c:v>6</c:v>
                </c:pt>
                <c:pt idx="34">
                  <c:v>5.8</c:v>
                </c:pt>
                <c:pt idx="35">
                  <c:v>5.7</c:v>
                </c:pt>
                <c:pt idx="36">
                  <c:v>5.7</c:v>
                </c:pt>
                <c:pt idx="37">
                  <c:v>5.6</c:v>
                </c:pt>
                <c:pt idx="38">
                  <c:v>5.8</c:v>
                </c:pt>
                <c:pt idx="39">
                  <c:v>5.6</c:v>
                </c:pt>
                <c:pt idx="40">
                  <c:v>5.6</c:v>
                </c:pt>
                <c:pt idx="41">
                  <c:v>5.6</c:v>
                </c:pt>
                <c:pt idx="42">
                  <c:v>5.5</c:v>
                </c:pt>
                <c:pt idx="43">
                  <c:v>5.4</c:v>
                </c:pt>
                <c:pt idx="44">
                  <c:v>5.4</c:v>
                </c:pt>
                <c:pt idx="45">
                  <c:v>5.5</c:v>
                </c:pt>
                <c:pt idx="46">
                  <c:v>5.4</c:v>
                </c:pt>
                <c:pt idx="47">
                  <c:v>5.4</c:v>
                </c:pt>
                <c:pt idx="48">
                  <c:v>5.3</c:v>
                </c:pt>
                <c:pt idx="49">
                  <c:v>5.4</c:v>
                </c:pt>
                <c:pt idx="50">
                  <c:v>5.2</c:v>
                </c:pt>
                <c:pt idx="51">
                  <c:v>5.2</c:v>
                </c:pt>
                <c:pt idx="52">
                  <c:v>5.0999999999999996</c:v>
                </c:pt>
                <c:pt idx="53">
                  <c:v>5</c:v>
                </c:pt>
                <c:pt idx="54">
                  <c:v>5</c:v>
                </c:pt>
                <c:pt idx="55">
                  <c:v>4.9000000000000004</c:v>
                </c:pt>
                <c:pt idx="56">
                  <c:v>5</c:v>
                </c:pt>
                <c:pt idx="57">
                  <c:v>5</c:v>
                </c:pt>
                <c:pt idx="58">
                  <c:v>5</c:v>
                </c:pt>
                <c:pt idx="59">
                  <c:v>4.9000000000000004</c:v>
                </c:pt>
                <c:pt idx="60">
                  <c:v>4.7</c:v>
                </c:pt>
                <c:pt idx="61">
                  <c:v>4.8</c:v>
                </c:pt>
                <c:pt idx="62">
                  <c:v>4.7</c:v>
                </c:pt>
                <c:pt idx="63">
                  <c:v>4.7</c:v>
                </c:pt>
                <c:pt idx="64">
                  <c:v>4.5999999999999996</c:v>
                </c:pt>
                <c:pt idx="65">
                  <c:v>4.5999999999999996</c:v>
                </c:pt>
                <c:pt idx="66">
                  <c:v>4.7</c:v>
                </c:pt>
                <c:pt idx="67">
                  <c:v>4.7</c:v>
                </c:pt>
                <c:pt idx="68">
                  <c:v>4.5</c:v>
                </c:pt>
                <c:pt idx="69">
                  <c:v>4.4000000000000004</c:v>
                </c:pt>
                <c:pt idx="70">
                  <c:v>4.5</c:v>
                </c:pt>
                <c:pt idx="71">
                  <c:v>4.4000000000000004</c:v>
                </c:pt>
                <c:pt idx="72">
                  <c:v>4.5999999999999996</c:v>
                </c:pt>
                <c:pt idx="73">
                  <c:v>4.5</c:v>
                </c:pt>
                <c:pt idx="74">
                  <c:v>4.4000000000000004</c:v>
                </c:pt>
                <c:pt idx="75">
                  <c:v>4.5</c:v>
                </c:pt>
                <c:pt idx="76">
                  <c:v>4.4000000000000004</c:v>
                </c:pt>
                <c:pt idx="77">
                  <c:v>4.5999999999999996</c:v>
                </c:pt>
                <c:pt idx="78">
                  <c:v>4.7</c:v>
                </c:pt>
                <c:pt idx="79">
                  <c:v>4.5999999999999996</c:v>
                </c:pt>
                <c:pt idx="80">
                  <c:v>4.7</c:v>
                </c:pt>
                <c:pt idx="81">
                  <c:v>4.7</c:v>
                </c:pt>
                <c:pt idx="82">
                  <c:v>4.7</c:v>
                </c:pt>
                <c:pt idx="83">
                  <c:v>5</c:v>
                </c:pt>
                <c:pt idx="84">
                  <c:v>5</c:v>
                </c:pt>
                <c:pt idx="85">
                  <c:v>4.9000000000000004</c:v>
                </c:pt>
                <c:pt idx="86">
                  <c:v>5.0999999999999996</c:v>
                </c:pt>
                <c:pt idx="87">
                  <c:v>5</c:v>
                </c:pt>
                <c:pt idx="88">
                  <c:v>5.4</c:v>
                </c:pt>
                <c:pt idx="89">
                  <c:v>5.6</c:v>
                </c:pt>
                <c:pt idx="90">
                  <c:v>5.8</c:v>
                </c:pt>
                <c:pt idx="91">
                  <c:v>6.1</c:v>
                </c:pt>
                <c:pt idx="92">
                  <c:v>6.1</c:v>
                </c:pt>
                <c:pt idx="93">
                  <c:v>6.5</c:v>
                </c:pt>
                <c:pt idx="94">
                  <c:v>6.8</c:v>
                </c:pt>
                <c:pt idx="95">
                  <c:v>7.3</c:v>
                </c:pt>
                <c:pt idx="96">
                  <c:v>7.8</c:v>
                </c:pt>
                <c:pt idx="97">
                  <c:v>8.3000000000000007</c:v>
                </c:pt>
                <c:pt idx="98">
                  <c:v>8.6999999999999993</c:v>
                </c:pt>
                <c:pt idx="99">
                  <c:v>9</c:v>
                </c:pt>
                <c:pt idx="100">
                  <c:v>9.4</c:v>
                </c:pt>
                <c:pt idx="101">
                  <c:v>9.5</c:v>
                </c:pt>
                <c:pt idx="102">
                  <c:v>9.5</c:v>
                </c:pt>
                <c:pt idx="103">
                  <c:v>9.6</c:v>
                </c:pt>
                <c:pt idx="104">
                  <c:v>9.8000000000000007</c:v>
                </c:pt>
                <c:pt idx="105">
                  <c:v>10</c:v>
                </c:pt>
                <c:pt idx="106">
                  <c:v>9.9</c:v>
                </c:pt>
                <c:pt idx="107">
                  <c:v>9.9</c:v>
                </c:pt>
                <c:pt idx="108">
                  <c:v>9.8000000000000007</c:v>
                </c:pt>
                <c:pt idx="109">
                  <c:v>9.8000000000000007</c:v>
                </c:pt>
                <c:pt idx="110">
                  <c:v>9.9</c:v>
                </c:pt>
                <c:pt idx="111">
                  <c:v>9.9</c:v>
                </c:pt>
                <c:pt idx="112">
                  <c:v>9.6</c:v>
                </c:pt>
                <c:pt idx="113">
                  <c:v>9.4</c:v>
                </c:pt>
                <c:pt idx="114">
                  <c:v>9.4</c:v>
                </c:pt>
                <c:pt idx="115">
                  <c:v>9.5</c:v>
                </c:pt>
                <c:pt idx="116">
                  <c:v>9.5</c:v>
                </c:pt>
                <c:pt idx="117">
                  <c:v>9.4</c:v>
                </c:pt>
                <c:pt idx="118">
                  <c:v>9.8000000000000007</c:v>
                </c:pt>
                <c:pt idx="119">
                  <c:v>9.3000000000000007</c:v>
                </c:pt>
                <c:pt idx="120">
                  <c:v>9.1</c:v>
                </c:pt>
                <c:pt idx="121">
                  <c:v>9</c:v>
                </c:pt>
                <c:pt idx="122">
                  <c:v>9</c:v>
                </c:pt>
                <c:pt idx="123">
                  <c:v>9.1</c:v>
                </c:pt>
                <c:pt idx="124">
                  <c:v>9</c:v>
                </c:pt>
                <c:pt idx="125">
                  <c:v>9.1</c:v>
                </c:pt>
                <c:pt idx="126">
                  <c:v>9</c:v>
                </c:pt>
                <c:pt idx="127">
                  <c:v>9</c:v>
                </c:pt>
                <c:pt idx="128">
                  <c:v>9</c:v>
                </c:pt>
                <c:pt idx="129">
                  <c:v>8.8000000000000007</c:v>
                </c:pt>
                <c:pt idx="130">
                  <c:v>8.6</c:v>
                </c:pt>
                <c:pt idx="131">
                  <c:v>8.5</c:v>
                </c:pt>
                <c:pt idx="132">
                  <c:v>8.3000000000000007</c:v>
                </c:pt>
                <c:pt idx="133">
                  <c:v>8.3000000000000007</c:v>
                </c:pt>
                <c:pt idx="134">
                  <c:v>8.1999999999999993</c:v>
                </c:pt>
                <c:pt idx="135">
                  <c:v>8.1999999999999993</c:v>
                </c:pt>
                <c:pt idx="136">
                  <c:v>8.1999999999999993</c:v>
                </c:pt>
                <c:pt idx="137">
                  <c:v>8.1999999999999993</c:v>
                </c:pt>
                <c:pt idx="138">
                  <c:v>8.1999999999999993</c:v>
                </c:pt>
                <c:pt idx="139">
                  <c:v>8.1</c:v>
                </c:pt>
                <c:pt idx="140">
                  <c:v>7.8</c:v>
                </c:pt>
                <c:pt idx="141">
                  <c:v>7.8</c:v>
                </c:pt>
                <c:pt idx="142">
                  <c:v>7.7</c:v>
                </c:pt>
                <c:pt idx="143">
                  <c:v>7.9</c:v>
                </c:pt>
                <c:pt idx="144">
                  <c:v>8</c:v>
                </c:pt>
                <c:pt idx="145">
                  <c:v>7.7</c:v>
                </c:pt>
                <c:pt idx="146">
                  <c:v>7.5</c:v>
                </c:pt>
                <c:pt idx="147">
                  <c:v>7.6</c:v>
                </c:pt>
                <c:pt idx="148">
                  <c:v>7.5</c:v>
                </c:pt>
                <c:pt idx="149">
                  <c:v>7.5</c:v>
                </c:pt>
                <c:pt idx="150">
                  <c:v>7.3</c:v>
                </c:pt>
                <c:pt idx="151">
                  <c:v>7.2</c:v>
                </c:pt>
                <c:pt idx="152">
                  <c:v>7.2</c:v>
                </c:pt>
                <c:pt idx="153">
                  <c:v>7.2</c:v>
                </c:pt>
                <c:pt idx="154">
                  <c:v>6.9</c:v>
                </c:pt>
                <c:pt idx="155">
                  <c:v>6.7</c:v>
                </c:pt>
                <c:pt idx="156">
                  <c:v>6.6</c:v>
                </c:pt>
                <c:pt idx="157">
                  <c:v>6.7</c:v>
                </c:pt>
                <c:pt idx="158">
                  <c:v>6.7</c:v>
                </c:pt>
                <c:pt idx="159">
                  <c:v>6.2</c:v>
                </c:pt>
                <c:pt idx="160">
                  <c:v>6.3</c:v>
                </c:pt>
                <c:pt idx="161">
                  <c:v>6.1</c:v>
                </c:pt>
                <c:pt idx="162">
                  <c:v>6.2</c:v>
                </c:pt>
                <c:pt idx="163">
                  <c:v>6.1</c:v>
                </c:pt>
                <c:pt idx="164">
                  <c:v>5.9</c:v>
                </c:pt>
                <c:pt idx="165">
                  <c:v>5.7</c:v>
                </c:pt>
                <c:pt idx="166">
                  <c:v>5.8</c:v>
                </c:pt>
                <c:pt idx="167">
                  <c:v>5.6</c:v>
                </c:pt>
                <c:pt idx="168">
                  <c:v>5.7</c:v>
                </c:pt>
                <c:pt idx="169">
                  <c:v>5.5</c:v>
                </c:pt>
                <c:pt idx="170">
                  <c:v>5.4</c:v>
                </c:pt>
                <c:pt idx="171">
                  <c:v>5.4</c:v>
                </c:pt>
                <c:pt idx="172">
                  <c:v>5.6</c:v>
                </c:pt>
                <c:pt idx="173">
                  <c:v>5.3</c:v>
                </c:pt>
                <c:pt idx="174">
                  <c:v>5.2</c:v>
                </c:pt>
                <c:pt idx="175">
                  <c:v>5.0999999999999996</c:v>
                </c:pt>
                <c:pt idx="176">
                  <c:v>5</c:v>
                </c:pt>
                <c:pt idx="177">
                  <c:v>5</c:v>
                </c:pt>
                <c:pt idx="178">
                  <c:v>5.0999999999999996</c:v>
                </c:pt>
                <c:pt idx="179">
                  <c:v>5</c:v>
                </c:pt>
                <c:pt idx="180">
                  <c:v>4.8</c:v>
                </c:pt>
                <c:pt idx="181">
                  <c:v>4.9000000000000004</c:v>
                </c:pt>
                <c:pt idx="182">
                  <c:v>5</c:v>
                </c:pt>
                <c:pt idx="183">
                  <c:v>5.0999999999999996</c:v>
                </c:pt>
                <c:pt idx="184">
                  <c:v>4.8</c:v>
                </c:pt>
                <c:pt idx="185">
                  <c:v>4.9000000000000004</c:v>
                </c:pt>
                <c:pt idx="186">
                  <c:v>4.8</c:v>
                </c:pt>
                <c:pt idx="187">
                  <c:v>4.9000000000000004</c:v>
                </c:pt>
                <c:pt idx="188">
                  <c:v>5</c:v>
                </c:pt>
                <c:pt idx="189">
                  <c:v>4.9000000000000004</c:v>
                </c:pt>
                <c:pt idx="190">
                  <c:v>4.7</c:v>
                </c:pt>
                <c:pt idx="191">
                  <c:v>4.7</c:v>
                </c:pt>
                <c:pt idx="192">
                  <c:v>4.7</c:v>
                </c:pt>
                <c:pt idx="193">
                  <c:v>4.5999999999999996</c:v>
                </c:pt>
                <c:pt idx="194">
                  <c:v>4.4000000000000004</c:v>
                </c:pt>
                <c:pt idx="195">
                  <c:v>4.4000000000000004</c:v>
                </c:pt>
                <c:pt idx="196">
                  <c:v>4.4000000000000004</c:v>
                </c:pt>
                <c:pt idx="197">
                  <c:v>4.3</c:v>
                </c:pt>
                <c:pt idx="198">
                  <c:v>4.3</c:v>
                </c:pt>
                <c:pt idx="199">
                  <c:v>4.4000000000000004</c:v>
                </c:pt>
                <c:pt idx="200">
                  <c:v>4.3</c:v>
                </c:pt>
                <c:pt idx="201">
                  <c:v>4.2</c:v>
                </c:pt>
                <c:pt idx="202">
                  <c:v>4.2</c:v>
                </c:pt>
                <c:pt idx="203">
                  <c:v>4.0999999999999996</c:v>
                </c:pt>
                <c:pt idx="204">
                  <c:v>4</c:v>
                </c:pt>
                <c:pt idx="205">
                  <c:v>4.0999999999999996</c:v>
                </c:pt>
                <c:pt idx="206">
                  <c:v>4</c:v>
                </c:pt>
                <c:pt idx="207">
                  <c:v>4</c:v>
                </c:pt>
                <c:pt idx="208">
                  <c:v>3.8</c:v>
                </c:pt>
                <c:pt idx="209">
                  <c:v>4</c:v>
                </c:pt>
                <c:pt idx="210">
                  <c:v>3.8</c:v>
                </c:pt>
                <c:pt idx="211">
                  <c:v>3.8</c:v>
                </c:pt>
                <c:pt idx="212">
                  <c:v>3.7</c:v>
                </c:pt>
                <c:pt idx="213">
                  <c:v>3.8</c:v>
                </c:pt>
                <c:pt idx="214">
                  <c:v>3.8</c:v>
                </c:pt>
                <c:pt idx="215">
                  <c:v>3.9</c:v>
                </c:pt>
                <c:pt idx="216">
                  <c:v>4</c:v>
                </c:pt>
                <c:pt idx="217">
                  <c:v>3.8</c:v>
                </c:pt>
                <c:pt idx="218">
                  <c:v>3.8</c:v>
                </c:pt>
                <c:pt idx="219">
                  <c:v>3.6</c:v>
                </c:pt>
                <c:pt idx="220">
                  <c:v>3.6</c:v>
                </c:pt>
                <c:pt idx="221">
                  <c:v>3.6</c:v>
                </c:pt>
                <c:pt idx="222">
                  <c:v>3.7</c:v>
                </c:pt>
                <c:pt idx="223">
                  <c:v>3.7</c:v>
                </c:pt>
                <c:pt idx="224">
                  <c:v>3.5</c:v>
                </c:pt>
                <c:pt idx="225">
                  <c:v>3.6</c:v>
                </c:pt>
                <c:pt idx="226">
                  <c:v>3.6</c:v>
                </c:pt>
                <c:pt idx="227">
                  <c:v>3.6</c:v>
                </c:pt>
                <c:pt idx="228">
                  <c:v>3.5</c:v>
                </c:pt>
                <c:pt idx="229">
                  <c:v>3.5</c:v>
                </c:pt>
                <c:pt idx="230">
                  <c:v>4.4000000000000004</c:v>
                </c:pt>
                <c:pt idx="231">
                  <c:v>14.7</c:v>
                </c:pt>
                <c:pt idx="232">
                  <c:v>13.2</c:v>
                </c:pt>
                <c:pt idx="233">
                  <c:v>11</c:v>
                </c:pt>
                <c:pt idx="234">
                  <c:v>10.199999999999999</c:v>
                </c:pt>
                <c:pt idx="235">
                  <c:v>8.4</c:v>
                </c:pt>
                <c:pt idx="236">
                  <c:v>7.9</c:v>
                </c:pt>
                <c:pt idx="237">
                  <c:v>6.9</c:v>
                </c:pt>
                <c:pt idx="238">
                  <c:v>6.7</c:v>
                </c:pt>
                <c:pt idx="239">
                  <c:v>6.7</c:v>
                </c:pt>
                <c:pt idx="240">
                  <c:v>6.4</c:v>
                </c:pt>
                <c:pt idx="241">
                  <c:v>6.2</c:v>
                </c:pt>
                <c:pt idx="242">
                  <c:v>6</c:v>
                </c:pt>
                <c:pt idx="243">
                  <c:v>6</c:v>
                </c:pt>
                <c:pt idx="244">
                  <c:v>5.8</c:v>
                </c:pt>
                <c:pt idx="245">
                  <c:v>5.9</c:v>
                </c:pt>
                <c:pt idx="246">
                  <c:v>5.4</c:v>
                </c:pt>
                <c:pt idx="247" formatCode="General">
                  <c:v>5.2</c:v>
                </c:pt>
                <c:pt idx="248" formatCode="General">
                  <c:v>4.7</c:v>
                </c:pt>
                <c:pt idx="249" formatCode="General">
                  <c:v>4.5999999999999996</c:v>
                </c:pt>
                <c:pt idx="250" formatCode="General">
                  <c:v>4.2</c:v>
                </c:pt>
                <c:pt idx="251" formatCode="General">
                  <c:v>3.9</c:v>
                </c:pt>
                <c:pt idx="252" formatCode="General">
                  <c:v>4</c:v>
                </c:pt>
                <c:pt idx="253" formatCode="General">
                  <c:v>3.8</c:v>
                </c:pt>
                <c:pt idx="254" formatCode="General">
                  <c:v>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5B-E74A-853B-9F9F187CB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56047584"/>
        <c:axId val="1656049232"/>
      </c:lineChart>
      <c:dateAx>
        <c:axId val="1656047584"/>
        <c:scaling>
          <c:orientation val="minMax"/>
        </c:scaling>
        <c:delete val="0"/>
        <c:axPos val="b"/>
        <c:numFmt formatCode="yyyy\-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6049232"/>
        <c:crosses val="autoZero"/>
        <c:auto val="1"/>
        <c:lblOffset val="100"/>
        <c:baseTimeUnit val="months"/>
        <c:majorUnit val="24"/>
        <c:majorTimeUnit val="months"/>
      </c:dateAx>
      <c:valAx>
        <c:axId val="165604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604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B476-9D45-9B3B-510D43E4F3D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03-B646-BFE0-A28804DD3E7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803-B646-BFE0-A28804DD3E76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803-B646-BFE0-A28804DD3E76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803-B646-BFE0-A28804DD3E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'Data for chart'!$A$2:$A$7</c:f>
              <c:strCache>
                <c:ptCount val="6"/>
                <c:pt idx="0">
                  <c:v>Current Weights</c:v>
                </c:pt>
                <c:pt idx="1">
                  <c:v>Fixed Output Weights</c:v>
                </c:pt>
                <c:pt idx="3">
                  <c:v>Goods</c:v>
                </c:pt>
                <c:pt idx="4">
                  <c:v>Work-from-home Services</c:v>
                </c:pt>
                <c:pt idx="5">
                  <c:v>Contact Services</c:v>
                </c:pt>
              </c:strCache>
            </c:strRef>
          </c:cat>
          <c:val>
            <c:numRef>
              <c:f>'Data for chart'!$B$2:$B$7</c:f>
              <c:numCache>
                <c:formatCode>0.00</c:formatCode>
                <c:ptCount val="6"/>
                <c:pt idx="0">
                  <c:v>2.1097342952789222</c:v>
                </c:pt>
                <c:pt idx="1">
                  <c:v>2.0614608747651242</c:v>
                </c:pt>
                <c:pt idx="3">
                  <c:v>0.70678481882664268</c:v>
                </c:pt>
                <c:pt idx="4">
                  <c:v>3.9025019819067333</c:v>
                </c:pt>
                <c:pt idx="5">
                  <c:v>-2.4334911929961036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803-B646-BFE0-A28804DD3E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13440624"/>
        <c:axId val="1012964368"/>
      </c:barChart>
      <c:catAx>
        <c:axId val="10134406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2964368"/>
        <c:crosses val="autoZero"/>
        <c:auto val="1"/>
        <c:lblAlgn val="ctr"/>
        <c:lblOffset val="100"/>
        <c:noMultiLvlLbl val="0"/>
      </c:catAx>
      <c:valAx>
        <c:axId val="1012964368"/>
        <c:scaling>
          <c:orientation val="minMax"/>
          <c:min val="-4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44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'Monthly Data (3,6-mo)'!$C$1</c:f>
              <c:strCache>
                <c:ptCount val="1"/>
                <c:pt idx="0">
                  <c:v>PCE, 3-mo change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'Monthly Data (3,6-mo)'!$A$8:$A$40</c:f>
              <c:strCache>
                <c:ptCount val="33"/>
                <c:pt idx="0">
                  <c:v>2019-07</c:v>
                </c:pt>
                <c:pt idx="1">
                  <c:v>2019-08</c:v>
                </c:pt>
                <c:pt idx="2">
                  <c:v>2019-09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2020-01</c:v>
                </c:pt>
                <c:pt idx="7">
                  <c:v>2020-02</c:v>
                </c:pt>
                <c:pt idx="8">
                  <c:v>2020-03</c:v>
                </c:pt>
                <c:pt idx="9">
                  <c:v>2020-04</c:v>
                </c:pt>
                <c:pt idx="10">
                  <c:v>2020-05</c:v>
                </c:pt>
                <c:pt idx="11">
                  <c:v>2020-06</c:v>
                </c:pt>
                <c:pt idx="12">
                  <c:v>2020-07</c:v>
                </c:pt>
                <c:pt idx="13">
                  <c:v>2020-08</c:v>
                </c:pt>
                <c:pt idx="14">
                  <c:v>2020-09</c:v>
                </c:pt>
                <c:pt idx="15">
                  <c:v>2020-10</c:v>
                </c:pt>
                <c:pt idx="16">
                  <c:v>2020-11</c:v>
                </c:pt>
                <c:pt idx="17">
                  <c:v>2020-12</c:v>
                </c:pt>
                <c:pt idx="18">
                  <c:v>2021-01</c:v>
                </c:pt>
                <c:pt idx="19">
                  <c:v>2021-02</c:v>
                </c:pt>
                <c:pt idx="20">
                  <c:v>2021-03</c:v>
                </c:pt>
                <c:pt idx="21">
                  <c:v>2021-04</c:v>
                </c:pt>
                <c:pt idx="22">
                  <c:v>2021-05</c:v>
                </c:pt>
                <c:pt idx="23">
                  <c:v>2021-06</c:v>
                </c:pt>
                <c:pt idx="24">
                  <c:v>2021-07</c:v>
                </c:pt>
                <c:pt idx="25">
                  <c:v>2021-08</c:v>
                </c:pt>
                <c:pt idx="26">
                  <c:v>2021-09</c:v>
                </c:pt>
                <c:pt idx="27">
                  <c:v>2021-10</c:v>
                </c:pt>
                <c:pt idx="28">
                  <c:v>2021-11</c:v>
                </c:pt>
                <c:pt idx="29">
                  <c:v>2021-12</c:v>
                </c:pt>
                <c:pt idx="30">
                  <c:v>2022-01</c:v>
                </c:pt>
                <c:pt idx="31">
                  <c:v>2022-02</c:v>
                </c:pt>
                <c:pt idx="32">
                  <c:v>2022-03</c:v>
                </c:pt>
              </c:strCache>
            </c:strRef>
          </c:cat>
          <c:val>
            <c:numRef>
              <c:f>'Monthly Data (3,6-mo)'!$C$8:$C$40</c:f>
              <c:numCache>
                <c:formatCode>0.0</c:formatCode>
                <c:ptCount val="33"/>
                <c:pt idx="0">
                  <c:v>1.1463254946738164</c:v>
                </c:pt>
                <c:pt idx="1">
                  <c:v>1.1129303415314371</c:v>
                </c:pt>
                <c:pt idx="2">
                  <c:v>1.0720700537048529</c:v>
                </c:pt>
                <c:pt idx="3">
                  <c:v>1.4690363049872033</c:v>
                </c:pt>
                <c:pt idx="4">
                  <c:v>1.5767959847900099</c:v>
                </c:pt>
                <c:pt idx="5">
                  <c:v>2.0777951192632469</c:v>
                </c:pt>
                <c:pt idx="6">
                  <c:v>1.8891046079910057</c:v>
                </c:pt>
                <c:pt idx="7">
                  <c:v>1.8155680672023871</c:v>
                </c:pt>
                <c:pt idx="8">
                  <c:v>4.6933314132468727E-2</c:v>
                </c:pt>
                <c:pt idx="9">
                  <c:v>-2.8533448298762765</c:v>
                </c:pt>
                <c:pt idx="10">
                  <c:v>-2.4781525692237345</c:v>
                </c:pt>
                <c:pt idx="11">
                  <c:v>0.41854595195322375</c:v>
                </c:pt>
                <c:pt idx="12">
                  <c:v>3.6417423257174537</c:v>
                </c:pt>
                <c:pt idx="13">
                  <c:v>4.2460794839840048</c:v>
                </c:pt>
                <c:pt idx="14">
                  <c:v>2.9391025727185931</c:v>
                </c:pt>
                <c:pt idx="15">
                  <c:v>1.9874836849647279</c:v>
                </c:pt>
                <c:pt idx="16">
                  <c:v>0.81306301024095218</c:v>
                </c:pt>
                <c:pt idx="17">
                  <c:v>1.728913727742307</c:v>
                </c:pt>
                <c:pt idx="18">
                  <c:v>2.8349312986672741</c:v>
                </c:pt>
                <c:pt idx="19">
                  <c:v>3.8741912699255763</c:v>
                </c:pt>
                <c:pt idx="20">
                  <c:v>4.6000737331551722</c:v>
                </c:pt>
                <c:pt idx="21">
                  <c:v>5.6137929596408442</c:v>
                </c:pt>
                <c:pt idx="22">
                  <c:v>6.6385586635603957</c:v>
                </c:pt>
                <c:pt idx="23">
                  <c:v>6.53557915046812</c:v>
                </c:pt>
                <c:pt idx="24">
                  <c:v>5.8642488890712769</c:v>
                </c:pt>
                <c:pt idx="25">
                  <c:v>5.2732340756010068</c:v>
                </c:pt>
                <c:pt idx="26">
                  <c:v>4.4984768398171404</c:v>
                </c:pt>
                <c:pt idx="27">
                  <c:v>5.4254162563000401</c:v>
                </c:pt>
                <c:pt idx="28">
                  <c:v>6.1981820043652265</c:v>
                </c:pt>
                <c:pt idx="29">
                  <c:v>6.851426203352819</c:v>
                </c:pt>
                <c:pt idx="30">
                  <c:v>6.4604183398917918</c:v>
                </c:pt>
                <c:pt idx="31">
                  <c:v>6.2336654568942169</c:v>
                </c:pt>
                <c:pt idx="32">
                  <c:v>7.6461701827728099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01-4F4D-B717-A89F715CABF9}"/>
            </c:ext>
          </c:extLst>
        </c:ser>
        <c:ser>
          <c:idx val="1"/>
          <c:order val="1"/>
          <c:tx>
            <c:strRef>
              <c:f>'Monthly Data (3,6-mo)'!$D$1</c:f>
              <c:strCache>
                <c:ptCount val="1"/>
                <c:pt idx="0">
                  <c:v>PCE, 6-mo change</c:v>
                </c:pt>
              </c:strCache>
            </c:strRef>
          </c:tx>
          <c:spPr>
            <a:ln w="38100" cap="rnd">
              <a:solidFill>
                <a:srgbClr val="00B0F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'Monthly Data (3,6-mo)'!$A$8:$A$40</c:f>
              <c:strCache>
                <c:ptCount val="33"/>
                <c:pt idx="0">
                  <c:v>2019-07</c:v>
                </c:pt>
                <c:pt idx="1">
                  <c:v>2019-08</c:v>
                </c:pt>
                <c:pt idx="2">
                  <c:v>2019-09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2020-01</c:v>
                </c:pt>
                <c:pt idx="7">
                  <c:v>2020-02</c:v>
                </c:pt>
                <c:pt idx="8">
                  <c:v>2020-03</c:v>
                </c:pt>
                <c:pt idx="9">
                  <c:v>2020-04</c:v>
                </c:pt>
                <c:pt idx="10">
                  <c:v>2020-05</c:v>
                </c:pt>
                <c:pt idx="11">
                  <c:v>2020-06</c:v>
                </c:pt>
                <c:pt idx="12">
                  <c:v>2020-07</c:v>
                </c:pt>
                <c:pt idx="13">
                  <c:v>2020-08</c:v>
                </c:pt>
                <c:pt idx="14">
                  <c:v>2020-09</c:v>
                </c:pt>
                <c:pt idx="15">
                  <c:v>2020-10</c:v>
                </c:pt>
                <c:pt idx="16">
                  <c:v>2020-11</c:v>
                </c:pt>
                <c:pt idx="17">
                  <c:v>2020-12</c:v>
                </c:pt>
                <c:pt idx="18">
                  <c:v>2021-01</c:v>
                </c:pt>
                <c:pt idx="19">
                  <c:v>2021-02</c:v>
                </c:pt>
                <c:pt idx="20">
                  <c:v>2021-03</c:v>
                </c:pt>
                <c:pt idx="21">
                  <c:v>2021-04</c:v>
                </c:pt>
                <c:pt idx="22">
                  <c:v>2021-05</c:v>
                </c:pt>
                <c:pt idx="23">
                  <c:v>2021-06</c:v>
                </c:pt>
                <c:pt idx="24">
                  <c:v>2021-07</c:v>
                </c:pt>
                <c:pt idx="25">
                  <c:v>2021-08</c:v>
                </c:pt>
                <c:pt idx="26">
                  <c:v>2021-09</c:v>
                </c:pt>
                <c:pt idx="27">
                  <c:v>2021-10</c:v>
                </c:pt>
                <c:pt idx="28">
                  <c:v>2021-11</c:v>
                </c:pt>
                <c:pt idx="29">
                  <c:v>2021-12</c:v>
                </c:pt>
                <c:pt idx="30">
                  <c:v>2022-01</c:v>
                </c:pt>
                <c:pt idx="31">
                  <c:v>2022-02</c:v>
                </c:pt>
                <c:pt idx="32">
                  <c:v>2022-03</c:v>
                </c:pt>
              </c:strCache>
            </c:strRef>
          </c:cat>
          <c:val>
            <c:numRef>
              <c:f>'Monthly Data (3,6-mo)'!$D$8:$D$40</c:f>
              <c:numCache>
                <c:formatCode>0.0</c:formatCode>
                <c:ptCount val="33"/>
                <c:pt idx="0">
                  <c:v>2.0894785582460065</c:v>
                </c:pt>
                <c:pt idx="1">
                  <c:v>2.0021246820213143</c:v>
                </c:pt>
                <c:pt idx="2">
                  <c:v>1.6069465354805084</c:v>
                </c:pt>
                <c:pt idx="3">
                  <c:v>1.3076808998305187</c:v>
                </c:pt>
                <c:pt idx="4">
                  <c:v>1.3448631631607415</c:v>
                </c:pt>
                <c:pt idx="5">
                  <c:v>1.5749325864840475</c:v>
                </c:pt>
                <c:pt idx="6">
                  <c:v>1.6790704564890921</c:v>
                </c:pt>
                <c:pt idx="7">
                  <c:v>1.696182025996203</c:v>
                </c:pt>
                <c:pt idx="8">
                  <c:v>1.0623642166978851</c:v>
                </c:pt>
                <c:pt idx="9">
                  <c:v>-0.48212011094263585</c:v>
                </c:pt>
                <c:pt idx="10">
                  <c:v>-0.33129225101069532</c:v>
                </c:pt>
                <c:pt idx="11">
                  <c:v>0.23273963304285991</c:v>
                </c:pt>
                <c:pt idx="12">
                  <c:v>0.39419874792059995</c:v>
                </c:pt>
                <c:pt idx="13">
                  <c:v>0.88396345738014115</c:v>
                </c:pt>
                <c:pt idx="14">
                  <c:v>1.6788242623359169</c:v>
                </c:pt>
                <c:pt idx="15">
                  <c:v>2.8146130053410894</c:v>
                </c:pt>
                <c:pt idx="16">
                  <c:v>2.5295712471124649</c:v>
                </c:pt>
                <c:pt idx="17">
                  <c:v>2.3340081502304559</c:v>
                </c:pt>
                <c:pt idx="18">
                  <c:v>2.4112074918159929</c:v>
                </c:pt>
                <c:pt idx="19">
                  <c:v>2.3436271400832744</c:v>
                </c:pt>
                <c:pt idx="20">
                  <c:v>3.1644937304487426</c:v>
                </c:pt>
                <c:pt idx="21">
                  <c:v>4.2243621291540761</c:v>
                </c:pt>
                <c:pt idx="22">
                  <c:v>5.2563749667430217</c:v>
                </c:pt>
                <c:pt idx="23">
                  <c:v>5.5678264418116488</c:v>
                </c:pt>
                <c:pt idx="24">
                  <c:v>5.7390209243560868</c:v>
                </c:pt>
                <c:pt idx="25">
                  <c:v>5.9558963695806728</c:v>
                </c:pt>
                <c:pt idx="26">
                  <c:v>5.5170279951426346</c:v>
                </c:pt>
                <c:pt idx="27">
                  <c:v>5.6448325726856821</c:v>
                </c:pt>
                <c:pt idx="28">
                  <c:v>5.735708039983094</c:v>
                </c:pt>
                <c:pt idx="29">
                  <c:v>5.6749515215849602</c:v>
                </c:pt>
                <c:pt idx="30">
                  <c:v>5.9429172980959297</c:v>
                </c:pt>
                <c:pt idx="31">
                  <c:v>6.2159237306297292</c:v>
                </c:pt>
                <c:pt idx="32">
                  <c:v>7.2487981930628091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01-4F4D-B717-A89F715CAB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6447392"/>
        <c:axId val="1096449040"/>
      </c:lineChart>
      <c:catAx>
        <c:axId val="109644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96449040"/>
        <c:crosses val="autoZero"/>
        <c:auto val="1"/>
        <c:lblAlgn val="ctr"/>
        <c:lblOffset val="100"/>
        <c:tickLblSkip val="3"/>
        <c:noMultiLvlLbl val="1"/>
      </c:catAx>
      <c:valAx>
        <c:axId val="1096449040"/>
        <c:scaling>
          <c:orientation val="minMax"/>
          <c:max val="8"/>
          <c:min val="-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9644739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'Monthly Data (3,6-mo)'!$F$1</c:f>
              <c:strCache>
                <c:ptCount val="1"/>
                <c:pt idx="0">
                  <c:v>Food, 3-mo change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'Monthly Data (3,6-mo)'!$A$8:$A$40</c:f>
              <c:strCache>
                <c:ptCount val="33"/>
                <c:pt idx="0">
                  <c:v>2019-07</c:v>
                </c:pt>
                <c:pt idx="1">
                  <c:v>2019-08</c:v>
                </c:pt>
                <c:pt idx="2">
                  <c:v>2019-09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2020-01</c:v>
                </c:pt>
                <c:pt idx="7">
                  <c:v>2020-02</c:v>
                </c:pt>
                <c:pt idx="8">
                  <c:v>2020-03</c:v>
                </c:pt>
                <c:pt idx="9">
                  <c:v>2020-04</c:v>
                </c:pt>
                <c:pt idx="10">
                  <c:v>2020-05</c:v>
                </c:pt>
                <c:pt idx="11">
                  <c:v>2020-06</c:v>
                </c:pt>
                <c:pt idx="12">
                  <c:v>2020-07</c:v>
                </c:pt>
                <c:pt idx="13">
                  <c:v>2020-08</c:v>
                </c:pt>
                <c:pt idx="14">
                  <c:v>2020-09</c:v>
                </c:pt>
                <c:pt idx="15">
                  <c:v>2020-10</c:v>
                </c:pt>
                <c:pt idx="16">
                  <c:v>2020-11</c:v>
                </c:pt>
                <c:pt idx="17">
                  <c:v>2020-12</c:v>
                </c:pt>
                <c:pt idx="18">
                  <c:v>2021-01</c:v>
                </c:pt>
                <c:pt idx="19">
                  <c:v>2021-02</c:v>
                </c:pt>
                <c:pt idx="20">
                  <c:v>2021-03</c:v>
                </c:pt>
                <c:pt idx="21">
                  <c:v>2021-04</c:v>
                </c:pt>
                <c:pt idx="22">
                  <c:v>2021-05</c:v>
                </c:pt>
                <c:pt idx="23">
                  <c:v>2021-06</c:v>
                </c:pt>
                <c:pt idx="24">
                  <c:v>2021-07</c:v>
                </c:pt>
                <c:pt idx="25">
                  <c:v>2021-08</c:v>
                </c:pt>
                <c:pt idx="26">
                  <c:v>2021-09</c:v>
                </c:pt>
                <c:pt idx="27">
                  <c:v>2021-10</c:v>
                </c:pt>
                <c:pt idx="28">
                  <c:v>2021-11</c:v>
                </c:pt>
                <c:pt idx="29">
                  <c:v>2021-12</c:v>
                </c:pt>
                <c:pt idx="30">
                  <c:v>2022-01</c:v>
                </c:pt>
                <c:pt idx="31">
                  <c:v>2022-02</c:v>
                </c:pt>
                <c:pt idx="32">
                  <c:v>2022-03</c:v>
                </c:pt>
              </c:strCache>
            </c:strRef>
          </c:cat>
          <c:val>
            <c:numRef>
              <c:f>'Monthly Data (3,6-mo)'!$F$8:$F$40</c:f>
              <c:numCache>
                <c:formatCode>0.0</c:formatCode>
                <c:ptCount val="33"/>
                <c:pt idx="0">
                  <c:v>-1.7420970540115106</c:v>
                </c:pt>
                <c:pt idx="1">
                  <c:v>-2.1284828972562786</c:v>
                </c:pt>
                <c:pt idx="2">
                  <c:v>-1.473142695108455</c:v>
                </c:pt>
                <c:pt idx="3">
                  <c:v>4.2169182800284637E-2</c:v>
                </c:pt>
                <c:pt idx="4">
                  <c:v>1.0466901250745091</c:v>
                </c:pt>
                <c:pt idx="5">
                  <c:v>1.0136317707130218</c:v>
                </c:pt>
                <c:pt idx="6">
                  <c:v>0.53937327108727318</c:v>
                </c:pt>
                <c:pt idx="7">
                  <c:v>-0.34156139901759341</c:v>
                </c:pt>
                <c:pt idx="8">
                  <c:v>-3.5760298341415293</c:v>
                </c:pt>
                <c:pt idx="9">
                  <c:v>-8.4259331033015563</c:v>
                </c:pt>
                <c:pt idx="10">
                  <c:v>-8.0364886967920839</c:v>
                </c:pt>
                <c:pt idx="11">
                  <c:v>-0.83504668881953914</c:v>
                </c:pt>
                <c:pt idx="12">
                  <c:v>4.7879676930248234</c:v>
                </c:pt>
                <c:pt idx="13">
                  <c:v>6.8535308646554505</c:v>
                </c:pt>
                <c:pt idx="14">
                  <c:v>2.6694253349585964</c:v>
                </c:pt>
                <c:pt idx="15">
                  <c:v>0.7938658447019985</c:v>
                </c:pt>
                <c:pt idx="16">
                  <c:v>-0.87679855511964178</c:v>
                </c:pt>
                <c:pt idx="17">
                  <c:v>1.0366043277861856</c:v>
                </c:pt>
                <c:pt idx="18">
                  <c:v>4.1977529856689877</c:v>
                </c:pt>
                <c:pt idx="19">
                  <c:v>5.7382907527163782</c:v>
                </c:pt>
                <c:pt idx="20">
                  <c:v>7.1321650590571606</c:v>
                </c:pt>
                <c:pt idx="21">
                  <c:v>7.6567305824168912</c:v>
                </c:pt>
                <c:pt idx="22">
                  <c:v>9.4226974068092044</c:v>
                </c:pt>
                <c:pt idx="23">
                  <c:v>9.6415902186347253</c:v>
                </c:pt>
                <c:pt idx="24">
                  <c:v>8.1387198147155644</c:v>
                </c:pt>
                <c:pt idx="25">
                  <c:v>7.0254631156240022</c:v>
                </c:pt>
                <c:pt idx="26">
                  <c:v>6.0083773490542667</c:v>
                </c:pt>
                <c:pt idx="27">
                  <c:v>9.0664139712374343</c:v>
                </c:pt>
                <c:pt idx="28">
                  <c:v>9.7017684938666466</c:v>
                </c:pt>
                <c:pt idx="29">
                  <c:v>10.280870710213238</c:v>
                </c:pt>
                <c:pt idx="30">
                  <c:v>8.8230267423620834</c:v>
                </c:pt>
                <c:pt idx="31">
                  <c:v>10.071911325426045</c:v>
                </c:pt>
                <c:pt idx="32">
                  <c:v>14.374039440892334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4C-8C4B-B5EE-BC4FC35226D9}"/>
            </c:ext>
          </c:extLst>
        </c:ser>
        <c:ser>
          <c:idx val="1"/>
          <c:order val="1"/>
          <c:tx>
            <c:strRef>
              <c:f>'Monthly Data (3,6-mo)'!$G$1</c:f>
              <c:strCache>
                <c:ptCount val="1"/>
                <c:pt idx="0">
                  <c:v>Food, 6-mo change</c:v>
                </c:pt>
              </c:strCache>
            </c:strRef>
          </c:tx>
          <c:spPr>
            <a:ln w="38100" cap="rnd">
              <a:solidFill>
                <a:srgbClr val="00B0F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'Monthly Data (3,6-mo)'!$A$8:$A$40</c:f>
              <c:strCache>
                <c:ptCount val="33"/>
                <c:pt idx="0">
                  <c:v>2019-07</c:v>
                </c:pt>
                <c:pt idx="1">
                  <c:v>2019-08</c:v>
                </c:pt>
                <c:pt idx="2">
                  <c:v>2019-09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2020-01</c:v>
                </c:pt>
                <c:pt idx="7">
                  <c:v>2020-02</c:v>
                </c:pt>
                <c:pt idx="8">
                  <c:v>2020-03</c:v>
                </c:pt>
                <c:pt idx="9">
                  <c:v>2020-04</c:v>
                </c:pt>
                <c:pt idx="10">
                  <c:v>2020-05</c:v>
                </c:pt>
                <c:pt idx="11">
                  <c:v>2020-06</c:v>
                </c:pt>
                <c:pt idx="12">
                  <c:v>2020-07</c:v>
                </c:pt>
                <c:pt idx="13">
                  <c:v>2020-08</c:v>
                </c:pt>
                <c:pt idx="14">
                  <c:v>2020-09</c:v>
                </c:pt>
                <c:pt idx="15">
                  <c:v>2020-10</c:v>
                </c:pt>
                <c:pt idx="16">
                  <c:v>2020-11</c:v>
                </c:pt>
                <c:pt idx="17">
                  <c:v>2020-12</c:v>
                </c:pt>
                <c:pt idx="18">
                  <c:v>2021-01</c:v>
                </c:pt>
                <c:pt idx="19">
                  <c:v>2021-02</c:v>
                </c:pt>
                <c:pt idx="20">
                  <c:v>2021-03</c:v>
                </c:pt>
                <c:pt idx="21">
                  <c:v>2021-04</c:v>
                </c:pt>
                <c:pt idx="22">
                  <c:v>2021-05</c:v>
                </c:pt>
                <c:pt idx="23">
                  <c:v>2021-06</c:v>
                </c:pt>
                <c:pt idx="24">
                  <c:v>2021-07</c:v>
                </c:pt>
                <c:pt idx="25">
                  <c:v>2021-08</c:v>
                </c:pt>
                <c:pt idx="26">
                  <c:v>2021-09</c:v>
                </c:pt>
                <c:pt idx="27">
                  <c:v>2021-10</c:v>
                </c:pt>
                <c:pt idx="28">
                  <c:v>2021-11</c:v>
                </c:pt>
                <c:pt idx="29">
                  <c:v>2021-12</c:v>
                </c:pt>
                <c:pt idx="30">
                  <c:v>2022-01</c:v>
                </c:pt>
                <c:pt idx="31">
                  <c:v>2022-02</c:v>
                </c:pt>
                <c:pt idx="32">
                  <c:v>2022-03</c:v>
                </c:pt>
              </c:strCache>
            </c:strRef>
          </c:cat>
          <c:val>
            <c:numRef>
              <c:f>'Monthly Data (3,6-mo)'!$G$8:$G$40</c:f>
              <c:numCache>
                <c:formatCode>0.0</c:formatCode>
                <c:ptCount val="33"/>
                <c:pt idx="0">
                  <c:v>0.73301552836005412</c:v>
                </c:pt>
                <c:pt idx="1">
                  <c:v>0.24737693774107647</c:v>
                </c:pt>
                <c:pt idx="2">
                  <c:v>-0.66704020796547114</c:v>
                </c:pt>
                <c:pt idx="3">
                  <c:v>-0.84996393560560457</c:v>
                </c:pt>
                <c:pt idx="4">
                  <c:v>-0.54089638609087753</c:v>
                </c:pt>
                <c:pt idx="5">
                  <c:v>-0.22975546219771303</c:v>
                </c:pt>
                <c:pt idx="6">
                  <c:v>0.29077122694378804</c:v>
                </c:pt>
                <c:pt idx="7">
                  <c:v>0.35256436302848748</c:v>
                </c:pt>
                <c:pt idx="8">
                  <c:v>-1.2811990317142568</c:v>
                </c:pt>
                <c:pt idx="9">
                  <c:v>-3.9432799161071426</c:v>
                </c:pt>
                <c:pt idx="10">
                  <c:v>-4.189025047904825</c:v>
                </c:pt>
                <c:pt idx="11">
                  <c:v>-2.2055382614805539</c:v>
                </c:pt>
                <c:pt idx="12">
                  <c:v>-1.8189827051383649</c:v>
                </c:pt>
                <c:pt idx="13">
                  <c:v>-0.59147891606829739</c:v>
                </c:pt>
                <c:pt idx="14">
                  <c:v>0.91718932306952894</c:v>
                </c:pt>
                <c:pt idx="15">
                  <c:v>2.7909167688634269</c:v>
                </c:pt>
                <c:pt idx="16">
                  <c:v>2.9883661547679226</c:v>
                </c:pt>
                <c:pt idx="17">
                  <c:v>1.8530148313724091</c:v>
                </c:pt>
                <c:pt idx="18">
                  <c:v>2.495809415185513</c:v>
                </c:pt>
                <c:pt idx="19">
                  <c:v>2.4307460987983656</c:v>
                </c:pt>
                <c:pt idx="20">
                  <c:v>4.0843846934216694</c:v>
                </c:pt>
                <c:pt idx="21">
                  <c:v>5.9272417840429625</c:v>
                </c:pt>
                <c:pt idx="22">
                  <c:v>7.580494079762798</c:v>
                </c:pt>
                <c:pt idx="23">
                  <c:v>8.3868776388459416</c:v>
                </c:pt>
                <c:pt idx="24">
                  <c:v>7.8977251985662651</c:v>
                </c:pt>
                <c:pt idx="25">
                  <c:v>8.224080261216649</c:v>
                </c:pt>
                <c:pt idx="26">
                  <c:v>7.8249837838445426</c:v>
                </c:pt>
                <c:pt idx="27">
                  <c:v>8.602566892976478</c:v>
                </c:pt>
                <c:pt idx="28">
                  <c:v>8.3636158047453328</c:v>
                </c:pt>
                <c:pt idx="29">
                  <c:v>8.1446240296337393</c:v>
                </c:pt>
                <c:pt idx="30">
                  <c:v>8.9447203567997491</c:v>
                </c:pt>
                <c:pt idx="31">
                  <c:v>9.8868399096463122</c:v>
                </c:pt>
                <c:pt idx="32">
                  <c:v>12.327455075552765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4C-8C4B-B5EE-BC4FC35226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6447392"/>
        <c:axId val="1096449040"/>
      </c:lineChart>
      <c:catAx>
        <c:axId val="109644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96449040"/>
        <c:crosses val="autoZero"/>
        <c:auto val="1"/>
        <c:lblAlgn val="ctr"/>
        <c:lblOffset val="100"/>
        <c:tickLblSkip val="3"/>
        <c:noMultiLvlLbl val="1"/>
      </c:catAx>
      <c:valAx>
        <c:axId val="1096449040"/>
        <c:scaling>
          <c:orientation val="minMax"/>
          <c:max val="16"/>
          <c:min val="-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9644739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'Monthly Data (3,6-mo)'!$I$1</c:f>
              <c:strCache>
                <c:ptCount val="1"/>
                <c:pt idx="0">
                  <c:v>Energy, 3-mo change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'Monthly Data (3,6-mo)'!$A$8:$A$40</c:f>
              <c:strCache>
                <c:ptCount val="33"/>
                <c:pt idx="0">
                  <c:v>2019-07</c:v>
                </c:pt>
                <c:pt idx="1">
                  <c:v>2019-08</c:v>
                </c:pt>
                <c:pt idx="2">
                  <c:v>2019-09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2020-01</c:v>
                </c:pt>
                <c:pt idx="7">
                  <c:v>2020-02</c:v>
                </c:pt>
                <c:pt idx="8">
                  <c:v>2020-03</c:v>
                </c:pt>
                <c:pt idx="9">
                  <c:v>2020-04</c:v>
                </c:pt>
                <c:pt idx="10">
                  <c:v>2020-05</c:v>
                </c:pt>
                <c:pt idx="11">
                  <c:v>2020-06</c:v>
                </c:pt>
                <c:pt idx="12">
                  <c:v>2020-07</c:v>
                </c:pt>
                <c:pt idx="13">
                  <c:v>2020-08</c:v>
                </c:pt>
                <c:pt idx="14">
                  <c:v>2020-09</c:v>
                </c:pt>
                <c:pt idx="15">
                  <c:v>2020-10</c:v>
                </c:pt>
                <c:pt idx="16">
                  <c:v>2020-11</c:v>
                </c:pt>
                <c:pt idx="17">
                  <c:v>2020-12</c:v>
                </c:pt>
                <c:pt idx="18">
                  <c:v>2021-01</c:v>
                </c:pt>
                <c:pt idx="19">
                  <c:v>2021-02</c:v>
                </c:pt>
                <c:pt idx="20">
                  <c:v>2021-03</c:v>
                </c:pt>
                <c:pt idx="21">
                  <c:v>2021-04</c:v>
                </c:pt>
                <c:pt idx="22">
                  <c:v>2021-05</c:v>
                </c:pt>
                <c:pt idx="23">
                  <c:v>2021-06</c:v>
                </c:pt>
                <c:pt idx="24">
                  <c:v>2021-07</c:v>
                </c:pt>
                <c:pt idx="25">
                  <c:v>2021-08</c:v>
                </c:pt>
                <c:pt idx="26">
                  <c:v>2021-09</c:v>
                </c:pt>
                <c:pt idx="27">
                  <c:v>2021-10</c:v>
                </c:pt>
                <c:pt idx="28">
                  <c:v>2021-11</c:v>
                </c:pt>
                <c:pt idx="29">
                  <c:v>2021-12</c:v>
                </c:pt>
                <c:pt idx="30">
                  <c:v>2022-01</c:v>
                </c:pt>
                <c:pt idx="31">
                  <c:v>2022-02</c:v>
                </c:pt>
                <c:pt idx="32">
                  <c:v>2022-03</c:v>
                </c:pt>
              </c:strCache>
            </c:strRef>
          </c:cat>
          <c:val>
            <c:numRef>
              <c:f>'Monthly Data (3,6-mo)'!$I$8:$I$40</c:f>
              <c:numCache>
                <c:formatCode>0.0</c:formatCode>
                <c:ptCount val="33"/>
                <c:pt idx="0">
                  <c:v>-14.740749218347315</c:v>
                </c:pt>
                <c:pt idx="1">
                  <c:v>-14.487329053803652</c:v>
                </c:pt>
                <c:pt idx="2">
                  <c:v>-3.4111232229355886</c:v>
                </c:pt>
                <c:pt idx="3">
                  <c:v>3.8541439456950739</c:v>
                </c:pt>
                <c:pt idx="4">
                  <c:v>14.218439863619151</c:v>
                </c:pt>
                <c:pt idx="5">
                  <c:v>15.305731430979455</c:v>
                </c:pt>
                <c:pt idx="6">
                  <c:v>6.1558701806266356</c:v>
                </c:pt>
                <c:pt idx="7">
                  <c:v>-9.3587973808368297</c:v>
                </c:pt>
                <c:pt idx="8">
                  <c:v>-33.86468948433096</c:v>
                </c:pt>
                <c:pt idx="9">
                  <c:v>-72.114044487566659</c:v>
                </c:pt>
                <c:pt idx="10">
                  <c:v>-71.157261898117312</c:v>
                </c:pt>
                <c:pt idx="11">
                  <c:v>-31.735060161925503</c:v>
                </c:pt>
                <c:pt idx="12">
                  <c:v>14.836994145704315</c:v>
                </c:pt>
                <c:pt idx="13">
                  <c:v>28.042200273926532</c:v>
                </c:pt>
                <c:pt idx="14">
                  <c:v>17.235661650009799</c:v>
                </c:pt>
                <c:pt idx="15">
                  <c:v>10.921597504723088</c:v>
                </c:pt>
                <c:pt idx="16">
                  <c:v>10.339277131112878</c:v>
                </c:pt>
                <c:pt idx="17">
                  <c:v>16.154058919067975</c:v>
                </c:pt>
                <c:pt idx="18">
                  <c:v>27.881831953969371</c:v>
                </c:pt>
                <c:pt idx="19">
                  <c:v>40.178565408315578</c:v>
                </c:pt>
                <c:pt idx="20">
                  <c:v>48.421660243095594</c:v>
                </c:pt>
                <c:pt idx="21">
                  <c:v>33.456779579351696</c:v>
                </c:pt>
                <c:pt idx="22">
                  <c:v>18.071214814571803</c:v>
                </c:pt>
                <c:pt idx="23">
                  <c:v>4.9175699791334786</c:v>
                </c:pt>
                <c:pt idx="24">
                  <c:v>12.460939012995199</c:v>
                </c:pt>
                <c:pt idx="25">
                  <c:v>20.152384405062975</c:v>
                </c:pt>
                <c:pt idx="26">
                  <c:v>19.292716018324914</c:v>
                </c:pt>
                <c:pt idx="27">
                  <c:v>28.196773199652164</c:v>
                </c:pt>
                <c:pt idx="28">
                  <c:v>30.821888935625324</c:v>
                </c:pt>
                <c:pt idx="29">
                  <c:v>29.114919549557715</c:v>
                </c:pt>
                <c:pt idx="30">
                  <c:v>18.161746566309898</c:v>
                </c:pt>
                <c:pt idx="31">
                  <c:v>22.504259847803915</c:v>
                </c:pt>
                <c:pt idx="32">
                  <c:v>63.514573393834816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7A-3F43-935D-2B908B33E2AA}"/>
            </c:ext>
          </c:extLst>
        </c:ser>
        <c:ser>
          <c:idx val="1"/>
          <c:order val="1"/>
          <c:tx>
            <c:strRef>
              <c:f>'Monthly Data (3,6-mo)'!$J$1</c:f>
              <c:strCache>
                <c:ptCount val="1"/>
                <c:pt idx="0">
                  <c:v>Energy, 6-mo change</c:v>
                </c:pt>
              </c:strCache>
            </c:strRef>
          </c:tx>
          <c:spPr>
            <a:ln w="38100" cap="rnd">
              <a:solidFill>
                <a:srgbClr val="00B0F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'Monthly Data (3,6-mo)'!$A$8:$A$40</c:f>
              <c:strCache>
                <c:ptCount val="33"/>
                <c:pt idx="0">
                  <c:v>2019-07</c:v>
                </c:pt>
                <c:pt idx="1">
                  <c:v>2019-08</c:v>
                </c:pt>
                <c:pt idx="2">
                  <c:v>2019-09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2020-01</c:v>
                </c:pt>
                <c:pt idx="7">
                  <c:v>2020-02</c:v>
                </c:pt>
                <c:pt idx="8">
                  <c:v>2020-03</c:v>
                </c:pt>
                <c:pt idx="9">
                  <c:v>2020-04</c:v>
                </c:pt>
                <c:pt idx="10">
                  <c:v>2020-05</c:v>
                </c:pt>
                <c:pt idx="11">
                  <c:v>2020-06</c:v>
                </c:pt>
                <c:pt idx="12">
                  <c:v>2020-07</c:v>
                </c:pt>
                <c:pt idx="13">
                  <c:v>2020-08</c:v>
                </c:pt>
                <c:pt idx="14">
                  <c:v>2020-09</c:v>
                </c:pt>
                <c:pt idx="15">
                  <c:v>2020-10</c:v>
                </c:pt>
                <c:pt idx="16">
                  <c:v>2020-11</c:v>
                </c:pt>
                <c:pt idx="17">
                  <c:v>2020-12</c:v>
                </c:pt>
                <c:pt idx="18">
                  <c:v>2021-01</c:v>
                </c:pt>
                <c:pt idx="19">
                  <c:v>2021-02</c:v>
                </c:pt>
                <c:pt idx="20">
                  <c:v>2021-03</c:v>
                </c:pt>
                <c:pt idx="21">
                  <c:v>2021-04</c:v>
                </c:pt>
                <c:pt idx="22">
                  <c:v>2021-05</c:v>
                </c:pt>
                <c:pt idx="23">
                  <c:v>2021-06</c:v>
                </c:pt>
                <c:pt idx="24">
                  <c:v>2021-07</c:v>
                </c:pt>
                <c:pt idx="25">
                  <c:v>2021-08</c:v>
                </c:pt>
                <c:pt idx="26">
                  <c:v>2021-09</c:v>
                </c:pt>
                <c:pt idx="27">
                  <c:v>2021-10</c:v>
                </c:pt>
                <c:pt idx="28">
                  <c:v>2021-11</c:v>
                </c:pt>
                <c:pt idx="29">
                  <c:v>2021-12</c:v>
                </c:pt>
                <c:pt idx="30">
                  <c:v>2022-01</c:v>
                </c:pt>
                <c:pt idx="31">
                  <c:v>2022-02</c:v>
                </c:pt>
                <c:pt idx="32">
                  <c:v>2022-03</c:v>
                </c:pt>
              </c:strCache>
            </c:strRef>
          </c:cat>
          <c:val>
            <c:numRef>
              <c:f>'Monthly Data (3,6-mo)'!$J$8:$J$40</c:f>
              <c:numCache>
                <c:formatCode>0.0</c:formatCode>
                <c:ptCount val="33"/>
                <c:pt idx="0">
                  <c:v>8.1347882956324273</c:v>
                </c:pt>
                <c:pt idx="1">
                  <c:v>3.5482668532593777</c:v>
                </c:pt>
                <c:pt idx="2">
                  <c:v>-3.3850872210607266</c:v>
                </c:pt>
                <c:pt idx="3">
                  <c:v>-5.4433026363261128</c:v>
                </c:pt>
                <c:pt idx="4">
                  <c:v>-0.13444459509223272</c:v>
                </c:pt>
                <c:pt idx="5">
                  <c:v>5.947304104021919</c:v>
                </c:pt>
                <c:pt idx="6">
                  <c:v>5.0050070631608472</c:v>
                </c:pt>
                <c:pt idx="7">
                  <c:v>2.4298212413912048</c:v>
                </c:pt>
                <c:pt idx="8">
                  <c:v>-9.2794790266757534</c:v>
                </c:pt>
                <c:pt idx="9">
                  <c:v>-32.979087153470019</c:v>
                </c:pt>
                <c:pt idx="10">
                  <c:v>-40.258029639477073</c:v>
                </c:pt>
                <c:pt idx="11">
                  <c:v>-32.799874823128242</c:v>
                </c:pt>
                <c:pt idx="12">
                  <c:v>-28.638525170931175</c:v>
                </c:pt>
                <c:pt idx="13">
                  <c:v>-21.557530812095379</c:v>
                </c:pt>
                <c:pt idx="14">
                  <c:v>-7.2496992559578244</c:v>
                </c:pt>
                <c:pt idx="15">
                  <c:v>12.879295825213728</c:v>
                </c:pt>
                <c:pt idx="16">
                  <c:v>19.190738702519724</c:v>
                </c:pt>
                <c:pt idx="17">
                  <c:v>16.694860284538937</c:v>
                </c:pt>
                <c:pt idx="18">
                  <c:v>19.401714729346256</c:v>
                </c:pt>
                <c:pt idx="19">
                  <c:v>25.2589212697142</c:v>
                </c:pt>
                <c:pt idx="20">
                  <c:v>32.287859581081818</c:v>
                </c:pt>
                <c:pt idx="21">
                  <c:v>30.669305766660571</c:v>
                </c:pt>
                <c:pt idx="22">
                  <c:v>29.124890111443698</c:v>
                </c:pt>
                <c:pt idx="23">
                  <c:v>26.669615111114553</c:v>
                </c:pt>
                <c:pt idx="24">
                  <c:v>22.958859296173468</c:v>
                </c:pt>
                <c:pt idx="25">
                  <c:v>19.111799609817407</c:v>
                </c:pt>
                <c:pt idx="26">
                  <c:v>12.105142998729205</c:v>
                </c:pt>
                <c:pt idx="27">
                  <c:v>20.328856106323677</c:v>
                </c:pt>
                <c:pt idx="28">
                  <c:v>25.487136670344203</c:v>
                </c:pt>
                <c:pt idx="29">
                  <c:v>24.203817783941314</c:v>
                </c:pt>
                <c:pt idx="30">
                  <c:v>23.179259882981032</c:v>
                </c:pt>
                <c:pt idx="31">
                  <c:v>26.663074391714652</c:v>
                </c:pt>
                <c:pt idx="32">
                  <c:v>46.314746471696253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7A-3F43-935D-2B908B33E2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6447392"/>
        <c:axId val="1096449040"/>
      </c:lineChart>
      <c:catAx>
        <c:axId val="109644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96449040"/>
        <c:crosses val="autoZero"/>
        <c:auto val="1"/>
        <c:lblAlgn val="ctr"/>
        <c:lblOffset val="100"/>
        <c:tickLblSkip val="3"/>
        <c:noMultiLvlLbl val="1"/>
      </c:catAx>
      <c:valAx>
        <c:axId val="1096449040"/>
        <c:scaling>
          <c:orientation val="minMax"/>
          <c:max val="80"/>
          <c:min val="-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9644739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'Monthly Data (3,6-mo)'!$L$1</c:f>
              <c:strCache>
                <c:ptCount val="1"/>
                <c:pt idx="0">
                  <c:v>PCE net of Food and Energy, 3-mo change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'Monthly Data (3,6-mo)'!$A$8:$A$40</c:f>
              <c:strCache>
                <c:ptCount val="33"/>
                <c:pt idx="0">
                  <c:v>2019-07</c:v>
                </c:pt>
                <c:pt idx="1">
                  <c:v>2019-08</c:v>
                </c:pt>
                <c:pt idx="2">
                  <c:v>2019-09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2020-01</c:v>
                </c:pt>
                <c:pt idx="7">
                  <c:v>2020-02</c:v>
                </c:pt>
                <c:pt idx="8">
                  <c:v>2020-03</c:v>
                </c:pt>
                <c:pt idx="9">
                  <c:v>2020-04</c:v>
                </c:pt>
                <c:pt idx="10">
                  <c:v>2020-05</c:v>
                </c:pt>
                <c:pt idx="11">
                  <c:v>2020-06</c:v>
                </c:pt>
                <c:pt idx="12">
                  <c:v>2020-07</c:v>
                </c:pt>
                <c:pt idx="13">
                  <c:v>2020-08</c:v>
                </c:pt>
                <c:pt idx="14">
                  <c:v>2020-09</c:v>
                </c:pt>
                <c:pt idx="15">
                  <c:v>2020-10</c:v>
                </c:pt>
                <c:pt idx="16">
                  <c:v>2020-11</c:v>
                </c:pt>
                <c:pt idx="17">
                  <c:v>2020-12</c:v>
                </c:pt>
                <c:pt idx="18">
                  <c:v>2021-01</c:v>
                </c:pt>
                <c:pt idx="19">
                  <c:v>2021-02</c:v>
                </c:pt>
                <c:pt idx="20">
                  <c:v>2021-03</c:v>
                </c:pt>
                <c:pt idx="21">
                  <c:v>2021-04</c:v>
                </c:pt>
                <c:pt idx="22">
                  <c:v>2021-05</c:v>
                </c:pt>
                <c:pt idx="23">
                  <c:v>2021-06</c:v>
                </c:pt>
                <c:pt idx="24">
                  <c:v>2021-07</c:v>
                </c:pt>
                <c:pt idx="25">
                  <c:v>2021-08</c:v>
                </c:pt>
                <c:pt idx="26">
                  <c:v>2021-09</c:v>
                </c:pt>
                <c:pt idx="27">
                  <c:v>2021-10</c:v>
                </c:pt>
                <c:pt idx="28">
                  <c:v>2021-11</c:v>
                </c:pt>
                <c:pt idx="29">
                  <c:v>2021-12</c:v>
                </c:pt>
                <c:pt idx="30">
                  <c:v>2022-01</c:v>
                </c:pt>
                <c:pt idx="31">
                  <c:v>2022-02</c:v>
                </c:pt>
                <c:pt idx="32">
                  <c:v>2022-03</c:v>
                </c:pt>
              </c:strCache>
            </c:strRef>
          </c:cat>
          <c:val>
            <c:numRef>
              <c:f>'Monthly Data (3,6-mo)'!$L$8:$L$40</c:f>
              <c:numCache>
                <c:formatCode>0.0</c:formatCode>
                <c:ptCount val="33"/>
                <c:pt idx="0">
                  <c:v>1.9413955886954555</c:v>
                </c:pt>
                <c:pt idx="1">
                  <c:v>1.9461457020793698</c:v>
                </c:pt>
                <c:pt idx="2">
                  <c:v>1.3192859296919899</c:v>
                </c:pt>
                <c:pt idx="3">
                  <c:v>1.3885812155662662</c:v>
                </c:pt>
                <c:pt idx="4">
                  <c:v>1.0210576331248582</c:v>
                </c:pt>
                <c:pt idx="5">
                  <c:v>1.6235129374576187</c:v>
                </c:pt>
                <c:pt idx="6">
                  <c:v>1.7732097484556397</c:v>
                </c:pt>
                <c:pt idx="7">
                  <c:v>2.2640466837567312</c:v>
                </c:pt>
                <c:pt idx="8">
                  <c:v>1.1541158758429377</c:v>
                </c:pt>
                <c:pt idx="9">
                  <c:v>-1.460554293043298</c:v>
                </c:pt>
                <c:pt idx="10">
                  <c:v>-1.2420447083373012</c:v>
                </c:pt>
                <c:pt idx="11">
                  <c:v>0.40633353758088314</c:v>
                </c:pt>
                <c:pt idx="12">
                  <c:v>3.4724711752597162</c:v>
                </c:pt>
                <c:pt idx="13">
                  <c:v>3.9041904057375523</c:v>
                </c:pt>
                <c:pt idx="14">
                  <c:v>3.0466822167060994</c:v>
                </c:pt>
                <c:pt idx="15">
                  <c:v>1.8511802679416625</c:v>
                </c:pt>
                <c:pt idx="16">
                  <c:v>0.57166665437124009</c:v>
                </c:pt>
                <c:pt idx="17">
                  <c:v>1.2702033637144963</c:v>
                </c:pt>
                <c:pt idx="18">
                  <c:v>2.1286034774479501</c:v>
                </c:pt>
                <c:pt idx="19">
                  <c:v>2.672113957092761</c:v>
                </c:pt>
                <c:pt idx="20">
                  <c:v>3.093843862485496</c:v>
                </c:pt>
                <c:pt idx="21">
                  <c:v>4.6923595034233845</c:v>
                </c:pt>
                <c:pt idx="22">
                  <c:v>6.4473802121750898</c:v>
                </c:pt>
                <c:pt idx="23">
                  <c:v>6.6831514678684218</c:v>
                </c:pt>
                <c:pt idx="24">
                  <c:v>5.488443876720031</c:v>
                </c:pt>
                <c:pt idx="25">
                  <c:v>4.4524580500091337</c:v>
                </c:pt>
                <c:pt idx="26">
                  <c:v>3.4962290438150823</c:v>
                </c:pt>
                <c:pt idx="27">
                  <c:v>4.0943815112059534</c:v>
                </c:pt>
                <c:pt idx="28">
                  <c:v>4.748409834161289</c:v>
                </c:pt>
                <c:pt idx="29">
                  <c:v>5.821053959989996</c:v>
                </c:pt>
                <c:pt idx="30">
                  <c:v>5.8270883355820136</c:v>
                </c:pt>
                <c:pt idx="31">
                  <c:v>5.0631060878152745</c:v>
                </c:pt>
                <c:pt idx="32">
                  <c:v>4.1979917396466035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0B-1143-8F99-C58822F9A6D9}"/>
            </c:ext>
          </c:extLst>
        </c:ser>
        <c:ser>
          <c:idx val="1"/>
          <c:order val="1"/>
          <c:tx>
            <c:strRef>
              <c:f>'Monthly Data (3,6-mo)'!$M$1</c:f>
              <c:strCache>
                <c:ptCount val="1"/>
                <c:pt idx="0">
                  <c:v>PCE net of Food and Energy, 6-mo change</c:v>
                </c:pt>
              </c:strCache>
            </c:strRef>
          </c:tx>
          <c:spPr>
            <a:ln w="38100" cap="rnd">
              <a:solidFill>
                <a:srgbClr val="00B0F0"/>
              </a:solidFill>
              <a:round/>
            </a:ln>
            <a:effectLst>
              <a:glow rad="38100">
                <a:schemeClr val="tx2"/>
              </a:glow>
            </a:effectLst>
          </c:spPr>
          <c:marker>
            <c:symbol val="none"/>
          </c:marker>
          <c:cat>
            <c:strRef>
              <c:f>'Monthly Data (3,6-mo)'!$A$8:$A$40</c:f>
              <c:strCache>
                <c:ptCount val="33"/>
                <c:pt idx="0">
                  <c:v>2019-07</c:v>
                </c:pt>
                <c:pt idx="1">
                  <c:v>2019-08</c:v>
                </c:pt>
                <c:pt idx="2">
                  <c:v>2019-09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2020-01</c:v>
                </c:pt>
                <c:pt idx="7">
                  <c:v>2020-02</c:v>
                </c:pt>
                <c:pt idx="8">
                  <c:v>2020-03</c:v>
                </c:pt>
                <c:pt idx="9">
                  <c:v>2020-04</c:v>
                </c:pt>
                <c:pt idx="10">
                  <c:v>2020-05</c:v>
                </c:pt>
                <c:pt idx="11">
                  <c:v>2020-06</c:v>
                </c:pt>
                <c:pt idx="12">
                  <c:v>2020-07</c:v>
                </c:pt>
                <c:pt idx="13">
                  <c:v>2020-08</c:v>
                </c:pt>
                <c:pt idx="14">
                  <c:v>2020-09</c:v>
                </c:pt>
                <c:pt idx="15">
                  <c:v>2020-10</c:v>
                </c:pt>
                <c:pt idx="16">
                  <c:v>2020-11</c:v>
                </c:pt>
                <c:pt idx="17">
                  <c:v>2020-12</c:v>
                </c:pt>
                <c:pt idx="18">
                  <c:v>2021-01</c:v>
                </c:pt>
                <c:pt idx="19">
                  <c:v>2021-02</c:v>
                </c:pt>
                <c:pt idx="20">
                  <c:v>2021-03</c:v>
                </c:pt>
                <c:pt idx="21">
                  <c:v>2021-04</c:v>
                </c:pt>
                <c:pt idx="22">
                  <c:v>2021-05</c:v>
                </c:pt>
                <c:pt idx="23">
                  <c:v>2021-06</c:v>
                </c:pt>
                <c:pt idx="24">
                  <c:v>2021-07</c:v>
                </c:pt>
                <c:pt idx="25">
                  <c:v>2021-08</c:v>
                </c:pt>
                <c:pt idx="26">
                  <c:v>2021-09</c:v>
                </c:pt>
                <c:pt idx="27">
                  <c:v>2021-10</c:v>
                </c:pt>
                <c:pt idx="28">
                  <c:v>2021-11</c:v>
                </c:pt>
                <c:pt idx="29">
                  <c:v>2021-12</c:v>
                </c:pt>
                <c:pt idx="30">
                  <c:v>2022-01</c:v>
                </c:pt>
                <c:pt idx="31">
                  <c:v>2022-02</c:v>
                </c:pt>
                <c:pt idx="32">
                  <c:v>2022-03</c:v>
                </c:pt>
              </c:strCache>
            </c:strRef>
          </c:cat>
          <c:val>
            <c:numRef>
              <c:f>'Monthly Data (3,6-mo)'!$M$8:$M$40</c:f>
              <c:numCache>
                <c:formatCode>0.0</c:formatCode>
                <c:ptCount val="33"/>
                <c:pt idx="0">
                  <c:v>1.9533330305512617</c:v>
                </c:pt>
                <c:pt idx="1">
                  <c:v>2.1362425270403014</c:v>
                </c:pt>
                <c:pt idx="2">
                  <c:v>1.9908849180266426</c:v>
                </c:pt>
                <c:pt idx="3">
                  <c:v>1.6649884021308574</c:v>
                </c:pt>
                <c:pt idx="4">
                  <c:v>1.4836016676021258</c:v>
                </c:pt>
                <c:pt idx="5">
                  <c:v>1.4713994335747655</c:v>
                </c:pt>
                <c:pt idx="6">
                  <c:v>1.5808954820109502</c:v>
                </c:pt>
                <c:pt idx="7">
                  <c:v>1.6425521584408118</c:v>
                </c:pt>
                <c:pt idx="8">
                  <c:v>1.3888144066502757</c:v>
                </c:pt>
                <c:pt idx="9">
                  <c:v>0.15632772770619571</c:v>
                </c:pt>
                <c:pt idx="10">
                  <c:v>0.51100098770971003</c:v>
                </c:pt>
                <c:pt idx="11">
                  <c:v>0.78022470671191646</c:v>
                </c:pt>
                <c:pt idx="12">
                  <c:v>1.0059584411082132</c:v>
                </c:pt>
                <c:pt idx="13">
                  <c:v>1.3310728487000798</c:v>
                </c:pt>
                <c:pt idx="14">
                  <c:v>1.7265078771434672</c:v>
                </c:pt>
                <c:pt idx="15">
                  <c:v>2.6618257216006875</c:v>
                </c:pt>
                <c:pt idx="16">
                  <c:v>2.237928530054381</c:v>
                </c:pt>
                <c:pt idx="17">
                  <c:v>2.158442790210275</c:v>
                </c:pt>
                <c:pt idx="18">
                  <c:v>1.9898918726947934</c:v>
                </c:pt>
                <c:pt idx="19">
                  <c:v>1.6218903057320111</c:v>
                </c:pt>
                <c:pt idx="20">
                  <c:v>2.1820236130999922</c:v>
                </c:pt>
                <c:pt idx="21">
                  <c:v>3.4104814904356835</c:v>
                </c:pt>
                <c:pt idx="22">
                  <c:v>4.5597470846339503</c:v>
                </c:pt>
                <c:pt idx="23">
                  <c:v>4.8884976651769554</c:v>
                </c:pt>
                <c:pt idx="24">
                  <c:v>5.0904016900717295</c:v>
                </c:pt>
                <c:pt idx="25">
                  <c:v>5.4499191310921198</c:v>
                </c:pt>
                <c:pt idx="26">
                  <c:v>5.089690255841707</c:v>
                </c:pt>
                <c:pt idx="27">
                  <c:v>4.7914126939629549</c:v>
                </c:pt>
                <c:pt idx="28">
                  <c:v>4.6004339420852229</c:v>
                </c:pt>
                <c:pt idx="29">
                  <c:v>4.6586415019025242</c:v>
                </c:pt>
                <c:pt idx="30">
                  <c:v>4.9607349233939662</c:v>
                </c:pt>
                <c:pt idx="31">
                  <c:v>4.9057579609882831</c:v>
                </c:pt>
                <c:pt idx="32">
                  <c:v>5.0095228498183229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0B-1143-8F99-C58822F9A6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6447392"/>
        <c:axId val="1096449040"/>
      </c:lineChart>
      <c:catAx>
        <c:axId val="109644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96449040"/>
        <c:crosses val="autoZero"/>
        <c:auto val="1"/>
        <c:lblAlgn val="ctr"/>
        <c:lblOffset val="100"/>
        <c:tickLblSkip val="3"/>
        <c:noMultiLvlLbl val="1"/>
      </c:catAx>
      <c:valAx>
        <c:axId val="1096449040"/>
        <c:scaling>
          <c:orientation val="minMax"/>
          <c:max val="8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9644739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'Monthly Data (3,6-mo)'!$O$1</c:f>
              <c:strCache>
                <c:ptCount val="1"/>
                <c:pt idx="0">
                  <c:v>Durable Goods, 3-mo change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'Monthly Data (3,6-mo)'!$A$8:$A$40</c:f>
              <c:strCache>
                <c:ptCount val="33"/>
                <c:pt idx="0">
                  <c:v>2019-07</c:v>
                </c:pt>
                <c:pt idx="1">
                  <c:v>2019-08</c:v>
                </c:pt>
                <c:pt idx="2">
                  <c:v>2019-09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2020-01</c:v>
                </c:pt>
                <c:pt idx="7">
                  <c:v>2020-02</c:v>
                </c:pt>
                <c:pt idx="8">
                  <c:v>2020-03</c:v>
                </c:pt>
                <c:pt idx="9">
                  <c:v>2020-04</c:v>
                </c:pt>
                <c:pt idx="10">
                  <c:v>2020-05</c:v>
                </c:pt>
                <c:pt idx="11">
                  <c:v>2020-06</c:v>
                </c:pt>
                <c:pt idx="12">
                  <c:v>2020-07</c:v>
                </c:pt>
                <c:pt idx="13">
                  <c:v>2020-08</c:v>
                </c:pt>
                <c:pt idx="14">
                  <c:v>2020-09</c:v>
                </c:pt>
                <c:pt idx="15">
                  <c:v>2020-10</c:v>
                </c:pt>
                <c:pt idx="16">
                  <c:v>2020-11</c:v>
                </c:pt>
                <c:pt idx="17">
                  <c:v>2020-12</c:v>
                </c:pt>
                <c:pt idx="18">
                  <c:v>2021-01</c:v>
                </c:pt>
                <c:pt idx="19">
                  <c:v>2021-02</c:v>
                </c:pt>
                <c:pt idx="20">
                  <c:v>2021-03</c:v>
                </c:pt>
                <c:pt idx="21">
                  <c:v>2021-04</c:v>
                </c:pt>
                <c:pt idx="22">
                  <c:v>2021-05</c:v>
                </c:pt>
                <c:pt idx="23">
                  <c:v>2021-06</c:v>
                </c:pt>
                <c:pt idx="24">
                  <c:v>2021-07</c:v>
                </c:pt>
                <c:pt idx="25">
                  <c:v>2021-08</c:v>
                </c:pt>
                <c:pt idx="26">
                  <c:v>2021-09</c:v>
                </c:pt>
                <c:pt idx="27">
                  <c:v>2021-10</c:v>
                </c:pt>
                <c:pt idx="28">
                  <c:v>2021-11</c:v>
                </c:pt>
                <c:pt idx="29">
                  <c:v>2021-12</c:v>
                </c:pt>
                <c:pt idx="30">
                  <c:v>2022-01</c:v>
                </c:pt>
                <c:pt idx="31">
                  <c:v>2022-02</c:v>
                </c:pt>
                <c:pt idx="32">
                  <c:v>2022-03</c:v>
                </c:pt>
              </c:strCache>
            </c:strRef>
          </c:cat>
          <c:val>
            <c:numRef>
              <c:f>'Monthly Data (3,6-mo)'!$O$8:$O$40</c:f>
              <c:numCache>
                <c:formatCode>0.0</c:formatCode>
                <c:ptCount val="33"/>
                <c:pt idx="0">
                  <c:v>-0.91906817403727592</c:v>
                </c:pt>
                <c:pt idx="1">
                  <c:v>-2.038756891260749</c:v>
                </c:pt>
                <c:pt idx="2">
                  <c:v>-3.7750060979769682</c:v>
                </c:pt>
                <c:pt idx="3">
                  <c:v>-1.6494486607952785</c:v>
                </c:pt>
                <c:pt idx="4">
                  <c:v>-2.1889850429135724</c:v>
                </c:pt>
                <c:pt idx="5">
                  <c:v>-4.4012332839172945</c:v>
                </c:pt>
                <c:pt idx="6">
                  <c:v>-3.3428521217655991</c:v>
                </c:pt>
                <c:pt idx="7">
                  <c:v>-0.97518347563345864</c:v>
                </c:pt>
                <c:pt idx="8">
                  <c:v>-0.15473615919778438</c:v>
                </c:pt>
                <c:pt idx="9">
                  <c:v>-5.368448920766582</c:v>
                </c:pt>
                <c:pt idx="10">
                  <c:v>-4.0662399701784739</c:v>
                </c:pt>
                <c:pt idx="11">
                  <c:v>0.67945542768741296</c:v>
                </c:pt>
                <c:pt idx="12">
                  <c:v>7.6839131678157386</c:v>
                </c:pt>
                <c:pt idx="13">
                  <c:v>8.8908624095602349</c:v>
                </c:pt>
                <c:pt idx="14">
                  <c:v>5.4914812433441789</c:v>
                </c:pt>
                <c:pt idx="15">
                  <c:v>2.7785459476476033</c:v>
                </c:pt>
                <c:pt idx="16">
                  <c:v>-1.4936347203074221</c:v>
                </c:pt>
                <c:pt idx="17">
                  <c:v>-0.60080195232957789</c:v>
                </c:pt>
                <c:pt idx="18">
                  <c:v>0.39272537215021813</c:v>
                </c:pt>
                <c:pt idx="19">
                  <c:v>2.3926720918446986</c:v>
                </c:pt>
                <c:pt idx="20">
                  <c:v>4.0357203754141606</c:v>
                </c:pt>
                <c:pt idx="21">
                  <c:v>10.24440398855633</c:v>
                </c:pt>
                <c:pt idx="22">
                  <c:v>17.1456750008089</c:v>
                </c:pt>
                <c:pt idx="23">
                  <c:v>19.192598730390774</c:v>
                </c:pt>
                <c:pt idx="24">
                  <c:v>13.280844539799649</c:v>
                </c:pt>
                <c:pt idx="25">
                  <c:v>8.6331774474053358</c:v>
                </c:pt>
                <c:pt idx="26">
                  <c:v>5.8141566059950973</c:v>
                </c:pt>
                <c:pt idx="27">
                  <c:v>10.417882248667713</c:v>
                </c:pt>
                <c:pt idx="28">
                  <c:v>9.0801903394138588</c:v>
                </c:pt>
                <c:pt idx="29">
                  <c:v>11.322230652281341</c:v>
                </c:pt>
                <c:pt idx="30">
                  <c:v>9.7313309735443188</c:v>
                </c:pt>
                <c:pt idx="31">
                  <c:v>6.7303042212168593</c:v>
                </c:pt>
                <c:pt idx="32">
                  <c:v>2.5008156983962073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A9-A84D-B63B-40401CD2C901}"/>
            </c:ext>
          </c:extLst>
        </c:ser>
        <c:ser>
          <c:idx val="1"/>
          <c:order val="1"/>
          <c:tx>
            <c:strRef>
              <c:f>'Monthly Data (3,6-mo)'!$P$1</c:f>
              <c:strCache>
                <c:ptCount val="1"/>
                <c:pt idx="0">
                  <c:v>Durable Goods, 6-mo change</c:v>
                </c:pt>
              </c:strCache>
            </c:strRef>
          </c:tx>
          <c:spPr>
            <a:ln w="38100" cap="rnd">
              <a:solidFill>
                <a:srgbClr val="00B0F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'Monthly Data (3,6-mo)'!$A$8:$A$40</c:f>
              <c:strCache>
                <c:ptCount val="33"/>
                <c:pt idx="0">
                  <c:v>2019-07</c:v>
                </c:pt>
                <c:pt idx="1">
                  <c:v>2019-08</c:v>
                </c:pt>
                <c:pt idx="2">
                  <c:v>2019-09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2020-01</c:v>
                </c:pt>
                <c:pt idx="7">
                  <c:v>2020-02</c:v>
                </c:pt>
                <c:pt idx="8">
                  <c:v>2020-03</c:v>
                </c:pt>
                <c:pt idx="9">
                  <c:v>2020-04</c:v>
                </c:pt>
                <c:pt idx="10">
                  <c:v>2020-05</c:v>
                </c:pt>
                <c:pt idx="11">
                  <c:v>2020-06</c:v>
                </c:pt>
                <c:pt idx="12">
                  <c:v>2020-07</c:v>
                </c:pt>
                <c:pt idx="13">
                  <c:v>2020-08</c:v>
                </c:pt>
                <c:pt idx="14">
                  <c:v>2020-09</c:v>
                </c:pt>
                <c:pt idx="15">
                  <c:v>2020-10</c:v>
                </c:pt>
                <c:pt idx="16">
                  <c:v>2020-11</c:v>
                </c:pt>
                <c:pt idx="17">
                  <c:v>2020-12</c:v>
                </c:pt>
                <c:pt idx="18">
                  <c:v>2021-01</c:v>
                </c:pt>
                <c:pt idx="19">
                  <c:v>2021-02</c:v>
                </c:pt>
                <c:pt idx="20">
                  <c:v>2021-03</c:v>
                </c:pt>
                <c:pt idx="21">
                  <c:v>2021-04</c:v>
                </c:pt>
                <c:pt idx="22">
                  <c:v>2021-05</c:v>
                </c:pt>
                <c:pt idx="23">
                  <c:v>2021-06</c:v>
                </c:pt>
                <c:pt idx="24">
                  <c:v>2021-07</c:v>
                </c:pt>
                <c:pt idx="25">
                  <c:v>2021-08</c:v>
                </c:pt>
                <c:pt idx="26">
                  <c:v>2021-09</c:v>
                </c:pt>
                <c:pt idx="27">
                  <c:v>2021-10</c:v>
                </c:pt>
                <c:pt idx="28">
                  <c:v>2021-11</c:v>
                </c:pt>
                <c:pt idx="29">
                  <c:v>2021-12</c:v>
                </c:pt>
                <c:pt idx="30">
                  <c:v>2022-01</c:v>
                </c:pt>
                <c:pt idx="31">
                  <c:v>2022-02</c:v>
                </c:pt>
                <c:pt idx="32">
                  <c:v>2022-03</c:v>
                </c:pt>
              </c:strCache>
            </c:strRef>
          </c:cat>
          <c:val>
            <c:numRef>
              <c:f>'Monthly Data (3,6-mo)'!$P$8:$P$40</c:f>
              <c:numCache>
                <c:formatCode>0.0</c:formatCode>
                <c:ptCount val="33"/>
                <c:pt idx="0">
                  <c:v>-1.6416086823200524</c:v>
                </c:pt>
                <c:pt idx="1">
                  <c:v>-1.523676179243296</c:v>
                </c:pt>
                <c:pt idx="2">
                  <c:v>-1.1097396315244261</c:v>
                </c:pt>
                <c:pt idx="3">
                  <c:v>-1.2842584174162799</c:v>
                </c:pt>
                <c:pt idx="4">
                  <c:v>-2.1138709670871556</c:v>
                </c:pt>
                <c:pt idx="5">
                  <c:v>-4.0881196909471136</c:v>
                </c:pt>
                <c:pt idx="6">
                  <c:v>-2.4961503912804446</c:v>
                </c:pt>
                <c:pt idx="7">
                  <c:v>-1.5820842592735318</c:v>
                </c:pt>
                <c:pt idx="8">
                  <c:v>-2.2779847215575257</c:v>
                </c:pt>
                <c:pt idx="9">
                  <c:v>-4.3556505212660781</c:v>
                </c:pt>
                <c:pt idx="10">
                  <c:v>-2.5207117229059786</c:v>
                </c:pt>
                <c:pt idx="11">
                  <c:v>0.26235963424481479</c:v>
                </c:pt>
                <c:pt idx="12">
                  <c:v>1.1577321235245972</c:v>
                </c:pt>
                <c:pt idx="13">
                  <c:v>2.4123112196908849</c:v>
                </c:pt>
                <c:pt idx="14">
                  <c:v>3.085468335515785</c:v>
                </c:pt>
                <c:pt idx="15">
                  <c:v>5.2312295577316608</c:v>
                </c:pt>
                <c:pt idx="16">
                  <c:v>3.6986138446264034</c:v>
                </c:pt>
                <c:pt idx="17">
                  <c:v>2.4453396455072691</c:v>
                </c:pt>
                <c:pt idx="18">
                  <c:v>1.5856356598988597</c:v>
                </c:pt>
                <c:pt idx="19">
                  <c:v>0.4495186857686374</c:v>
                </c:pt>
                <c:pt idx="20">
                  <c:v>1.7174592115422973</c:v>
                </c:pt>
                <c:pt idx="21">
                  <c:v>5.3185646803532887</c:v>
                </c:pt>
                <c:pt idx="22">
                  <c:v>9.769173546326801</c:v>
                </c:pt>
                <c:pt idx="23">
                  <c:v>11.614159552902489</c:v>
                </c:pt>
                <c:pt idx="24">
                  <c:v>11.762624264178021</c:v>
                </c:pt>
                <c:pt idx="25">
                  <c:v>12.889426224107133</c:v>
                </c:pt>
                <c:pt idx="26">
                  <c:v>12.503377668192927</c:v>
                </c:pt>
                <c:pt idx="27">
                  <c:v>11.849363394233661</c:v>
                </c:pt>
                <c:pt idx="28">
                  <c:v>8.8566838934095955</c:v>
                </c:pt>
                <c:pt idx="29">
                  <c:v>8.5681936291382286</c:v>
                </c:pt>
                <c:pt idx="30">
                  <c:v>10.074606611106017</c:v>
                </c:pt>
                <c:pt idx="31">
                  <c:v>7.9052472803153249</c:v>
                </c:pt>
                <c:pt idx="32">
                  <c:v>6.9115231753387825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A9-A84D-B63B-40401CD2C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6447392"/>
        <c:axId val="1096449040"/>
      </c:lineChart>
      <c:catAx>
        <c:axId val="109644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96449040"/>
        <c:crosses val="autoZero"/>
        <c:auto val="1"/>
        <c:lblAlgn val="ctr"/>
        <c:lblOffset val="100"/>
        <c:tickLblSkip val="3"/>
        <c:noMultiLvlLbl val="1"/>
      </c:catAx>
      <c:valAx>
        <c:axId val="1096449040"/>
        <c:scaling>
          <c:orientation val="minMax"/>
          <c:max val="20"/>
          <c:min val="-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9644739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'Monthly Data (3,6-mo)'!$R$1</c:f>
              <c:strCache>
                <c:ptCount val="1"/>
                <c:pt idx="0">
                  <c:v>Services, 3-mo change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'Monthly Data (3,6-mo)'!$A$8:$A$40</c:f>
              <c:strCache>
                <c:ptCount val="33"/>
                <c:pt idx="0">
                  <c:v>2019-07</c:v>
                </c:pt>
                <c:pt idx="1">
                  <c:v>2019-08</c:v>
                </c:pt>
                <c:pt idx="2">
                  <c:v>2019-09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2020-01</c:v>
                </c:pt>
                <c:pt idx="7">
                  <c:v>2020-02</c:v>
                </c:pt>
                <c:pt idx="8">
                  <c:v>2020-03</c:v>
                </c:pt>
                <c:pt idx="9">
                  <c:v>2020-04</c:v>
                </c:pt>
                <c:pt idx="10">
                  <c:v>2020-05</c:v>
                </c:pt>
                <c:pt idx="11">
                  <c:v>2020-06</c:v>
                </c:pt>
                <c:pt idx="12">
                  <c:v>2020-07</c:v>
                </c:pt>
                <c:pt idx="13">
                  <c:v>2020-08</c:v>
                </c:pt>
                <c:pt idx="14">
                  <c:v>2020-09</c:v>
                </c:pt>
                <c:pt idx="15">
                  <c:v>2020-10</c:v>
                </c:pt>
                <c:pt idx="16">
                  <c:v>2020-11</c:v>
                </c:pt>
                <c:pt idx="17">
                  <c:v>2020-12</c:v>
                </c:pt>
                <c:pt idx="18">
                  <c:v>2021-01</c:v>
                </c:pt>
                <c:pt idx="19">
                  <c:v>2021-02</c:v>
                </c:pt>
                <c:pt idx="20">
                  <c:v>2021-03</c:v>
                </c:pt>
                <c:pt idx="21">
                  <c:v>2021-04</c:v>
                </c:pt>
                <c:pt idx="22">
                  <c:v>2021-05</c:v>
                </c:pt>
                <c:pt idx="23">
                  <c:v>2021-06</c:v>
                </c:pt>
                <c:pt idx="24">
                  <c:v>2021-07</c:v>
                </c:pt>
                <c:pt idx="25">
                  <c:v>2021-08</c:v>
                </c:pt>
                <c:pt idx="26">
                  <c:v>2021-09</c:v>
                </c:pt>
                <c:pt idx="27">
                  <c:v>2021-10</c:v>
                </c:pt>
                <c:pt idx="28">
                  <c:v>2021-11</c:v>
                </c:pt>
                <c:pt idx="29">
                  <c:v>2021-12</c:v>
                </c:pt>
                <c:pt idx="30">
                  <c:v>2022-01</c:v>
                </c:pt>
                <c:pt idx="31">
                  <c:v>2022-02</c:v>
                </c:pt>
                <c:pt idx="32">
                  <c:v>2022-03</c:v>
                </c:pt>
              </c:strCache>
            </c:strRef>
          </c:cat>
          <c:val>
            <c:numRef>
              <c:f>'Monthly Data (3,6-mo)'!$R$8:$R$40</c:f>
              <c:numCache>
                <c:formatCode>0.0</c:formatCode>
                <c:ptCount val="33"/>
                <c:pt idx="0">
                  <c:v>2.4605423472356462</c:v>
                </c:pt>
                <c:pt idx="1">
                  <c:v>2.5923660317836448</c:v>
                </c:pt>
                <c:pt idx="2">
                  <c:v>2.2387770603062869</c:v>
                </c:pt>
                <c:pt idx="3">
                  <c:v>2.1355730932642212</c:v>
                </c:pt>
                <c:pt idx="4">
                  <c:v>1.8356859928301199</c:v>
                </c:pt>
                <c:pt idx="5">
                  <c:v>2.5821853851102134</c:v>
                </c:pt>
                <c:pt idx="6">
                  <c:v>2.5129002740923778</c:v>
                </c:pt>
                <c:pt idx="7">
                  <c:v>2.811384549904564</c:v>
                </c:pt>
                <c:pt idx="8">
                  <c:v>1.7545650097882288</c:v>
                </c:pt>
                <c:pt idx="9">
                  <c:v>-0.18088483136755626</c:v>
                </c:pt>
                <c:pt idx="10">
                  <c:v>0.24063166535955913</c:v>
                </c:pt>
                <c:pt idx="11">
                  <c:v>1.0343941632031255</c:v>
                </c:pt>
                <c:pt idx="12">
                  <c:v>3.070622358442312</c:v>
                </c:pt>
                <c:pt idx="13">
                  <c:v>2.9260994080868787</c:v>
                </c:pt>
                <c:pt idx="14">
                  <c:v>3.0938427072218766</c:v>
                </c:pt>
                <c:pt idx="15">
                  <c:v>2.6114425812387592</c:v>
                </c:pt>
                <c:pt idx="16">
                  <c:v>1.6846728997197544</c:v>
                </c:pt>
                <c:pt idx="17">
                  <c:v>2.0877270030272204</c:v>
                </c:pt>
                <c:pt idx="18">
                  <c:v>2.1347791532786058</c:v>
                </c:pt>
                <c:pt idx="19">
                  <c:v>2.9058009081306757</c:v>
                </c:pt>
                <c:pt idx="20">
                  <c:v>3.2663137953275565</c:v>
                </c:pt>
                <c:pt idx="21">
                  <c:v>4.5021752582833665</c:v>
                </c:pt>
                <c:pt idx="22">
                  <c:v>5.1247458356872784</c:v>
                </c:pt>
                <c:pt idx="23">
                  <c:v>4.8612807328657457</c:v>
                </c:pt>
                <c:pt idx="24">
                  <c:v>4.6415811706624615</c:v>
                </c:pt>
                <c:pt idx="25">
                  <c:v>4.3400646319714475</c:v>
                </c:pt>
                <c:pt idx="26">
                  <c:v>3.6898262736134209</c:v>
                </c:pt>
                <c:pt idx="27">
                  <c:v>3.5010954544181656</c:v>
                </c:pt>
                <c:pt idx="28">
                  <c:v>4.3473323047190169</c:v>
                </c:pt>
                <c:pt idx="29">
                  <c:v>5.0493178727951014</c:v>
                </c:pt>
                <c:pt idx="30">
                  <c:v>5.2089875918547515</c:v>
                </c:pt>
                <c:pt idx="31">
                  <c:v>4.1846264020442474</c:v>
                </c:pt>
                <c:pt idx="32">
                  <c:v>4.0508820124274907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B3-7043-A570-27538A887DCB}"/>
            </c:ext>
          </c:extLst>
        </c:ser>
        <c:ser>
          <c:idx val="1"/>
          <c:order val="1"/>
          <c:tx>
            <c:strRef>
              <c:f>'Monthly Data (3,6-mo)'!$S$1</c:f>
              <c:strCache>
                <c:ptCount val="1"/>
                <c:pt idx="0">
                  <c:v>Services, 6-mo change</c:v>
                </c:pt>
              </c:strCache>
            </c:strRef>
          </c:tx>
          <c:spPr>
            <a:ln w="38100" cap="rnd">
              <a:solidFill>
                <a:srgbClr val="00B0F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'Monthly Data (3,6-mo)'!$A$8:$A$40</c:f>
              <c:strCache>
                <c:ptCount val="33"/>
                <c:pt idx="0">
                  <c:v>2019-07</c:v>
                </c:pt>
                <c:pt idx="1">
                  <c:v>2019-08</c:v>
                </c:pt>
                <c:pt idx="2">
                  <c:v>2019-09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2020-01</c:v>
                </c:pt>
                <c:pt idx="7">
                  <c:v>2020-02</c:v>
                </c:pt>
                <c:pt idx="8">
                  <c:v>2020-03</c:v>
                </c:pt>
                <c:pt idx="9">
                  <c:v>2020-04</c:v>
                </c:pt>
                <c:pt idx="10">
                  <c:v>2020-05</c:v>
                </c:pt>
                <c:pt idx="11">
                  <c:v>2020-06</c:v>
                </c:pt>
                <c:pt idx="12">
                  <c:v>2020-07</c:v>
                </c:pt>
                <c:pt idx="13">
                  <c:v>2020-08</c:v>
                </c:pt>
                <c:pt idx="14">
                  <c:v>2020-09</c:v>
                </c:pt>
                <c:pt idx="15">
                  <c:v>2020-10</c:v>
                </c:pt>
                <c:pt idx="16">
                  <c:v>2020-11</c:v>
                </c:pt>
                <c:pt idx="17">
                  <c:v>2020-12</c:v>
                </c:pt>
                <c:pt idx="18">
                  <c:v>2021-01</c:v>
                </c:pt>
                <c:pt idx="19">
                  <c:v>2021-02</c:v>
                </c:pt>
                <c:pt idx="20">
                  <c:v>2021-03</c:v>
                </c:pt>
                <c:pt idx="21">
                  <c:v>2021-04</c:v>
                </c:pt>
                <c:pt idx="22">
                  <c:v>2021-05</c:v>
                </c:pt>
                <c:pt idx="23">
                  <c:v>2021-06</c:v>
                </c:pt>
                <c:pt idx="24">
                  <c:v>2021-07</c:v>
                </c:pt>
                <c:pt idx="25">
                  <c:v>2021-08</c:v>
                </c:pt>
                <c:pt idx="26">
                  <c:v>2021-09</c:v>
                </c:pt>
                <c:pt idx="27">
                  <c:v>2021-10</c:v>
                </c:pt>
                <c:pt idx="28">
                  <c:v>2021-11</c:v>
                </c:pt>
                <c:pt idx="29">
                  <c:v>2021-12</c:v>
                </c:pt>
                <c:pt idx="30">
                  <c:v>2022-01</c:v>
                </c:pt>
                <c:pt idx="31">
                  <c:v>2022-02</c:v>
                </c:pt>
                <c:pt idx="32">
                  <c:v>2022-03</c:v>
                </c:pt>
              </c:strCache>
            </c:strRef>
          </c:cat>
          <c:val>
            <c:numRef>
              <c:f>'Monthly Data (3,6-mo)'!$S$8:$S$40</c:f>
              <c:numCache>
                <c:formatCode>0.0</c:formatCode>
                <c:ptCount val="33"/>
                <c:pt idx="0">
                  <c:v>2.7066966647719628</c:v>
                </c:pt>
                <c:pt idx="1">
                  <c:v>2.8030839273743546</c:v>
                </c:pt>
                <c:pt idx="2">
                  <c:v>2.6451049790743837</c:v>
                </c:pt>
                <c:pt idx="3">
                  <c:v>2.2980577202499664</c:v>
                </c:pt>
                <c:pt idx="4">
                  <c:v>2.2140260123068507</c:v>
                </c:pt>
                <c:pt idx="5">
                  <c:v>2.4104812227082775</c:v>
                </c:pt>
                <c:pt idx="6">
                  <c:v>2.3242366836783122</c:v>
                </c:pt>
                <c:pt idx="7">
                  <c:v>2.3235352713672839</c:v>
                </c:pt>
                <c:pt idx="8">
                  <c:v>2.1683751974492229</c:v>
                </c:pt>
                <c:pt idx="9">
                  <c:v>1.1660077213624334</c:v>
                </c:pt>
                <c:pt idx="10">
                  <c:v>1.5260081076320338</c:v>
                </c:pt>
                <c:pt idx="11">
                  <c:v>1.3944795864956661</c:v>
                </c:pt>
                <c:pt idx="12">
                  <c:v>1.4448687635373869</c:v>
                </c:pt>
                <c:pt idx="13">
                  <c:v>1.5833655367232073</c:v>
                </c:pt>
                <c:pt idx="14">
                  <c:v>2.0641184352125275</c:v>
                </c:pt>
                <c:pt idx="15">
                  <c:v>2.8410324698405138</c:v>
                </c:pt>
                <c:pt idx="16">
                  <c:v>2.3053861539033087</c:v>
                </c:pt>
                <c:pt idx="17">
                  <c:v>2.5907848551245465</c:v>
                </c:pt>
                <c:pt idx="18">
                  <c:v>2.3731108672586743</c:v>
                </c:pt>
                <c:pt idx="19">
                  <c:v>2.2952369039252281</c:v>
                </c:pt>
                <c:pt idx="20">
                  <c:v>2.6770203991773727</c:v>
                </c:pt>
                <c:pt idx="21">
                  <c:v>3.3184772057810279</c:v>
                </c:pt>
                <c:pt idx="22">
                  <c:v>4.0152733719089762</c:v>
                </c:pt>
                <c:pt idx="23">
                  <c:v>4.0637972640966478</c:v>
                </c:pt>
                <c:pt idx="24">
                  <c:v>4.5718782144729051</c:v>
                </c:pt>
                <c:pt idx="25">
                  <c:v>4.7324052338293514</c:v>
                </c:pt>
                <c:pt idx="26">
                  <c:v>4.2755535032395873</c:v>
                </c:pt>
                <c:pt idx="27">
                  <c:v>4.0713383125403189</c:v>
                </c:pt>
                <c:pt idx="28">
                  <c:v>4.343698468345238</c:v>
                </c:pt>
                <c:pt idx="29">
                  <c:v>4.3695720732042291</c:v>
                </c:pt>
                <c:pt idx="30">
                  <c:v>4.3550415231364576</c:v>
                </c:pt>
                <c:pt idx="31">
                  <c:v>4.2659793533816552</c:v>
                </c:pt>
                <c:pt idx="32">
                  <c:v>4.5500999426112507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B3-7043-A570-27538A887D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6447392"/>
        <c:axId val="1096449040"/>
      </c:lineChart>
      <c:catAx>
        <c:axId val="109644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96449040"/>
        <c:crosses val="autoZero"/>
        <c:auto val="1"/>
        <c:lblAlgn val="ctr"/>
        <c:lblOffset val="100"/>
        <c:tickLblSkip val="3"/>
        <c:noMultiLvlLbl val="1"/>
      </c:catAx>
      <c:valAx>
        <c:axId val="1096449040"/>
        <c:scaling>
          <c:orientation val="minMax"/>
          <c:max val="6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9644739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'Monthly Data (6,12,24-mo)'!$D$1</c:f>
              <c:strCache>
                <c:ptCount val="1"/>
                <c:pt idx="0">
                  <c:v>Core PCE, 12-mo change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'Monthly Data (6,12,24-mo)'!$A$26:$A$88</c:f>
              <c:strCache>
                <c:ptCount val="63"/>
                <c:pt idx="0">
                  <c:v>2017-01</c:v>
                </c:pt>
                <c:pt idx="1">
                  <c:v>2017-02</c:v>
                </c:pt>
                <c:pt idx="2">
                  <c:v>2017-03</c:v>
                </c:pt>
                <c:pt idx="3">
                  <c:v>2017-04</c:v>
                </c:pt>
                <c:pt idx="4">
                  <c:v>2017-05</c:v>
                </c:pt>
                <c:pt idx="5">
                  <c:v>2017-06</c:v>
                </c:pt>
                <c:pt idx="6">
                  <c:v>2017-07</c:v>
                </c:pt>
                <c:pt idx="7">
                  <c:v>2017-08</c:v>
                </c:pt>
                <c:pt idx="8">
                  <c:v>2017-09</c:v>
                </c:pt>
                <c:pt idx="9">
                  <c:v>2017-10</c:v>
                </c:pt>
                <c:pt idx="10">
                  <c:v>2017-11</c:v>
                </c:pt>
                <c:pt idx="11">
                  <c:v>2017-12</c:v>
                </c:pt>
                <c:pt idx="12">
                  <c:v>2018-01</c:v>
                </c:pt>
                <c:pt idx="13">
                  <c:v>2018-02</c:v>
                </c:pt>
                <c:pt idx="14">
                  <c:v>2018-03</c:v>
                </c:pt>
                <c:pt idx="15">
                  <c:v>2018-04</c:v>
                </c:pt>
                <c:pt idx="16">
                  <c:v>2018-05</c:v>
                </c:pt>
                <c:pt idx="17">
                  <c:v>2018-06</c:v>
                </c:pt>
                <c:pt idx="18">
                  <c:v>2018-07</c:v>
                </c:pt>
                <c:pt idx="19">
                  <c:v>2018-08</c:v>
                </c:pt>
                <c:pt idx="20">
                  <c:v>2018-09</c:v>
                </c:pt>
                <c:pt idx="21">
                  <c:v>2018-10</c:v>
                </c:pt>
                <c:pt idx="22">
                  <c:v>2018-11</c:v>
                </c:pt>
                <c:pt idx="23">
                  <c:v>2018-12</c:v>
                </c:pt>
                <c:pt idx="24">
                  <c:v>2019-01</c:v>
                </c:pt>
                <c:pt idx="25">
                  <c:v>2019-02</c:v>
                </c:pt>
                <c:pt idx="26">
                  <c:v>2019-03</c:v>
                </c:pt>
                <c:pt idx="27">
                  <c:v>2019-04</c:v>
                </c:pt>
                <c:pt idx="28">
                  <c:v>2019-05</c:v>
                </c:pt>
                <c:pt idx="29">
                  <c:v>2019-06</c:v>
                </c:pt>
                <c:pt idx="30">
                  <c:v>2019-07</c:v>
                </c:pt>
                <c:pt idx="31">
                  <c:v>2019-08</c:v>
                </c:pt>
                <c:pt idx="32">
                  <c:v>2019-09</c:v>
                </c:pt>
                <c:pt idx="33">
                  <c:v>2019-10</c:v>
                </c:pt>
                <c:pt idx="34">
                  <c:v>2019-11</c:v>
                </c:pt>
                <c:pt idx="35">
                  <c:v>2019-12</c:v>
                </c:pt>
                <c:pt idx="36">
                  <c:v>2020-01</c:v>
                </c:pt>
                <c:pt idx="37">
                  <c:v>2020-02</c:v>
                </c:pt>
                <c:pt idx="38">
                  <c:v>2020-03</c:v>
                </c:pt>
                <c:pt idx="39">
                  <c:v>2020-04</c:v>
                </c:pt>
                <c:pt idx="40">
                  <c:v>2020-05</c:v>
                </c:pt>
                <c:pt idx="41">
                  <c:v>2020-06</c:v>
                </c:pt>
                <c:pt idx="42">
                  <c:v>2020-07</c:v>
                </c:pt>
                <c:pt idx="43">
                  <c:v>2020-08</c:v>
                </c:pt>
                <c:pt idx="44">
                  <c:v>2020-09</c:v>
                </c:pt>
                <c:pt idx="45">
                  <c:v>2020-10</c:v>
                </c:pt>
                <c:pt idx="46">
                  <c:v>2020-11</c:v>
                </c:pt>
                <c:pt idx="47">
                  <c:v>2020-12</c:v>
                </c:pt>
                <c:pt idx="48">
                  <c:v>2021-01</c:v>
                </c:pt>
                <c:pt idx="49">
                  <c:v>2021-02</c:v>
                </c:pt>
                <c:pt idx="50">
                  <c:v>2021-03</c:v>
                </c:pt>
                <c:pt idx="51">
                  <c:v>2021-04</c:v>
                </c:pt>
                <c:pt idx="52">
                  <c:v>2021-05</c:v>
                </c:pt>
                <c:pt idx="53">
                  <c:v>2021-06</c:v>
                </c:pt>
                <c:pt idx="54">
                  <c:v>2021-07</c:v>
                </c:pt>
                <c:pt idx="55">
                  <c:v>2021-08</c:v>
                </c:pt>
                <c:pt idx="56">
                  <c:v>2021-09</c:v>
                </c:pt>
                <c:pt idx="57">
                  <c:v>2021-10</c:v>
                </c:pt>
                <c:pt idx="58">
                  <c:v>2021-11</c:v>
                </c:pt>
                <c:pt idx="59">
                  <c:v>2021-12</c:v>
                </c:pt>
                <c:pt idx="60">
                  <c:v>2022-01</c:v>
                </c:pt>
                <c:pt idx="61">
                  <c:v>2022-02</c:v>
                </c:pt>
                <c:pt idx="62">
                  <c:v>2022-03</c:v>
                </c:pt>
              </c:strCache>
            </c:strRef>
          </c:cat>
          <c:val>
            <c:numRef>
              <c:f>'Monthly Data (6,12,24-mo)'!$D$26:$D$88</c:f>
              <c:numCache>
                <c:formatCode>0.00</c:formatCode>
                <c:ptCount val="63"/>
                <c:pt idx="0">
                  <c:v>1.8832238978959712</c:v>
                </c:pt>
                <c:pt idx="1">
                  <c:v>1.8691254265716064</c:v>
                </c:pt>
                <c:pt idx="2">
                  <c:v>1.6783899919638985</c:v>
                </c:pt>
                <c:pt idx="3">
                  <c:v>1.688163705807614</c:v>
                </c:pt>
                <c:pt idx="4">
                  <c:v>1.6391891360722974</c:v>
                </c:pt>
                <c:pt idx="5">
                  <c:v>1.6817173854374607</c:v>
                </c:pt>
                <c:pt idx="6">
                  <c:v>1.5751886141165756</c:v>
                </c:pt>
                <c:pt idx="7">
                  <c:v>1.4936365767033795</c:v>
                </c:pt>
                <c:pt idx="8">
                  <c:v>1.5713904231169993</c:v>
                </c:pt>
                <c:pt idx="9">
                  <c:v>1.6806181433699201</c:v>
                </c:pt>
                <c:pt idx="10">
                  <c:v>1.682569059363723</c:v>
                </c:pt>
                <c:pt idx="11">
                  <c:v>1.7061304539625473</c:v>
                </c:pt>
                <c:pt idx="12">
                  <c:v>1.7164628124506915</c:v>
                </c:pt>
                <c:pt idx="13">
                  <c:v>1.7689608669092816</c:v>
                </c:pt>
                <c:pt idx="14">
                  <c:v>2.0614152199214018</c:v>
                </c:pt>
                <c:pt idx="15">
                  <c:v>1.9923452439109441</c:v>
                </c:pt>
                <c:pt idx="16">
                  <c:v>2.0858208824223112</c:v>
                </c:pt>
                <c:pt idx="17">
                  <c:v>2.046111880755404</c:v>
                </c:pt>
                <c:pt idx="18">
                  <c:v>2.1029090737166616</c:v>
                </c:pt>
                <c:pt idx="19">
                  <c:v>2.0055183063903561</c:v>
                </c:pt>
                <c:pt idx="20">
                  <c:v>2.0188852584396075</c:v>
                </c:pt>
                <c:pt idx="21">
                  <c:v>1.9116679370965548</c:v>
                </c:pt>
                <c:pt idx="22">
                  <c:v>2.0389060243983863</c:v>
                </c:pt>
                <c:pt idx="23">
                  <c:v>2.0357886553525248</c:v>
                </c:pt>
                <c:pt idx="24">
                  <c:v>1.8172406315545526</c:v>
                </c:pt>
                <c:pt idx="25">
                  <c:v>1.6545354263145244</c:v>
                </c:pt>
                <c:pt idx="26">
                  <c:v>1.5507838096733677</c:v>
                </c:pt>
                <c:pt idx="27">
                  <c:v>1.6760496970615046</c:v>
                </c:pt>
                <c:pt idx="28">
                  <c:v>1.6012032884690595</c:v>
                </c:pt>
                <c:pt idx="29">
                  <c:v>1.7028547065472761</c:v>
                </c:pt>
                <c:pt idx="30">
                  <c:v>1.7195596100564592</c:v>
                </c:pt>
                <c:pt idx="31">
                  <c:v>1.8352601959901929</c:v>
                </c:pt>
                <c:pt idx="32">
                  <c:v>1.6981049029491393</c:v>
                </c:pt>
                <c:pt idx="33">
                  <c:v>1.7017988366988104</c:v>
                </c:pt>
                <c:pt idx="34">
                  <c:v>1.5558873310537702</c:v>
                </c:pt>
                <c:pt idx="35">
                  <c:v>1.6244828484418592</c:v>
                </c:pt>
                <c:pt idx="36">
                  <c:v>1.7671142562810844</c:v>
                </c:pt>
                <c:pt idx="37">
                  <c:v>1.8893973427405639</c:v>
                </c:pt>
                <c:pt idx="38">
                  <c:v>1.6898496623384576</c:v>
                </c:pt>
                <c:pt idx="39">
                  <c:v>0.91065806491850698</c:v>
                </c:pt>
                <c:pt idx="40">
                  <c:v>0.99730132765591339</c:v>
                </c:pt>
                <c:pt idx="41">
                  <c:v>1.1258120701433363</c:v>
                </c:pt>
                <c:pt idx="42">
                  <c:v>1.293426961559583</c:v>
                </c:pt>
                <c:pt idx="43">
                  <c:v>1.4868125035704534</c:v>
                </c:pt>
                <c:pt idx="44">
                  <c:v>1.5576611418968651</c:v>
                </c:pt>
                <c:pt idx="45">
                  <c:v>1.4090767246534426</c:v>
                </c:pt>
                <c:pt idx="46">
                  <c:v>1.3744647588820531</c:v>
                </c:pt>
                <c:pt idx="47">
                  <c:v>1.4693337484610784</c:v>
                </c:pt>
                <c:pt idx="48">
                  <c:v>1.4979251569015239</c:v>
                </c:pt>
                <c:pt idx="49">
                  <c:v>1.476481577216046</c:v>
                </c:pt>
                <c:pt idx="50">
                  <c:v>1.954265745121734</c:v>
                </c:pt>
                <c:pt idx="51">
                  <c:v>3.0361536060182002</c:v>
                </c:pt>
                <c:pt idx="52">
                  <c:v>3.398837807344167</c:v>
                </c:pt>
                <c:pt idx="53">
                  <c:v>3.5234702276936209</c:v>
                </c:pt>
                <c:pt idx="54">
                  <c:v>3.5401467813832728</c:v>
                </c:pt>
                <c:pt idx="55">
                  <c:v>3.5359047184120738</c:v>
                </c:pt>
                <c:pt idx="56">
                  <c:v>3.635856934470858</c:v>
                </c:pt>
                <c:pt idx="57">
                  <c:v>4.1009470921993252</c:v>
                </c:pt>
                <c:pt idx="58">
                  <c:v>4.5800905133595915</c:v>
                </c:pt>
                <c:pt idx="59">
                  <c:v>4.7735695835397367</c:v>
                </c:pt>
                <c:pt idx="60">
                  <c:v>5.0255683067328487</c:v>
                </c:pt>
                <c:pt idx="61">
                  <c:v>5.1778385460401992</c:v>
                </c:pt>
                <c:pt idx="62">
                  <c:v>5.0496065528300127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11-5D4D-B02E-165B6C794788}"/>
            </c:ext>
          </c:extLst>
        </c:ser>
        <c:ser>
          <c:idx val="1"/>
          <c:order val="1"/>
          <c:tx>
            <c:strRef>
              <c:f>'Monthly Data (6,12,24-mo)'!$J$1</c:f>
              <c:strCache>
                <c:ptCount val="1"/>
                <c:pt idx="0">
                  <c:v>Dallas Fed Trimmed Mean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'Monthly Data (6,12,24-mo)'!$A$26:$A$88</c:f>
              <c:strCache>
                <c:ptCount val="63"/>
                <c:pt idx="0">
                  <c:v>2017-01</c:v>
                </c:pt>
                <c:pt idx="1">
                  <c:v>2017-02</c:v>
                </c:pt>
                <c:pt idx="2">
                  <c:v>2017-03</c:v>
                </c:pt>
                <c:pt idx="3">
                  <c:v>2017-04</c:v>
                </c:pt>
                <c:pt idx="4">
                  <c:v>2017-05</c:v>
                </c:pt>
                <c:pt idx="5">
                  <c:v>2017-06</c:v>
                </c:pt>
                <c:pt idx="6">
                  <c:v>2017-07</c:v>
                </c:pt>
                <c:pt idx="7">
                  <c:v>2017-08</c:v>
                </c:pt>
                <c:pt idx="8">
                  <c:v>2017-09</c:v>
                </c:pt>
                <c:pt idx="9">
                  <c:v>2017-10</c:v>
                </c:pt>
                <c:pt idx="10">
                  <c:v>2017-11</c:v>
                </c:pt>
                <c:pt idx="11">
                  <c:v>2017-12</c:v>
                </c:pt>
                <c:pt idx="12">
                  <c:v>2018-01</c:v>
                </c:pt>
                <c:pt idx="13">
                  <c:v>2018-02</c:v>
                </c:pt>
                <c:pt idx="14">
                  <c:v>2018-03</c:v>
                </c:pt>
                <c:pt idx="15">
                  <c:v>2018-04</c:v>
                </c:pt>
                <c:pt idx="16">
                  <c:v>2018-05</c:v>
                </c:pt>
                <c:pt idx="17">
                  <c:v>2018-06</c:v>
                </c:pt>
                <c:pt idx="18">
                  <c:v>2018-07</c:v>
                </c:pt>
                <c:pt idx="19">
                  <c:v>2018-08</c:v>
                </c:pt>
                <c:pt idx="20">
                  <c:v>2018-09</c:v>
                </c:pt>
                <c:pt idx="21">
                  <c:v>2018-10</c:v>
                </c:pt>
                <c:pt idx="22">
                  <c:v>2018-11</c:v>
                </c:pt>
                <c:pt idx="23">
                  <c:v>2018-12</c:v>
                </c:pt>
                <c:pt idx="24">
                  <c:v>2019-01</c:v>
                </c:pt>
                <c:pt idx="25">
                  <c:v>2019-02</c:v>
                </c:pt>
                <c:pt idx="26">
                  <c:v>2019-03</c:v>
                </c:pt>
                <c:pt idx="27">
                  <c:v>2019-04</c:v>
                </c:pt>
                <c:pt idx="28">
                  <c:v>2019-05</c:v>
                </c:pt>
                <c:pt idx="29">
                  <c:v>2019-06</c:v>
                </c:pt>
                <c:pt idx="30">
                  <c:v>2019-07</c:v>
                </c:pt>
                <c:pt idx="31">
                  <c:v>2019-08</c:v>
                </c:pt>
                <c:pt idx="32">
                  <c:v>2019-09</c:v>
                </c:pt>
                <c:pt idx="33">
                  <c:v>2019-10</c:v>
                </c:pt>
                <c:pt idx="34">
                  <c:v>2019-11</c:v>
                </c:pt>
                <c:pt idx="35">
                  <c:v>2019-12</c:v>
                </c:pt>
                <c:pt idx="36">
                  <c:v>2020-01</c:v>
                </c:pt>
                <c:pt idx="37">
                  <c:v>2020-02</c:v>
                </c:pt>
                <c:pt idx="38">
                  <c:v>2020-03</c:v>
                </c:pt>
                <c:pt idx="39">
                  <c:v>2020-04</c:v>
                </c:pt>
                <c:pt idx="40">
                  <c:v>2020-05</c:v>
                </c:pt>
                <c:pt idx="41">
                  <c:v>2020-06</c:v>
                </c:pt>
                <c:pt idx="42">
                  <c:v>2020-07</c:v>
                </c:pt>
                <c:pt idx="43">
                  <c:v>2020-08</c:v>
                </c:pt>
                <c:pt idx="44">
                  <c:v>2020-09</c:v>
                </c:pt>
                <c:pt idx="45">
                  <c:v>2020-10</c:v>
                </c:pt>
                <c:pt idx="46">
                  <c:v>2020-11</c:v>
                </c:pt>
                <c:pt idx="47">
                  <c:v>2020-12</c:v>
                </c:pt>
                <c:pt idx="48">
                  <c:v>2021-01</c:v>
                </c:pt>
                <c:pt idx="49">
                  <c:v>2021-02</c:v>
                </c:pt>
                <c:pt idx="50">
                  <c:v>2021-03</c:v>
                </c:pt>
                <c:pt idx="51">
                  <c:v>2021-04</c:v>
                </c:pt>
                <c:pt idx="52">
                  <c:v>2021-05</c:v>
                </c:pt>
                <c:pt idx="53">
                  <c:v>2021-06</c:v>
                </c:pt>
                <c:pt idx="54">
                  <c:v>2021-07</c:v>
                </c:pt>
                <c:pt idx="55">
                  <c:v>2021-08</c:v>
                </c:pt>
                <c:pt idx="56">
                  <c:v>2021-09</c:v>
                </c:pt>
                <c:pt idx="57">
                  <c:v>2021-10</c:v>
                </c:pt>
                <c:pt idx="58">
                  <c:v>2021-11</c:v>
                </c:pt>
                <c:pt idx="59">
                  <c:v>2021-12</c:v>
                </c:pt>
                <c:pt idx="60">
                  <c:v>2022-01</c:v>
                </c:pt>
                <c:pt idx="61">
                  <c:v>2022-02</c:v>
                </c:pt>
                <c:pt idx="62">
                  <c:v>2022-03</c:v>
                </c:pt>
              </c:strCache>
            </c:strRef>
          </c:cat>
          <c:val>
            <c:numRef>
              <c:f>'Monthly Data (6,12,24-mo)'!$J$26:$J$88</c:f>
              <c:numCache>
                <c:formatCode>0.00</c:formatCode>
                <c:ptCount val="63"/>
                <c:pt idx="0">
                  <c:v>2.0299999999999998</c:v>
                </c:pt>
                <c:pt idx="1">
                  <c:v>1.98</c:v>
                </c:pt>
                <c:pt idx="2">
                  <c:v>1.93</c:v>
                </c:pt>
                <c:pt idx="3">
                  <c:v>1.9</c:v>
                </c:pt>
                <c:pt idx="4">
                  <c:v>1.82</c:v>
                </c:pt>
                <c:pt idx="5">
                  <c:v>1.82</c:v>
                </c:pt>
                <c:pt idx="6">
                  <c:v>1.75</c:v>
                </c:pt>
                <c:pt idx="7">
                  <c:v>1.73</c:v>
                </c:pt>
                <c:pt idx="8">
                  <c:v>1.75</c:v>
                </c:pt>
                <c:pt idx="9">
                  <c:v>1.73</c:v>
                </c:pt>
                <c:pt idx="10">
                  <c:v>1.73</c:v>
                </c:pt>
                <c:pt idx="11">
                  <c:v>1.76</c:v>
                </c:pt>
                <c:pt idx="12">
                  <c:v>1.74</c:v>
                </c:pt>
                <c:pt idx="13">
                  <c:v>1.77</c:v>
                </c:pt>
                <c:pt idx="14">
                  <c:v>1.82</c:v>
                </c:pt>
                <c:pt idx="15">
                  <c:v>1.78</c:v>
                </c:pt>
                <c:pt idx="16">
                  <c:v>1.89</c:v>
                </c:pt>
                <c:pt idx="17">
                  <c:v>1.93</c:v>
                </c:pt>
                <c:pt idx="18">
                  <c:v>1.98</c:v>
                </c:pt>
                <c:pt idx="19">
                  <c:v>1.98</c:v>
                </c:pt>
                <c:pt idx="20">
                  <c:v>1.98</c:v>
                </c:pt>
                <c:pt idx="21">
                  <c:v>1.99</c:v>
                </c:pt>
                <c:pt idx="22">
                  <c:v>2.0699999999999998</c:v>
                </c:pt>
                <c:pt idx="23">
                  <c:v>2.0499999999999998</c:v>
                </c:pt>
                <c:pt idx="24">
                  <c:v>1.89</c:v>
                </c:pt>
                <c:pt idx="25">
                  <c:v>1.92</c:v>
                </c:pt>
                <c:pt idx="26">
                  <c:v>1.96</c:v>
                </c:pt>
                <c:pt idx="27">
                  <c:v>2.1</c:v>
                </c:pt>
                <c:pt idx="28">
                  <c:v>2.0099999999999998</c:v>
                </c:pt>
                <c:pt idx="29">
                  <c:v>1.98</c:v>
                </c:pt>
                <c:pt idx="30">
                  <c:v>2.02</c:v>
                </c:pt>
                <c:pt idx="31">
                  <c:v>2.06</c:v>
                </c:pt>
                <c:pt idx="32">
                  <c:v>2</c:v>
                </c:pt>
                <c:pt idx="33">
                  <c:v>2.02</c:v>
                </c:pt>
                <c:pt idx="34">
                  <c:v>1.94</c:v>
                </c:pt>
                <c:pt idx="35">
                  <c:v>1.94</c:v>
                </c:pt>
                <c:pt idx="36">
                  <c:v>2.09</c:v>
                </c:pt>
                <c:pt idx="37">
                  <c:v>2.11</c:v>
                </c:pt>
                <c:pt idx="38">
                  <c:v>2.04</c:v>
                </c:pt>
                <c:pt idx="39">
                  <c:v>1.87</c:v>
                </c:pt>
                <c:pt idx="40">
                  <c:v>1.93</c:v>
                </c:pt>
                <c:pt idx="41">
                  <c:v>1.94</c:v>
                </c:pt>
                <c:pt idx="42">
                  <c:v>1.96</c:v>
                </c:pt>
                <c:pt idx="43">
                  <c:v>1.98</c:v>
                </c:pt>
                <c:pt idx="44">
                  <c:v>1.99</c:v>
                </c:pt>
                <c:pt idx="45">
                  <c:v>1.87</c:v>
                </c:pt>
                <c:pt idx="46">
                  <c:v>1.8</c:v>
                </c:pt>
                <c:pt idx="47">
                  <c:v>1.81</c:v>
                </c:pt>
                <c:pt idx="48">
                  <c:v>1.69</c:v>
                </c:pt>
                <c:pt idx="49">
                  <c:v>1.7</c:v>
                </c:pt>
                <c:pt idx="50">
                  <c:v>1.74</c:v>
                </c:pt>
                <c:pt idx="51">
                  <c:v>1.84</c:v>
                </c:pt>
                <c:pt idx="52">
                  <c:v>1.9</c:v>
                </c:pt>
                <c:pt idx="53">
                  <c:v>1.94</c:v>
                </c:pt>
                <c:pt idx="54">
                  <c:v>1.97</c:v>
                </c:pt>
                <c:pt idx="55">
                  <c:v>2.0299999999999998</c:v>
                </c:pt>
                <c:pt idx="56">
                  <c:v>2.27</c:v>
                </c:pt>
                <c:pt idx="57">
                  <c:v>2.5499999999999998</c:v>
                </c:pt>
                <c:pt idx="58">
                  <c:v>2.83</c:v>
                </c:pt>
                <c:pt idx="59">
                  <c:v>3.05</c:v>
                </c:pt>
                <c:pt idx="60">
                  <c:v>3.49</c:v>
                </c:pt>
                <c:pt idx="61">
                  <c:v>3.62</c:v>
                </c:pt>
                <c:pt idx="62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11-5D4D-B02E-165B6C794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92947424"/>
        <c:axId val="1593442800"/>
      </c:lineChart>
      <c:catAx>
        <c:axId val="159294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593442800"/>
        <c:crosses val="autoZero"/>
        <c:auto val="1"/>
        <c:lblAlgn val="ctr"/>
        <c:lblOffset val="100"/>
        <c:tickLblSkip val="6"/>
        <c:noMultiLvlLbl val="1"/>
      </c:catAx>
      <c:valAx>
        <c:axId val="1593442800"/>
        <c:scaling>
          <c:orientation val="minMax"/>
          <c:max val="6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59294742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'Figure 7a Data'!$E$1</c:f>
              <c:strCache>
                <c:ptCount val="1"/>
                <c:pt idx="0">
                  <c:v>AHE growth</c:v>
                </c:pt>
              </c:strCache>
            </c:strRef>
          </c:tx>
          <c:spPr>
            <a:ln w="38100" cap="rnd">
              <a:solidFill>
                <a:srgbClr val="7030A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'Figure 7a Data'!$A$53:$A$65</c:f>
              <c:strCache>
                <c:ptCount val="13"/>
                <c:pt idx="0">
                  <c:v>2019 Q1</c:v>
                </c:pt>
                <c:pt idx="1">
                  <c:v>2019 Q2</c:v>
                </c:pt>
                <c:pt idx="2">
                  <c:v>2019 Q3</c:v>
                </c:pt>
                <c:pt idx="3">
                  <c:v>2019 Q4</c:v>
                </c:pt>
                <c:pt idx="4">
                  <c:v>2020 Q1</c:v>
                </c:pt>
                <c:pt idx="5">
                  <c:v>2020 Q2</c:v>
                </c:pt>
                <c:pt idx="6">
                  <c:v>2020 Q3</c:v>
                </c:pt>
                <c:pt idx="7">
                  <c:v>2020 Q4</c:v>
                </c:pt>
                <c:pt idx="8">
                  <c:v>2021 Q1</c:v>
                </c:pt>
                <c:pt idx="9">
                  <c:v>2021 Q2</c:v>
                </c:pt>
                <c:pt idx="10">
                  <c:v>2021 Q3</c:v>
                </c:pt>
                <c:pt idx="11">
                  <c:v>2021 Q4</c:v>
                </c:pt>
                <c:pt idx="12">
                  <c:v>2022 Q1</c:v>
                </c:pt>
              </c:strCache>
            </c:strRef>
          </c:cat>
          <c:val>
            <c:numRef>
              <c:f>'Figure 7a Data'!$E$53:$E$65</c:f>
              <c:numCache>
                <c:formatCode>0.00</c:formatCode>
                <c:ptCount val="13"/>
                <c:pt idx="0">
                  <c:v>3.6264980951013039</c:v>
                </c:pt>
                <c:pt idx="1">
                  <c:v>2.2559608607769182</c:v>
                </c:pt>
                <c:pt idx="2">
                  <c:v>3.5263511684957942</c:v>
                </c:pt>
                <c:pt idx="3">
                  <c:v>3.0249464733427551</c:v>
                </c:pt>
                <c:pt idx="4">
                  <c:v>3.8892123883173855</c:v>
                </c:pt>
                <c:pt idx="5">
                  <c:v>15.099585320172967</c:v>
                </c:pt>
                <c:pt idx="6">
                  <c:v>-3.0651490982276548</c:v>
                </c:pt>
                <c:pt idx="7">
                  <c:v>3.1549459332663385</c:v>
                </c:pt>
                <c:pt idx="8">
                  <c:v>4.1534454574487363</c:v>
                </c:pt>
                <c:pt idx="9">
                  <c:v>4.6381172300613667</c:v>
                </c:pt>
                <c:pt idx="10">
                  <c:v>5.5389861798840325</c:v>
                </c:pt>
                <c:pt idx="11">
                  <c:v>5.8903627977383621</c:v>
                </c:pt>
                <c:pt idx="12">
                  <c:v>5.0469842011224104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BF-B54A-8992-F1FC167704D1}"/>
            </c:ext>
          </c:extLst>
        </c:ser>
        <c:ser>
          <c:idx val="1"/>
          <c:order val="1"/>
          <c:tx>
            <c:strRef>
              <c:f>'Figure 7a Data'!$F$1</c:f>
              <c:strCache>
                <c:ptCount val="1"/>
                <c:pt idx="0">
                  <c:v>ECI growth</c:v>
                </c:pt>
              </c:strCache>
            </c:strRef>
          </c:tx>
          <c:spPr>
            <a:ln w="38100" cap="rnd">
              <a:solidFill>
                <a:srgbClr val="FFC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'Figure 7a Data'!$A$53:$A$65</c:f>
              <c:strCache>
                <c:ptCount val="13"/>
                <c:pt idx="0">
                  <c:v>2019 Q1</c:v>
                </c:pt>
                <c:pt idx="1">
                  <c:v>2019 Q2</c:v>
                </c:pt>
                <c:pt idx="2">
                  <c:v>2019 Q3</c:v>
                </c:pt>
                <c:pt idx="3">
                  <c:v>2019 Q4</c:v>
                </c:pt>
                <c:pt idx="4">
                  <c:v>2020 Q1</c:v>
                </c:pt>
                <c:pt idx="5">
                  <c:v>2020 Q2</c:v>
                </c:pt>
                <c:pt idx="6">
                  <c:v>2020 Q3</c:v>
                </c:pt>
                <c:pt idx="7">
                  <c:v>2020 Q4</c:v>
                </c:pt>
                <c:pt idx="8">
                  <c:v>2021 Q1</c:v>
                </c:pt>
                <c:pt idx="9">
                  <c:v>2021 Q2</c:v>
                </c:pt>
                <c:pt idx="10">
                  <c:v>2021 Q3</c:v>
                </c:pt>
                <c:pt idx="11">
                  <c:v>2021 Q4</c:v>
                </c:pt>
                <c:pt idx="12">
                  <c:v>2022 Q1</c:v>
                </c:pt>
              </c:strCache>
            </c:strRef>
          </c:cat>
          <c:val>
            <c:numRef>
              <c:f>'Figure 7a Data'!$F$53:$F$65</c:f>
              <c:numCache>
                <c:formatCode>0.00</c:formatCode>
                <c:ptCount val="13"/>
                <c:pt idx="0">
                  <c:v>2.6597807643542279</c:v>
                </c:pt>
                <c:pt idx="1">
                  <c:v>2.9347160255417233</c:v>
                </c:pt>
                <c:pt idx="2">
                  <c:v>3.4934719875017644</c:v>
                </c:pt>
                <c:pt idx="3">
                  <c:v>2.6002258412373851</c:v>
                </c:pt>
                <c:pt idx="4">
                  <c:v>4.0114949392468642</c:v>
                </c:pt>
                <c:pt idx="5">
                  <c:v>1.4229826462107289</c:v>
                </c:pt>
                <c:pt idx="6">
                  <c:v>2.2662950142709199</c:v>
                </c:pt>
                <c:pt idx="7">
                  <c:v>3.3755474583459297</c:v>
                </c:pt>
                <c:pt idx="8">
                  <c:v>4.7337830588011194</c:v>
                </c:pt>
                <c:pt idx="9">
                  <c:v>3.5825248088284236</c:v>
                </c:pt>
                <c:pt idx="10">
                  <c:v>6.2607606796781097</c:v>
                </c:pt>
                <c:pt idx="11">
                  <c:v>4.5653399237464694</c:v>
                </c:pt>
                <c:pt idx="12">
                  <c:v>5.0415261085469565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BF-B54A-8992-F1FC16770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10371264"/>
        <c:axId val="492988896"/>
      </c:lineChart>
      <c:catAx>
        <c:axId val="910371264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low"/>
        <c:spPr>
          <a:noFill/>
          <a:ln w="254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2988896"/>
        <c:crosses val="autoZero"/>
        <c:auto val="1"/>
        <c:lblAlgn val="ctr"/>
        <c:lblOffset val="100"/>
        <c:tickLblSkip val="1"/>
        <c:noMultiLvlLbl val="0"/>
      </c:catAx>
      <c:valAx>
        <c:axId val="492988896"/>
        <c:scaling>
          <c:orientation val="minMax"/>
          <c:max val="16"/>
          <c:min val="-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037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8"/>
          <c:order val="0"/>
          <c:tx>
            <c:strRef>
              <c:f>'LFPR Prime Age'!$K$2</c:f>
              <c:strCache>
                <c:ptCount val="1"/>
                <c:pt idx="0">
                  <c:v>Total LFPR</c:v>
                </c:pt>
              </c:strCache>
            </c:strRef>
          </c:tx>
          <c:spPr>
            <a:ln w="38100">
              <a:solidFill>
                <a:srgbClr val="FF0000"/>
              </a:solidFill>
            </a:ln>
            <a:effectLst>
              <a:glow rad="38100">
                <a:sysClr val="windowText" lastClr="000000"/>
              </a:glow>
            </a:effectLst>
          </c:spPr>
          <c:marker>
            <c:symbol val="none"/>
          </c:marker>
          <c:cat>
            <c:numRef>
              <c:f>'LFPR Prime Age'!$A$351:$A$390</c:f>
              <c:numCache>
                <c:formatCode>m/d/yy</c:formatCode>
                <c:ptCount val="40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</c:numCache>
            </c:numRef>
          </c:cat>
          <c:val>
            <c:numRef>
              <c:f>'LFPR Prime Age'!$K$351:$K$390</c:f>
              <c:numCache>
                <c:formatCode>0.0</c:formatCode>
                <c:ptCount val="40"/>
                <c:pt idx="0">
                  <c:v>63.082016728624538</c:v>
                </c:pt>
                <c:pt idx="1">
                  <c:v>63.199325056503298</c:v>
                </c:pt>
                <c:pt idx="2">
                  <c:v>63.088068632342761</c:v>
                </c:pt>
                <c:pt idx="3">
                  <c:v>62.889989292327201</c:v>
                </c:pt>
                <c:pt idx="4">
                  <c:v>62.948984400954942</c:v>
                </c:pt>
                <c:pt idx="5">
                  <c:v>62.877890031153846</c:v>
                </c:pt>
                <c:pt idx="6">
                  <c:v>63.014369756003475</c:v>
                </c:pt>
                <c:pt idx="7">
                  <c:v>63.070091584692712</c:v>
                </c:pt>
                <c:pt idx="8">
                  <c:v>63.229431860636197</c:v>
                </c:pt>
                <c:pt idx="9">
                  <c:v>63.28286754462259</c:v>
                </c:pt>
                <c:pt idx="10">
                  <c:v>63.241673717406357</c:v>
                </c:pt>
                <c:pt idx="11">
                  <c:v>63.211905512295239</c:v>
                </c:pt>
                <c:pt idx="12">
                  <c:v>63.325382175791233</c:v>
                </c:pt>
                <c:pt idx="13">
                  <c:v>63.462093987959747</c:v>
                </c:pt>
                <c:pt idx="14">
                  <c:v>62.674248053002977</c:v>
                </c:pt>
                <c:pt idx="15">
                  <c:v>60.166374242004494</c:v>
                </c:pt>
                <c:pt idx="16">
                  <c:v>60.854768561067807</c:v>
                </c:pt>
                <c:pt idx="17">
                  <c:v>61.407203578730531</c:v>
                </c:pt>
                <c:pt idx="18">
                  <c:v>61.462209983370009</c:v>
                </c:pt>
                <c:pt idx="19">
                  <c:v>61.658440731046447</c:v>
                </c:pt>
                <c:pt idx="20">
                  <c:v>61.494268302504764</c:v>
                </c:pt>
                <c:pt idx="21">
                  <c:v>61.698189134808857</c:v>
                </c:pt>
                <c:pt idx="22">
                  <c:v>61.505492485177186</c:v>
                </c:pt>
                <c:pt idx="23">
                  <c:v>61.432071354744863</c:v>
                </c:pt>
                <c:pt idx="24">
                  <c:v>61.308798159861986</c:v>
                </c:pt>
                <c:pt idx="25">
                  <c:v>61.493649345771473</c:v>
                </c:pt>
                <c:pt idx="26">
                  <c:v>61.533156579975788</c:v>
                </c:pt>
                <c:pt idx="27">
                  <c:v>61.669149722523301</c:v>
                </c:pt>
                <c:pt idx="28">
                  <c:v>61.617325589853337</c:v>
                </c:pt>
                <c:pt idx="29">
                  <c:v>61.603364225638821</c:v>
                </c:pt>
                <c:pt idx="30">
                  <c:v>61.687000420698354</c:v>
                </c:pt>
                <c:pt idx="31">
                  <c:v>61.701387561637553</c:v>
                </c:pt>
                <c:pt idx="32">
                  <c:v>61.758975573603905</c:v>
                </c:pt>
                <c:pt idx="33">
                  <c:v>61.755272843899391</c:v>
                </c:pt>
                <c:pt idx="34">
                  <c:v>61.887424674368106</c:v>
                </c:pt>
                <c:pt idx="35">
                  <c:v>61.844996490371408</c:v>
                </c:pt>
                <c:pt idx="36">
                  <c:v>62.16100181609562</c:v>
                </c:pt>
                <c:pt idx="37">
                  <c:v>62.368792817973294</c:v>
                </c:pt>
                <c:pt idx="38">
                  <c:v>62.44628839525668</c:v>
                </c:pt>
                <c:pt idx="39">
                  <c:v>62.228714524207007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60-FC47-9537-DD112C62BB7A}"/>
            </c:ext>
          </c:extLst>
        </c:ser>
        <c:ser>
          <c:idx val="0"/>
          <c:order val="1"/>
          <c:tx>
            <c:strRef>
              <c:f>'LFPR Prime Age'!$J$2</c:f>
              <c:strCache>
                <c:ptCount val="1"/>
                <c:pt idx="0">
                  <c:v>25-54 Total LFPR</c:v>
                </c:pt>
              </c:strCache>
            </c:strRef>
          </c:tx>
          <c:spPr>
            <a:ln w="38100">
              <a:solidFill>
                <a:srgbClr val="00B0F0"/>
              </a:solidFill>
            </a:ln>
            <a:effectLst>
              <a:glow rad="38100">
                <a:sysClr val="windowText" lastClr="000000"/>
              </a:glow>
            </a:effectLst>
          </c:spPr>
          <c:marker>
            <c:symbol val="none"/>
          </c:marker>
          <c:cat>
            <c:numRef>
              <c:f>'LFPR Prime Age'!$A$351:$A$390</c:f>
              <c:numCache>
                <c:formatCode>m/d/yy</c:formatCode>
                <c:ptCount val="40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</c:numCache>
            </c:numRef>
          </c:cat>
          <c:val>
            <c:numRef>
              <c:f>'LFPR Prime Age'!$J$351:$J$390</c:f>
              <c:numCache>
                <c:formatCode>0.0</c:formatCode>
                <c:ptCount val="40"/>
                <c:pt idx="0">
                  <c:v>82.484702450778343</c:v>
                </c:pt>
                <c:pt idx="1">
                  <c:v>82.477714829047983</c:v>
                </c:pt>
                <c:pt idx="2">
                  <c:v>82.453777784819152</c:v>
                </c:pt>
                <c:pt idx="3">
                  <c:v>82.258741535659126</c:v>
                </c:pt>
                <c:pt idx="4">
                  <c:v>82.194438285877169</c:v>
                </c:pt>
                <c:pt idx="5">
                  <c:v>82.230632799138533</c:v>
                </c:pt>
                <c:pt idx="6">
                  <c:v>82.071930824781447</c:v>
                </c:pt>
                <c:pt idx="7">
                  <c:v>82.550670457875611</c:v>
                </c:pt>
                <c:pt idx="8">
                  <c:v>82.714983726252598</c:v>
                </c:pt>
                <c:pt idx="9">
                  <c:v>82.815344912208488</c:v>
                </c:pt>
                <c:pt idx="10">
                  <c:v>82.796575299107417</c:v>
                </c:pt>
                <c:pt idx="11">
                  <c:v>82.8956841647217</c:v>
                </c:pt>
                <c:pt idx="12">
                  <c:v>83.054885020963027</c:v>
                </c:pt>
                <c:pt idx="13">
                  <c:v>82.977371973005162</c:v>
                </c:pt>
                <c:pt idx="14">
                  <c:v>82.493648777389652</c:v>
                </c:pt>
                <c:pt idx="15">
                  <c:v>79.885696142244797</c:v>
                </c:pt>
                <c:pt idx="16">
                  <c:v>80.649333132334149</c:v>
                </c:pt>
                <c:pt idx="17">
                  <c:v>81.454216609419248</c:v>
                </c:pt>
                <c:pt idx="18">
                  <c:v>81.218173453685921</c:v>
                </c:pt>
                <c:pt idx="19">
                  <c:v>81.359104716734208</c:v>
                </c:pt>
                <c:pt idx="20">
                  <c:v>80.953287485424653</c:v>
                </c:pt>
                <c:pt idx="21">
                  <c:v>81.231857620988848</c:v>
                </c:pt>
                <c:pt idx="22">
                  <c:v>80.892578233395966</c:v>
                </c:pt>
                <c:pt idx="23">
                  <c:v>80.979703758886046</c:v>
                </c:pt>
                <c:pt idx="24">
                  <c:v>81.085197524988104</c:v>
                </c:pt>
                <c:pt idx="25">
                  <c:v>81.200812388931197</c:v>
                </c:pt>
                <c:pt idx="26">
                  <c:v>81.333788135996571</c:v>
                </c:pt>
                <c:pt idx="27">
                  <c:v>81.401841731640189</c:v>
                </c:pt>
                <c:pt idx="28">
                  <c:v>81.389981600152268</c:v>
                </c:pt>
                <c:pt idx="29">
                  <c:v>81.682143678479946</c:v>
                </c:pt>
                <c:pt idx="30">
                  <c:v>81.852923686818642</c:v>
                </c:pt>
                <c:pt idx="31">
                  <c:v>81.786963383588045</c:v>
                </c:pt>
                <c:pt idx="32">
                  <c:v>81.64532371248464</c:v>
                </c:pt>
                <c:pt idx="33">
                  <c:v>81.691860142520824</c:v>
                </c:pt>
                <c:pt idx="34">
                  <c:v>81.851543613521969</c:v>
                </c:pt>
                <c:pt idx="35">
                  <c:v>81.869181094251417</c:v>
                </c:pt>
                <c:pt idx="36">
                  <c:v>82.031077978044095</c:v>
                </c:pt>
                <c:pt idx="37">
                  <c:v>82.248781254914292</c:v>
                </c:pt>
                <c:pt idx="38">
                  <c:v>82.516437537358044</c:v>
                </c:pt>
                <c:pt idx="39">
                  <c:v>82.434749775812975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60-FC47-9537-DD112C62BB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9674560"/>
        <c:axId val="1709677040"/>
      </c:lineChart>
      <c:dateAx>
        <c:axId val="1709674560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low"/>
        <c:spPr>
          <a:noFill/>
          <a:ln w="508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9677040"/>
        <c:crosses val="autoZero"/>
        <c:auto val="1"/>
        <c:lblOffset val="100"/>
        <c:baseTimeUnit val="months"/>
        <c:majorUnit val="12"/>
        <c:majorTimeUnit val="months"/>
      </c:dateAx>
      <c:valAx>
        <c:axId val="1709677040"/>
        <c:scaling>
          <c:orientation val="minMax"/>
          <c:max val="85"/>
          <c:min val="5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967456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8"/>
          <c:order val="0"/>
          <c:tx>
            <c:strRef>
              <c:f>'LFPR Prime Age'!$D$2</c:f>
              <c:strCache>
                <c:ptCount val="1"/>
                <c:pt idx="0">
                  <c:v>25-54 Male LFPR</c:v>
                </c:pt>
              </c:strCache>
            </c:strRef>
          </c:tx>
          <c:spPr>
            <a:ln w="38100">
              <a:solidFill>
                <a:srgbClr val="ED7D31"/>
              </a:solidFill>
            </a:ln>
            <a:effectLst>
              <a:glow rad="38100">
                <a:sysClr val="windowText" lastClr="000000"/>
              </a:glow>
            </a:effectLst>
          </c:spPr>
          <c:marker>
            <c:symbol val="none"/>
          </c:marker>
          <c:cat>
            <c:numRef>
              <c:f>'LFPR Prime Age'!$A$351:$A$390</c:f>
              <c:numCache>
                <c:formatCode>m/d/yy</c:formatCode>
                <c:ptCount val="40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</c:numCache>
            </c:numRef>
          </c:cat>
          <c:val>
            <c:numRef>
              <c:f>'LFPR Prime Age'!$D$351:$D$390</c:f>
              <c:numCache>
                <c:formatCode>0.0</c:formatCode>
                <c:ptCount val="40"/>
                <c:pt idx="0">
                  <c:v>89.329625998489206</c:v>
                </c:pt>
                <c:pt idx="1">
                  <c:v>89.353942062051132</c:v>
                </c:pt>
                <c:pt idx="2">
                  <c:v>89.568541780447845</c:v>
                </c:pt>
                <c:pt idx="3">
                  <c:v>89.207766553712247</c:v>
                </c:pt>
                <c:pt idx="4">
                  <c:v>88.895845373402679</c:v>
                </c:pt>
                <c:pt idx="5">
                  <c:v>88.75676022659799</c:v>
                </c:pt>
                <c:pt idx="6">
                  <c:v>88.876761580687614</c:v>
                </c:pt>
                <c:pt idx="7">
                  <c:v>88.98466971667068</c:v>
                </c:pt>
                <c:pt idx="8">
                  <c:v>89.15649118303034</c:v>
                </c:pt>
                <c:pt idx="9">
                  <c:v>89.053505860471077</c:v>
                </c:pt>
                <c:pt idx="10">
                  <c:v>89.180785074291947</c:v>
                </c:pt>
                <c:pt idx="11">
                  <c:v>89.114893889850606</c:v>
                </c:pt>
                <c:pt idx="12">
                  <c:v>89.331574035336146</c:v>
                </c:pt>
                <c:pt idx="13">
                  <c:v>89.227724046925545</c:v>
                </c:pt>
                <c:pt idx="14">
                  <c:v>89.042065470924157</c:v>
                </c:pt>
                <c:pt idx="15">
                  <c:v>86.427078308409705</c:v>
                </c:pt>
                <c:pt idx="16">
                  <c:v>87.197287438332609</c:v>
                </c:pt>
                <c:pt idx="17">
                  <c:v>87.802526275190445</c:v>
                </c:pt>
                <c:pt idx="18">
                  <c:v>87.485335004741017</c:v>
                </c:pt>
                <c:pt idx="19">
                  <c:v>87.941176470588232</c:v>
                </c:pt>
                <c:pt idx="20">
                  <c:v>87.682987578538032</c:v>
                </c:pt>
                <c:pt idx="21">
                  <c:v>87.837902953789808</c:v>
                </c:pt>
                <c:pt idx="22">
                  <c:v>87.339028228266798</c:v>
                </c:pt>
                <c:pt idx="23">
                  <c:v>87.375010031297649</c:v>
                </c:pt>
                <c:pt idx="24">
                  <c:v>87.599987150245752</c:v>
                </c:pt>
                <c:pt idx="25">
                  <c:v>87.607620149061944</c:v>
                </c:pt>
                <c:pt idx="26">
                  <c:v>87.591721391756721</c:v>
                </c:pt>
                <c:pt idx="27">
                  <c:v>87.853288797533395</c:v>
                </c:pt>
                <c:pt idx="28">
                  <c:v>87.902189968531246</c:v>
                </c:pt>
                <c:pt idx="29">
                  <c:v>88.099518459069031</c:v>
                </c:pt>
                <c:pt idx="30">
                  <c:v>88.281275079451703</c:v>
                </c:pt>
                <c:pt idx="31">
                  <c:v>88.299494422598514</c:v>
                </c:pt>
                <c:pt idx="32">
                  <c:v>88.170541889311451</c:v>
                </c:pt>
                <c:pt idx="33">
                  <c:v>88.107917361734891</c:v>
                </c:pt>
                <c:pt idx="34">
                  <c:v>88.159730574933846</c:v>
                </c:pt>
                <c:pt idx="35">
                  <c:v>88.02918537524053</c:v>
                </c:pt>
                <c:pt idx="36">
                  <c:v>88.023822501522972</c:v>
                </c:pt>
                <c:pt idx="37">
                  <c:v>87.986645595386534</c:v>
                </c:pt>
                <c:pt idx="38">
                  <c:v>87.949484655026538</c:v>
                </c:pt>
                <c:pt idx="39">
                  <c:v>87.912339670160307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7F-0449-A2DA-25655DA5E502}"/>
            </c:ext>
          </c:extLst>
        </c:ser>
        <c:ser>
          <c:idx val="0"/>
          <c:order val="1"/>
          <c:tx>
            <c:strRef>
              <c:f>'LFPR Prime Age'!$G$2</c:f>
              <c:strCache>
                <c:ptCount val="1"/>
                <c:pt idx="0">
                  <c:v>25-54 Female LFPR</c:v>
                </c:pt>
              </c:strCache>
            </c:strRef>
          </c:tx>
          <c:spPr>
            <a:ln w="38100">
              <a:solidFill>
                <a:srgbClr val="00B050"/>
              </a:solidFill>
            </a:ln>
            <a:effectLst>
              <a:glow rad="38100">
                <a:sysClr val="windowText" lastClr="000000"/>
              </a:glow>
            </a:effectLst>
          </c:spPr>
          <c:marker>
            <c:symbol val="none"/>
          </c:marker>
          <c:cat>
            <c:numRef>
              <c:f>'LFPR Prime Age'!$A$351:$A$390</c:f>
              <c:numCache>
                <c:formatCode>m/d/yy</c:formatCode>
                <c:ptCount val="40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</c:numCache>
            </c:numRef>
          </c:cat>
          <c:val>
            <c:numRef>
              <c:f>'LFPR Prime Age'!$G$351:$G$390</c:f>
              <c:numCache>
                <c:formatCode>0.0</c:formatCode>
                <c:ptCount val="40"/>
                <c:pt idx="0">
                  <c:v>75.822972867307854</c:v>
                </c:pt>
                <c:pt idx="1">
                  <c:v>75.787136916486887</c:v>
                </c:pt>
                <c:pt idx="2">
                  <c:v>75.529819954988739</c:v>
                </c:pt>
                <c:pt idx="3">
                  <c:v>75.494929608275129</c:v>
                </c:pt>
                <c:pt idx="4">
                  <c:v>75.674619915936177</c:v>
                </c:pt>
                <c:pt idx="5">
                  <c:v>75.873278839691793</c:v>
                </c:pt>
                <c:pt idx="6">
                  <c:v>75.444628512487114</c:v>
                </c:pt>
                <c:pt idx="7">
                  <c:v>76.282792908289295</c:v>
                </c:pt>
                <c:pt idx="8">
                  <c:v>76.436556954108354</c:v>
                </c:pt>
                <c:pt idx="9">
                  <c:v>76.73364084121647</c:v>
                </c:pt>
                <c:pt idx="10">
                  <c:v>76.573000343825214</c:v>
                </c:pt>
                <c:pt idx="11">
                  <c:v>76.833783804896342</c:v>
                </c:pt>
                <c:pt idx="12">
                  <c:v>76.939959241260382</c:v>
                </c:pt>
                <c:pt idx="13">
                  <c:v>76.888840132269749</c:v>
                </c:pt>
                <c:pt idx="14">
                  <c:v>76.112548005329572</c:v>
                </c:pt>
                <c:pt idx="15">
                  <c:v>73.507971593848467</c:v>
                </c:pt>
                <c:pt idx="16">
                  <c:v>74.263415245737207</c:v>
                </c:pt>
                <c:pt idx="17">
                  <c:v>75.265919949870764</c:v>
                </c:pt>
                <c:pt idx="18">
                  <c:v>75.109238696339915</c:v>
                </c:pt>
                <c:pt idx="19">
                  <c:v>74.946369572365839</c:v>
                </c:pt>
                <c:pt idx="20">
                  <c:v>74.394561233121337</c:v>
                </c:pt>
                <c:pt idx="21">
                  <c:v>74.788099080326504</c:v>
                </c:pt>
                <c:pt idx="22">
                  <c:v>74.606108065779182</c:v>
                </c:pt>
                <c:pt idx="23">
                  <c:v>74.74168701859854</c:v>
                </c:pt>
                <c:pt idx="24">
                  <c:v>74.72806495094197</c:v>
                </c:pt>
                <c:pt idx="25">
                  <c:v>74.949836970153001</c:v>
                </c:pt>
                <c:pt idx="26">
                  <c:v>75.224208215741612</c:v>
                </c:pt>
                <c:pt idx="27">
                  <c:v>75.105399263380619</c:v>
                </c:pt>
                <c:pt idx="28">
                  <c:v>75.032913296971984</c:v>
                </c:pt>
                <c:pt idx="29">
                  <c:v>75.415745834704779</c:v>
                </c:pt>
                <c:pt idx="30">
                  <c:v>75.577769769518824</c:v>
                </c:pt>
                <c:pt idx="31">
                  <c:v>75.425641990405424</c:v>
                </c:pt>
                <c:pt idx="32">
                  <c:v>75.271176876293183</c:v>
                </c:pt>
                <c:pt idx="33">
                  <c:v>75.423503047968282</c:v>
                </c:pt>
                <c:pt idx="34">
                  <c:v>75.68719636420623</c:v>
                </c:pt>
                <c:pt idx="35">
                  <c:v>75.852455164852373</c:v>
                </c:pt>
                <c:pt idx="36">
                  <c:v>76.060264361335584</c:v>
                </c:pt>
                <c:pt idx="37">
                  <c:v>76.260756829882382</c:v>
                </c:pt>
                <c:pt idx="38">
                  <c:v>76.461158908467013</c:v>
                </c:pt>
                <c:pt idx="39">
                  <c:v>76.661470658202816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7F-0449-A2DA-25655DA5E5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9674560"/>
        <c:axId val="1709677040"/>
      </c:lineChart>
      <c:dateAx>
        <c:axId val="1709674560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low"/>
        <c:spPr>
          <a:noFill/>
          <a:ln w="508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9677040"/>
        <c:crosses val="autoZero"/>
        <c:auto val="1"/>
        <c:lblOffset val="100"/>
        <c:baseTimeUnit val="months"/>
        <c:majorUnit val="12"/>
        <c:majorTimeUnit val="months"/>
      </c:dateAx>
      <c:valAx>
        <c:axId val="1709677040"/>
        <c:scaling>
          <c:orientation val="minMax"/>
          <c:max val="90"/>
          <c:min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967456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'Growth Rate Data'!$B$12:$E$12</c:f>
              <c:strCache>
                <c:ptCount val="4"/>
                <c:pt idx="0">
                  <c:v>Total</c:v>
                </c:pt>
                <c:pt idx="1">
                  <c:v>Total Age 25-54</c:v>
                </c:pt>
                <c:pt idx="2">
                  <c:v>Males 25-54</c:v>
                </c:pt>
                <c:pt idx="3">
                  <c:v>Females 25-54</c:v>
                </c:pt>
              </c:strCache>
            </c:strRef>
          </c:cat>
          <c:val>
            <c:numRef>
              <c:f>'Growth Rate Data'!$B$13:$E$13</c:f>
              <c:numCache>
                <c:formatCode>General</c:formatCode>
                <c:ptCount val="4"/>
                <c:pt idx="0">
                  <c:v>0.9</c:v>
                </c:pt>
                <c:pt idx="1">
                  <c:v>1.26</c:v>
                </c:pt>
                <c:pt idx="2">
                  <c:v>0.06</c:v>
                </c:pt>
                <c:pt idx="3">
                  <c:v>2.0499999999999998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15-4A45-85FF-94F5D5E383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55391648"/>
        <c:axId val="1013526928"/>
      </c:barChart>
      <c:catAx>
        <c:axId val="9553916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526928"/>
        <c:crosses val="autoZero"/>
        <c:auto val="1"/>
        <c:lblAlgn val="ctr"/>
        <c:lblOffset val="100"/>
        <c:noMultiLvlLbl val="0"/>
      </c:catAx>
      <c:valAx>
        <c:axId val="101352692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5391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'Data for Chart 6,7'!$F$1</c:f>
              <c:strCache>
                <c:ptCount val="1"/>
                <c:pt idx="0">
                  <c:v>AY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'Data for Chart 6,7'!$A$2:$A$17</c:f>
              <c:strCache>
                <c:ptCount val="16"/>
                <c:pt idx="0">
                  <c:v>2019 Q1</c:v>
                </c:pt>
                <c:pt idx="1">
                  <c:v>2019 Q2</c:v>
                </c:pt>
                <c:pt idx="2">
                  <c:v>2019 Q3</c:v>
                </c:pt>
                <c:pt idx="3">
                  <c:v>2019 Q4</c:v>
                </c:pt>
                <c:pt idx="4">
                  <c:v>2020 Q1</c:v>
                </c:pt>
                <c:pt idx="5">
                  <c:v>2020 Q2</c:v>
                </c:pt>
                <c:pt idx="6">
                  <c:v>2020 Q3</c:v>
                </c:pt>
                <c:pt idx="7">
                  <c:v>2020 Q4</c:v>
                </c:pt>
                <c:pt idx="8">
                  <c:v>2021 Q1</c:v>
                </c:pt>
                <c:pt idx="9">
                  <c:v>2021 Q2</c:v>
                </c:pt>
                <c:pt idx="10">
                  <c:v>2021 Q3</c:v>
                </c:pt>
                <c:pt idx="11">
                  <c:v>2021 Q4</c:v>
                </c:pt>
                <c:pt idx="12">
                  <c:v>2022 Q1</c:v>
                </c:pt>
                <c:pt idx="13">
                  <c:v>2022 Q2</c:v>
                </c:pt>
                <c:pt idx="14">
                  <c:v>2022 Q3</c:v>
                </c:pt>
                <c:pt idx="15">
                  <c:v>2022 Q4</c:v>
                </c:pt>
              </c:strCache>
            </c:strRef>
          </c:cat>
          <c:val>
            <c:numRef>
              <c:f>'Data for Chart 6,7'!$F$2:$F$17</c:f>
              <c:numCache>
                <c:formatCode>0.00</c:formatCode>
                <c:ptCount val="16"/>
                <c:pt idx="0">
                  <c:v>18919.996467695495</c:v>
                </c:pt>
                <c:pt idx="1">
                  <c:v>19014.74815542252</c:v>
                </c:pt>
                <c:pt idx="2">
                  <c:v>19102.364730931768</c:v>
                </c:pt>
                <c:pt idx="3">
                  <c:v>19217.964618812264</c:v>
                </c:pt>
                <c:pt idx="4">
                  <c:v>19072.700592799538</c:v>
                </c:pt>
                <c:pt idx="5">
                  <c:v>17321.337028748676</c:v>
                </c:pt>
                <c:pt idx="6">
                  <c:v>18459.504732844598</c:v>
                </c:pt>
                <c:pt idx="7">
                  <c:v>18982.808155511553</c:v>
                </c:pt>
                <c:pt idx="8">
                  <c:v>19274.743042625756</c:v>
                </c:pt>
                <c:pt idx="9">
                  <c:v>19534.397878411815</c:v>
                </c:pt>
                <c:pt idx="10">
                  <c:v>19741.927054269778</c:v>
                </c:pt>
                <c:pt idx="11">
                  <c:v>20072.366173692029</c:v>
                </c:pt>
                <c:pt idx="12">
                  <c:v>20000.961952688602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0D-9E48-A614-504021B4ECA8}"/>
            </c:ext>
          </c:extLst>
        </c:ser>
        <c:ser>
          <c:idx val="1"/>
          <c:order val="1"/>
          <c:tx>
            <c:strRef>
              <c:f>'Data for Chart 6,7'!$H$1</c:f>
              <c:strCache>
                <c:ptCount val="1"/>
                <c:pt idx="0">
                  <c:v>Potential AY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'Data for Chart 6,7'!$A$2:$A$17</c:f>
              <c:strCache>
                <c:ptCount val="16"/>
                <c:pt idx="0">
                  <c:v>2019 Q1</c:v>
                </c:pt>
                <c:pt idx="1">
                  <c:v>2019 Q2</c:v>
                </c:pt>
                <c:pt idx="2">
                  <c:v>2019 Q3</c:v>
                </c:pt>
                <c:pt idx="3">
                  <c:v>2019 Q4</c:v>
                </c:pt>
                <c:pt idx="4">
                  <c:v>2020 Q1</c:v>
                </c:pt>
                <c:pt idx="5">
                  <c:v>2020 Q2</c:v>
                </c:pt>
                <c:pt idx="6">
                  <c:v>2020 Q3</c:v>
                </c:pt>
                <c:pt idx="7">
                  <c:v>2020 Q4</c:v>
                </c:pt>
                <c:pt idx="8">
                  <c:v>2021 Q1</c:v>
                </c:pt>
                <c:pt idx="9">
                  <c:v>2021 Q2</c:v>
                </c:pt>
                <c:pt idx="10">
                  <c:v>2021 Q3</c:v>
                </c:pt>
                <c:pt idx="11">
                  <c:v>2021 Q4</c:v>
                </c:pt>
                <c:pt idx="12">
                  <c:v>2022 Q1</c:v>
                </c:pt>
                <c:pt idx="13">
                  <c:v>2022 Q2</c:v>
                </c:pt>
                <c:pt idx="14">
                  <c:v>2022 Q3</c:v>
                </c:pt>
                <c:pt idx="15">
                  <c:v>2022 Q4</c:v>
                </c:pt>
              </c:strCache>
            </c:strRef>
          </c:cat>
          <c:val>
            <c:numRef>
              <c:f>'Data for Chart 6,7'!$H$2:$H$17</c:f>
              <c:numCache>
                <c:formatCode>0.00</c:formatCode>
                <c:ptCount val="16"/>
                <c:pt idx="0">
                  <c:v>18946.689804480011</c:v>
                </c:pt>
                <c:pt idx="1">
                  <c:v>19036.68658105129</c:v>
                </c:pt>
                <c:pt idx="2">
                  <c:v>19127.110842311286</c:v>
                </c:pt>
                <c:pt idx="3">
                  <c:v>19217.964618812264</c:v>
                </c:pt>
                <c:pt idx="4">
                  <c:v>19309.249950751622</c:v>
                </c:pt>
                <c:pt idx="5">
                  <c:v>19400.968888017695</c:v>
                </c:pt>
                <c:pt idx="6">
                  <c:v>19493.123490235779</c:v>
                </c:pt>
                <c:pt idx="7">
                  <c:v>19585.715826814401</c:v>
                </c:pt>
                <c:pt idx="8">
                  <c:v>19678.74797699177</c:v>
                </c:pt>
                <c:pt idx="9">
                  <c:v>19772.222029882483</c:v>
                </c:pt>
                <c:pt idx="10">
                  <c:v>19876.026195539365</c:v>
                </c:pt>
                <c:pt idx="11">
                  <c:v>19980.375333065946</c:v>
                </c:pt>
                <c:pt idx="12">
                  <c:v>20085.272303564543</c:v>
                </c:pt>
                <c:pt idx="13">
                  <c:v>20190.719983158255</c:v>
                </c:pt>
                <c:pt idx="14">
                  <c:v>20296.721263069834</c:v>
                </c:pt>
                <c:pt idx="15">
                  <c:v>20403.279049700952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80D-9E48-A614-504021B4ECA8}"/>
            </c:ext>
          </c:extLst>
        </c:ser>
        <c:ser>
          <c:idx val="2"/>
          <c:order val="2"/>
          <c:tx>
            <c:strRef>
              <c:f>'Data for Chart 6,7'!$G$1</c:f>
              <c:strCache>
                <c:ptCount val="1"/>
                <c:pt idx="0">
                  <c:v>Forecast AY</c:v>
                </c:pt>
              </c:strCache>
            </c:strRef>
          </c:tx>
          <c:spPr>
            <a:ln w="3810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'Data for Chart 6,7'!$A$2:$A$17</c:f>
              <c:strCache>
                <c:ptCount val="16"/>
                <c:pt idx="0">
                  <c:v>2019 Q1</c:v>
                </c:pt>
                <c:pt idx="1">
                  <c:v>2019 Q2</c:v>
                </c:pt>
                <c:pt idx="2">
                  <c:v>2019 Q3</c:v>
                </c:pt>
                <c:pt idx="3">
                  <c:v>2019 Q4</c:v>
                </c:pt>
                <c:pt idx="4">
                  <c:v>2020 Q1</c:v>
                </c:pt>
                <c:pt idx="5">
                  <c:v>2020 Q2</c:v>
                </c:pt>
                <c:pt idx="6">
                  <c:v>2020 Q3</c:v>
                </c:pt>
                <c:pt idx="7">
                  <c:v>2020 Q4</c:v>
                </c:pt>
                <c:pt idx="8">
                  <c:v>2021 Q1</c:v>
                </c:pt>
                <c:pt idx="9">
                  <c:v>2021 Q2</c:v>
                </c:pt>
                <c:pt idx="10">
                  <c:v>2021 Q3</c:v>
                </c:pt>
                <c:pt idx="11">
                  <c:v>2021 Q4</c:v>
                </c:pt>
                <c:pt idx="12">
                  <c:v>2022 Q1</c:v>
                </c:pt>
                <c:pt idx="13">
                  <c:v>2022 Q2</c:v>
                </c:pt>
                <c:pt idx="14">
                  <c:v>2022 Q3</c:v>
                </c:pt>
                <c:pt idx="15">
                  <c:v>2022 Q4</c:v>
                </c:pt>
              </c:strCache>
            </c:strRef>
          </c:cat>
          <c:val>
            <c:numRef>
              <c:f>'Data for Chart 6,7'!$G$2:$G$17</c:f>
              <c:numCache>
                <c:formatCode>General</c:formatCode>
                <c:ptCount val="16"/>
                <c:pt idx="12" formatCode="0.00">
                  <c:v>20000.961952688602</c:v>
                </c:pt>
                <c:pt idx="13" formatCode="0.00">
                  <c:v>20130.968205381076</c:v>
                </c:pt>
                <c:pt idx="14" formatCode="0.00">
                  <c:v>20241.688530510673</c:v>
                </c:pt>
                <c:pt idx="15" formatCode="0.00">
                  <c:v>20353.017817428485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80D-9E48-A614-504021B4E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70720448"/>
        <c:axId val="1371383888"/>
      </c:lineChart>
      <c:catAx>
        <c:axId val="137072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371383888"/>
        <c:crosses val="autoZero"/>
        <c:auto val="1"/>
        <c:lblAlgn val="ctr"/>
        <c:lblOffset val="100"/>
        <c:noMultiLvlLbl val="0"/>
      </c:catAx>
      <c:valAx>
        <c:axId val="1371383888"/>
        <c:scaling>
          <c:orientation val="minMax"/>
          <c:min val="17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370720448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48D-294F-9D0D-BEF82357369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48D-294F-9D0D-BEF82357369D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48D-294F-9D0D-BEF82357369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48D-294F-9D0D-BEF8235736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'Data for chart'!$B$22:$B$28</c:f>
              <c:strCache>
                <c:ptCount val="6"/>
                <c:pt idx="1">
                  <c:v>CBO Potential
2019:Q4-2022:Q1</c:v>
                </c:pt>
                <c:pt idx="5">
                  <c:v>Actual Growth
2019:Q4-2022:Q1</c:v>
                </c:pt>
              </c:strCache>
            </c:strRef>
          </c:cat>
          <c:val>
            <c:numRef>
              <c:f>'Data for chart'!$C$22:$C$28</c:f>
              <c:numCache>
                <c:formatCode>0.00</c:formatCode>
                <c:ptCount val="7"/>
                <c:pt idx="0">
                  <c:v>1.95</c:v>
                </c:pt>
                <c:pt idx="1">
                  <c:v>0.3</c:v>
                </c:pt>
                <c:pt idx="2">
                  <c:v>1.65</c:v>
                </c:pt>
                <c:pt idx="4">
                  <c:v>1.77</c:v>
                </c:pt>
                <c:pt idx="5">
                  <c:v>7.0000000000000007E-2</c:v>
                </c:pt>
                <c:pt idx="6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8D-294F-9D0D-BEF82357369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52181168"/>
        <c:axId val="884446672"/>
      </c:barChart>
      <c:catAx>
        <c:axId val="9521811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4446672"/>
        <c:crosses val="autoZero"/>
        <c:auto val="1"/>
        <c:lblAlgn val="ctr"/>
        <c:lblOffset val="100"/>
        <c:noMultiLvlLbl val="0"/>
      </c:catAx>
      <c:valAx>
        <c:axId val="88444667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2181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7B8-E241-A91F-5213D3A45FDD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7B8-E241-A91F-5213D3A45FDD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7B8-E241-A91F-5213D3A45F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'[Productivity chart and data.xlsx]Data for chart'!$A$10:$A$15</c:f>
              <c:strCache>
                <c:ptCount val="6"/>
                <c:pt idx="0">
                  <c:v>Actual
2021:Q1-2022:Q1</c:v>
                </c:pt>
                <c:pt idx="3">
                  <c:v>Forecast
2021:Q1-2021:Q4</c:v>
                </c:pt>
                <c:pt idx="5">
                  <c:v>Hypothetical
2021:Q1-2021:Q4</c:v>
                </c:pt>
              </c:strCache>
            </c:strRef>
          </c:cat>
          <c:val>
            <c:numRef>
              <c:f>'[Productivity chart and data.xlsx]Data for chart'!$B$10:$B$15</c:f>
              <c:numCache>
                <c:formatCode>0.00</c:formatCode>
                <c:ptCount val="6"/>
                <c:pt idx="0">
                  <c:v>3.6984781793114423</c:v>
                </c:pt>
                <c:pt idx="1">
                  <c:v>4.514840224262139</c:v>
                </c:pt>
                <c:pt idx="3">
                  <c:v>2.33</c:v>
                </c:pt>
                <c:pt idx="5">
                  <c:v>4.51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7B8-E241-A91F-5213D3A45FD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24819328"/>
        <c:axId val="924674880"/>
      </c:barChart>
      <c:catAx>
        <c:axId val="9248193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4674880"/>
        <c:crosses val="autoZero"/>
        <c:auto val="1"/>
        <c:lblAlgn val="ctr"/>
        <c:lblOffset val="100"/>
        <c:noMultiLvlLbl val="0"/>
      </c:catAx>
      <c:valAx>
        <c:axId val="9246748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4819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DDE-024F-8E21-E8F9247CD7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'Data for chart'!$A$30:$A$37</c:f>
              <c:strCache>
                <c:ptCount val="8"/>
                <c:pt idx="0">
                  <c:v>Output</c:v>
                </c:pt>
                <c:pt idx="1">
                  <c:v>Employment</c:v>
                </c:pt>
                <c:pt idx="2">
                  <c:v>Productivity</c:v>
                </c:pt>
                <c:pt idx="4">
                  <c:v>Employment/Labor Force</c:v>
                </c:pt>
                <c:pt idx="5">
                  <c:v>Labor Force/Population</c:v>
                </c:pt>
                <c:pt idx="6">
                  <c:v>Labor Force</c:v>
                </c:pt>
                <c:pt idx="7">
                  <c:v>Population</c:v>
                </c:pt>
              </c:strCache>
            </c:strRef>
          </c:cat>
          <c:val>
            <c:numRef>
              <c:f>'Data for chart'!$B$30:$B$37</c:f>
              <c:numCache>
                <c:formatCode>0.0</c:formatCode>
                <c:ptCount val="8"/>
                <c:pt idx="0">
                  <c:v>0</c:v>
                </c:pt>
                <c:pt idx="1">
                  <c:v>-1</c:v>
                </c:pt>
                <c:pt idx="2">
                  <c:v>1</c:v>
                </c:pt>
                <c:pt idx="4">
                  <c:v>-1.5</c:v>
                </c:pt>
                <c:pt idx="5">
                  <c:v>0</c:v>
                </c:pt>
                <c:pt idx="6">
                  <c:v>0.5</c:v>
                </c:pt>
                <c:pt idx="7" formatCode="General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DE-024F-8E21-E8F9247CD78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52181168"/>
        <c:axId val="884446672"/>
      </c:barChart>
      <c:catAx>
        <c:axId val="9521811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4446672"/>
        <c:crosses val="autoZero"/>
        <c:auto val="1"/>
        <c:lblAlgn val="ctr"/>
        <c:lblOffset val="100"/>
        <c:noMultiLvlLbl val="0"/>
      </c:catAx>
      <c:valAx>
        <c:axId val="884446672"/>
        <c:scaling>
          <c:orientation val="minMax"/>
          <c:max val="2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21811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0.33829</cdr:x>
      <cdr:y>0.77306</cdr:y>
    </cdr:from>
    <cdr:to>
      <cdr:x>0.33829</cdr:x>
      <cdr:y>0.80991</cdr:y>
    </cdr:to>
    <cdr:cxnSp macro="">
      <cdr:nvCxnSpPr>
        <cdr:cNvPr id="9" name="Straight Arrow Connector 8">
          <a:extLst xmlns:a="http://schemas.openxmlformats.org/drawingml/2006/main">
            <a:ext uri="{FF2B5EF4-FFF2-40B4-BE49-F238E27FC236}">
              <a16:creationId xmlns:a16="http://schemas.microsoft.com/office/drawing/2014/main" id="{9F162000-8F8F-168F-87FC-4C04928F6681}"/>
            </a:ext>
          </a:extLst>
        </cdr:cNvPr>
        <cdr:cNvCxnSpPr/>
      </cdr:nvCxnSpPr>
      <cdr:spPr>
        <a:xfrm xmlns:a="http://schemas.openxmlformats.org/drawingml/2006/main" flipV="1">
          <a:off x="2939695" y="3749948"/>
          <a:ext cx="0" cy="17875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0.25049</cdr:x>
      <cdr:y>0.80439</cdr:y>
    </cdr:from>
    <cdr:to>
      <cdr:x>0.42549</cdr:x>
      <cdr:y>0.90474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66044C92-2667-3ED1-DBC4-30C5A854F73E}"/>
            </a:ext>
          </a:extLst>
        </cdr:cNvPr>
        <cdr:cNvSpPr txBox="1"/>
      </cdr:nvSpPr>
      <cdr:spPr>
        <a:xfrm xmlns:a="http://schemas.openxmlformats.org/drawingml/2006/main">
          <a:off x="2176766" y="3901881"/>
          <a:ext cx="1520748" cy="4867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Job openings / labor force</a:t>
          </a:r>
        </a:p>
      </cdr:txBody>
    </cdr:sp>
  </cdr:relSizeAnchor>
  <cdr:relSizeAnchor xmlns:cdr="http://schemas.openxmlformats.org/drawingml/2006/chartDrawing">
    <cdr:from>
      <cdr:x>0.51752</cdr:x>
      <cdr:y>0.33536</cdr:y>
    </cdr:from>
    <cdr:to>
      <cdr:x>0.51829</cdr:x>
      <cdr:y>0.38209</cdr:y>
    </cdr:to>
    <cdr:cxnSp macro="">
      <cdr:nvCxnSpPr>
        <cdr:cNvPr id="11" name="Straight Arrow Connector 10">
          <a:extLst xmlns:a="http://schemas.openxmlformats.org/drawingml/2006/main">
            <a:ext uri="{FF2B5EF4-FFF2-40B4-BE49-F238E27FC236}">
              <a16:creationId xmlns:a16="http://schemas.microsoft.com/office/drawing/2014/main" id="{1D6B8C13-6530-014A-0FA2-FE9E58DBB98C}"/>
            </a:ext>
          </a:extLst>
        </cdr:cNvPr>
        <cdr:cNvCxnSpPr/>
      </cdr:nvCxnSpPr>
      <cdr:spPr>
        <a:xfrm xmlns:a="http://schemas.openxmlformats.org/drawingml/2006/main">
          <a:off x="4497205" y="1626756"/>
          <a:ext cx="6691" cy="22667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0.39612</cdr:x>
      <cdr:y>0.25701</cdr:y>
    </cdr:from>
    <cdr:to>
      <cdr:x>0.65118</cdr:x>
      <cdr:y>0.31986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97ABBF8E-D44D-706E-A45F-ED3A5FA3D119}"/>
            </a:ext>
          </a:extLst>
        </cdr:cNvPr>
        <cdr:cNvSpPr txBox="1"/>
      </cdr:nvSpPr>
      <cdr:spPr>
        <a:xfrm xmlns:a="http://schemas.openxmlformats.org/drawingml/2006/main">
          <a:off x="3442318" y="1246718"/>
          <a:ext cx="2216468" cy="304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b="1" dirty="0">
              <a:latin typeface="Calibri" panose="020F0502020204030204" pitchFamily="34" charset="0"/>
              <a:cs typeface="Calibri" panose="020F0502020204030204" pitchFamily="34" charset="0"/>
            </a:rPr>
            <a:t>Unemployment rate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0.04967</cdr:x>
      <cdr:y>0.64116</cdr:y>
    </cdr:from>
    <cdr:to>
      <cdr:x>0.96284</cdr:x>
      <cdr:y>0.64116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5D0D6C3B-EAF9-87BE-DFD3-B68C65CF11F3}"/>
            </a:ext>
          </a:extLst>
        </cdr:cNvPr>
        <cdr:cNvCxnSpPr/>
      </cdr:nvCxnSpPr>
      <cdr:spPr>
        <a:xfrm xmlns:a="http://schemas.openxmlformats.org/drawingml/2006/main">
          <a:off x="431652" y="3104903"/>
          <a:ext cx="7935434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0.04518</cdr:x>
      <cdr:y>0.63866</cdr:y>
    </cdr:from>
    <cdr:to>
      <cdr:x>0.95347</cdr:x>
      <cdr:y>0.64301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755B9E42-A7D8-D54D-B07C-DBBC61192C2B}"/>
            </a:ext>
          </a:extLst>
        </cdr:cNvPr>
        <cdr:cNvCxnSpPr/>
      </cdr:nvCxnSpPr>
      <cdr:spPr>
        <a:xfrm xmlns:a="http://schemas.openxmlformats.org/drawingml/2006/main" flipV="1">
          <a:off x="392653" y="3098002"/>
          <a:ext cx="7893027" cy="21101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0.65433</cdr:x>
      <cdr:y>0.61155</cdr:y>
    </cdr:from>
    <cdr:to>
      <cdr:x>0.77121</cdr:x>
      <cdr:y>0.65665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ADE3801-B3EF-D5F1-3953-BE501E215CC6}"/>
            </a:ext>
          </a:extLst>
        </cdr:cNvPr>
        <cdr:cNvSpPr txBox="1"/>
      </cdr:nvSpPr>
      <cdr:spPr>
        <a:xfrm xmlns:a="http://schemas.openxmlformats.org/drawingml/2006/main">
          <a:off x="5322229" y="2962859"/>
          <a:ext cx="950679" cy="2185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Total LFPR</a:t>
          </a:r>
        </a:p>
      </cdr:txBody>
    </cdr:sp>
  </cdr:relSizeAnchor>
  <cdr:relSizeAnchor xmlns:cdr="http://schemas.openxmlformats.org/drawingml/2006/chartDrawing">
    <cdr:from>
      <cdr:x>0.62808</cdr:x>
      <cdr:y>0.02901</cdr:y>
    </cdr:from>
    <cdr:to>
      <cdr:x>0.80121</cdr:x>
      <cdr:y>0.0741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26ECCA61-DAE6-6B89-91DA-D22027812B35}"/>
            </a:ext>
          </a:extLst>
        </cdr:cNvPr>
        <cdr:cNvSpPr txBox="1"/>
      </cdr:nvSpPr>
      <cdr:spPr>
        <a:xfrm xmlns:a="http://schemas.openxmlformats.org/drawingml/2006/main">
          <a:off x="5108708" y="140554"/>
          <a:ext cx="1408206" cy="2184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Age 25-54 LFPR</a:t>
          </a:r>
        </a:p>
      </cdr:txBody>
    </cdr:sp>
  </cdr:relSizeAnchor>
  <cdr:relSizeAnchor xmlns:cdr="http://schemas.openxmlformats.org/drawingml/2006/chartDrawing">
    <cdr:from>
      <cdr:x>0.36647</cdr:x>
      <cdr:y>0.03813</cdr:y>
    </cdr:from>
    <cdr:to>
      <cdr:x>0.36647</cdr:x>
      <cdr:y>0.91244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295D8E7F-CB01-AAC2-3F57-ED75D4C28E64}"/>
            </a:ext>
          </a:extLst>
        </cdr:cNvPr>
        <cdr:cNvCxnSpPr/>
      </cdr:nvCxnSpPr>
      <cdr:spPr>
        <a:xfrm xmlns:a="http://schemas.openxmlformats.org/drawingml/2006/main" flipV="1">
          <a:off x="2980760" y="184728"/>
          <a:ext cx="0" cy="4235925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0.41003</cdr:x>
      <cdr:y>0.02961</cdr:y>
    </cdr:from>
    <cdr:to>
      <cdr:x>0.58783</cdr:x>
      <cdr:y>0.13726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F8B3588D-749B-C558-28EE-0E1B535BC515}"/>
            </a:ext>
          </a:extLst>
        </cdr:cNvPr>
        <cdr:cNvSpPr txBox="1"/>
      </cdr:nvSpPr>
      <cdr:spPr>
        <a:xfrm xmlns:a="http://schemas.openxmlformats.org/drawingml/2006/main">
          <a:off x="3335094" y="143444"/>
          <a:ext cx="1446202" cy="5215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rgbClr val="C00000"/>
              </a:solidFill>
            </a:rPr>
            <a:t>February 2020: LFPR = 83.0%</a:t>
          </a:r>
        </a:p>
      </cdr:txBody>
    </cdr:sp>
  </cdr:relSizeAnchor>
  <cdr:relSizeAnchor xmlns:cdr="http://schemas.openxmlformats.org/drawingml/2006/chartDrawing">
    <cdr:from>
      <cdr:x>0.4172</cdr:x>
      <cdr:y>0.61007</cdr:y>
    </cdr:from>
    <cdr:to>
      <cdr:x>0.58066</cdr:x>
      <cdr:y>0.71872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700F9B1D-824E-CB15-5D71-08C7F64C2998}"/>
            </a:ext>
          </a:extLst>
        </cdr:cNvPr>
        <cdr:cNvSpPr txBox="1"/>
      </cdr:nvSpPr>
      <cdr:spPr>
        <a:xfrm xmlns:a="http://schemas.openxmlformats.org/drawingml/2006/main">
          <a:off x="3393419" y="2955717"/>
          <a:ext cx="1329552" cy="526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rgbClr val="C00000"/>
              </a:solidFill>
            </a:rPr>
            <a:t>February 2020:</a:t>
          </a:r>
        </a:p>
        <a:p xmlns:a="http://schemas.openxmlformats.org/drawingml/2006/main">
          <a:r>
            <a:rPr lang="en-US" sz="1400" b="1" dirty="0">
              <a:solidFill>
                <a:srgbClr val="C00000"/>
              </a:solidFill>
            </a:rPr>
            <a:t>LFPR</a:t>
          </a:r>
          <a:r>
            <a:rPr lang="en-US" sz="1400" b="1" baseline="0" dirty="0">
              <a:solidFill>
                <a:srgbClr val="C00000"/>
              </a:solidFill>
            </a:rPr>
            <a:t> = </a:t>
          </a:r>
          <a:r>
            <a:rPr lang="en-US" sz="1400" b="1" dirty="0">
              <a:solidFill>
                <a:srgbClr val="C00000"/>
              </a:solidFill>
            </a:rPr>
            <a:t>63.5%</a:t>
          </a:r>
        </a:p>
      </cdr:txBody>
    </cdr:sp>
  </cdr:relSizeAnchor>
  <cdr:relSizeAnchor xmlns:cdr="http://schemas.openxmlformats.org/drawingml/2006/chartDrawing">
    <cdr:from>
      <cdr:x>0.85549</cdr:x>
      <cdr:y>0.7698</cdr:y>
    </cdr:from>
    <cdr:to>
      <cdr:x>1</cdr:x>
      <cdr:y>0.87314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C4072C7A-AED9-6523-C21C-C0A01F932AC5}"/>
            </a:ext>
          </a:extLst>
        </cdr:cNvPr>
        <cdr:cNvSpPr txBox="1"/>
      </cdr:nvSpPr>
      <cdr:spPr>
        <a:xfrm xmlns:a="http://schemas.openxmlformats.org/drawingml/2006/main">
          <a:off x="6958413" y="3729596"/>
          <a:ext cx="1175392" cy="5006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C00000"/>
              </a:solidFill>
            </a:rPr>
            <a:t>April</a:t>
          </a:r>
          <a:r>
            <a:rPr lang="en-US" sz="1400" b="1" baseline="0" dirty="0">
              <a:solidFill>
                <a:srgbClr val="C00000"/>
              </a:solidFill>
            </a:rPr>
            <a:t> 2022: LFPR = </a:t>
          </a:r>
          <a:r>
            <a:rPr lang="en-US" sz="1400" b="1" dirty="0">
              <a:solidFill>
                <a:srgbClr val="C00000"/>
              </a:solidFill>
            </a:rPr>
            <a:t>62.2%</a:t>
          </a:r>
        </a:p>
      </cdr:txBody>
    </cdr:sp>
  </cdr:relSizeAnchor>
  <cdr:relSizeAnchor xmlns:cdr="http://schemas.openxmlformats.org/drawingml/2006/chartDrawing">
    <cdr:from>
      <cdr:x>0.85516</cdr:x>
      <cdr:y>0.18111</cdr:y>
    </cdr:from>
    <cdr:to>
      <cdr:x>0.99786</cdr:x>
      <cdr:y>0.28072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CBAC3D47-F202-D31C-E5EE-42E5BD973102}"/>
            </a:ext>
          </a:extLst>
        </cdr:cNvPr>
        <cdr:cNvSpPr txBox="1"/>
      </cdr:nvSpPr>
      <cdr:spPr>
        <a:xfrm xmlns:a="http://schemas.openxmlformats.org/drawingml/2006/main">
          <a:off x="6955693" y="877456"/>
          <a:ext cx="1160697" cy="4825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C00000"/>
              </a:solidFill>
            </a:rPr>
            <a:t>April</a:t>
          </a:r>
          <a:r>
            <a:rPr lang="en-US" sz="1400" b="1" baseline="0" dirty="0">
              <a:solidFill>
                <a:srgbClr val="C00000"/>
              </a:solidFill>
            </a:rPr>
            <a:t> 2022: LFPR = </a:t>
          </a:r>
          <a:r>
            <a:rPr lang="en-US" sz="1400" b="1" dirty="0">
              <a:solidFill>
                <a:srgbClr val="C00000"/>
              </a:solidFill>
            </a:rPr>
            <a:t>82.4%</a:t>
          </a:r>
        </a:p>
      </cdr:txBody>
    </cdr:sp>
  </cdr:relSizeAnchor>
  <cdr:relSizeAnchor xmlns:cdr="http://schemas.openxmlformats.org/drawingml/2006/chartDrawing">
    <cdr:from>
      <cdr:x>0.70606</cdr:x>
      <cdr:y>0.08874</cdr:y>
    </cdr:from>
    <cdr:to>
      <cdr:x>0.70606</cdr:x>
      <cdr:y>0.12369</cdr:y>
    </cdr:to>
    <cdr:cxnSp macro="">
      <cdr:nvCxnSpPr>
        <cdr:cNvPr id="14" name="Straight Arrow Connector 13">
          <a:extLst xmlns:a="http://schemas.openxmlformats.org/drawingml/2006/main">
            <a:ext uri="{FF2B5EF4-FFF2-40B4-BE49-F238E27FC236}">
              <a16:creationId xmlns:a16="http://schemas.microsoft.com/office/drawing/2014/main" id="{FA8DEE96-026C-6996-B33C-22F467472012}"/>
            </a:ext>
          </a:extLst>
        </cdr:cNvPr>
        <cdr:cNvCxnSpPr/>
      </cdr:nvCxnSpPr>
      <cdr:spPr>
        <a:xfrm xmlns:a="http://schemas.openxmlformats.org/drawingml/2006/main">
          <a:off x="5742918" y="429932"/>
          <a:ext cx="0" cy="169328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0.71086</cdr:x>
      <cdr:y>0.66939</cdr:y>
    </cdr:from>
    <cdr:to>
      <cdr:x>0.71086</cdr:x>
      <cdr:y>0.70433</cdr:y>
    </cdr:to>
    <cdr:cxnSp macro="">
      <cdr:nvCxnSpPr>
        <cdr:cNvPr id="15" name="Straight Arrow Connector 14">
          <a:extLst xmlns:a="http://schemas.openxmlformats.org/drawingml/2006/main">
            <a:ext uri="{FF2B5EF4-FFF2-40B4-BE49-F238E27FC236}">
              <a16:creationId xmlns:a16="http://schemas.microsoft.com/office/drawing/2014/main" id="{46E7684D-CC60-1DE5-BDAC-B3E44648075B}"/>
            </a:ext>
          </a:extLst>
        </cdr:cNvPr>
        <cdr:cNvCxnSpPr/>
      </cdr:nvCxnSpPr>
      <cdr:spPr>
        <a:xfrm xmlns:a="http://schemas.openxmlformats.org/drawingml/2006/main">
          <a:off x="5782032" y="3243126"/>
          <a:ext cx="0" cy="16928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0.38095</cdr:x>
      <cdr:y>0.06273</cdr:y>
    </cdr:from>
    <cdr:to>
      <cdr:x>0.40956</cdr:x>
      <cdr:y>0.07739</cdr:y>
    </cdr:to>
    <cdr:cxnSp macro="">
      <cdr:nvCxnSpPr>
        <cdr:cNvPr id="16" name="Straight Arrow Connector 15">
          <a:extLst xmlns:a="http://schemas.openxmlformats.org/drawingml/2006/main">
            <a:ext uri="{FF2B5EF4-FFF2-40B4-BE49-F238E27FC236}">
              <a16:creationId xmlns:a16="http://schemas.microsoft.com/office/drawing/2014/main" id="{967471E5-3C83-80B9-B53E-1F2BC58A675C}"/>
            </a:ext>
          </a:extLst>
        </cdr:cNvPr>
        <cdr:cNvCxnSpPr/>
      </cdr:nvCxnSpPr>
      <cdr:spPr>
        <a:xfrm xmlns:a="http://schemas.openxmlformats.org/drawingml/2006/main" flipH="1">
          <a:off x="3098609" y="303920"/>
          <a:ext cx="232708" cy="71026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0.37981</cdr:x>
      <cdr:y>0.64381</cdr:y>
    </cdr:from>
    <cdr:to>
      <cdr:x>0.40842</cdr:x>
      <cdr:y>0.65847</cdr:y>
    </cdr:to>
    <cdr:cxnSp macro="">
      <cdr:nvCxnSpPr>
        <cdr:cNvPr id="19" name="Straight Arrow Connector 18">
          <a:extLst xmlns:a="http://schemas.openxmlformats.org/drawingml/2006/main">
            <a:ext uri="{FF2B5EF4-FFF2-40B4-BE49-F238E27FC236}">
              <a16:creationId xmlns:a16="http://schemas.microsoft.com/office/drawing/2014/main" id="{D5003B0A-EEB6-96BC-B475-B2A7F9FE24E3}"/>
            </a:ext>
          </a:extLst>
        </cdr:cNvPr>
        <cdr:cNvCxnSpPr/>
      </cdr:nvCxnSpPr>
      <cdr:spPr>
        <a:xfrm xmlns:a="http://schemas.openxmlformats.org/drawingml/2006/main" flipH="1">
          <a:off x="3089319" y="3119164"/>
          <a:ext cx="232708" cy="71025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0.94185</cdr:x>
      <cdr:y>0.13281</cdr:y>
    </cdr:from>
    <cdr:to>
      <cdr:x>0.96568</cdr:x>
      <cdr:y>0.16644</cdr:y>
    </cdr:to>
    <cdr:cxnSp macro="">
      <cdr:nvCxnSpPr>
        <cdr:cNvPr id="20" name="Straight Arrow Connector 19">
          <a:extLst xmlns:a="http://schemas.openxmlformats.org/drawingml/2006/main">
            <a:ext uri="{FF2B5EF4-FFF2-40B4-BE49-F238E27FC236}">
              <a16:creationId xmlns:a16="http://schemas.microsoft.com/office/drawing/2014/main" id="{3E7BD0EF-E024-D87A-2D45-6BE77BD35EA9}"/>
            </a:ext>
          </a:extLst>
        </cdr:cNvPr>
        <cdr:cNvCxnSpPr/>
      </cdr:nvCxnSpPr>
      <cdr:spPr>
        <a:xfrm xmlns:a="http://schemas.openxmlformats.org/drawingml/2006/main" flipV="1">
          <a:off x="7660788" y="643449"/>
          <a:ext cx="193828" cy="162933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0.94184</cdr:x>
      <cdr:y>0.72393</cdr:y>
    </cdr:from>
    <cdr:to>
      <cdr:x>0.96567</cdr:x>
      <cdr:y>0.75757</cdr:y>
    </cdr:to>
    <cdr:cxnSp macro="">
      <cdr:nvCxnSpPr>
        <cdr:cNvPr id="24" name="Straight Arrow Connector 23">
          <a:extLst xmlns:a="http://schemas.openxmlformats.org/drawingml/2006/main">
            <a:ext uri="{FF2B5EF4-FFF2-40B4-BE49-F238E27FC236}">
              <a16:creationId xmlns:a16="http://schemas.microsoft.com/office/drawing/2014/main" id="{03908C1D-6C89-DA9F-C791-331149CC9C8F}"/>
            </a:ext>
          </a:extLst>
        </cdr:cNvPr>
        <cdr:cNvCxnSpPr/>
      </cdr:nvCxnSpPr>
      <cdr:spPr>
        <a:xfrm xmlns:a="http://schemas.openxmlformats.org/drawingml/2006/main" flipV="1">
          <a:off x="7660735" y="3507331"/>
          <a:ext cx="193828" cy="162982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0.61415</cdr:x>
      <cdr:y>0.57745</cdr:y>
    </cdr:from>
    <cdr:to>
      <cdr:x>0.75556</cdr:x>
      <cdr:y>0.63363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ADE3801-B3EF-D5F1-3953-BE501E215CC6}"/>
            </a:ext>
          </a:extLst>
        </cdr:cNvPr>
        <cdr:cNvSpPr txBox="1"/>
      </cdr:nvSpPr>
      <cdr:spPr>
        <a:xfrm xmlns:a="http://schemas.openxmlformats.org/drawingml/2006/main">
          <a:off x="4995358" y="2803023"/>
          <a:ext cx="1150255" cy="2726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Female LFPR</a:t>
          </a:r>
        </a:p>
      </cdr:txBody>
    </cdr:sp>
  </cdr:relSizeAnchor>
  <cdr:relSizeAnchor xmlns:cdr="http://schemas.openxmlformats.org/drawingml/2006/chartDrawing">
    <cdr:from>
      <cdr:x>0.60484</cdr:x>
      <cdr:y>0.02743</cdr:y>
    </cdr:from>
    <cdr:to>
      <cdr:x>0.72322</cdr:x>
      <cdr:y>0.07252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26ECCA61-DAE6-6B89-91DA-D22027812B35}"/>
            </a:ext>
          </a:extLst>
        </cdr:cNvPr>
        <cdr:cNvSpPr txBox="1"/>
      </cdr:nvSpPr>
      <cdr:spPr>
        <a:xfrm xmlns:a="http://schemas.openxmlformats.org/drawingml/2006/main">
          <a:off x="4919615" y="133131"/>
          <a:ext cx="962879" cy="2188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Male LFPR</a:t>
          </a:r>
        </a:p>
      </cdr:txBody>
    </cdr:sp>
  </cdr:relSizeAnchor>
  <cdr:relSizeAnchor xmlns:cdr="http://schemas.openxmlformats.org/drawingml/2006/chartDrawing">
    <cdr:from>
      <cdr:x>0.36533</cdr:x>
      <cdr:y>0.03806</cdr:y>
    </cdr:from>
    <cdr:to>
      <cdr:x>0.36533</cdr:x>
      <cdr:y>0.91161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295D8E7F-CB01-AAC2-3F57-ED75D4C28E64}"/>
            </a:ext>
          </a:extLst>
        </cdr:cNvPr>
        <cdr:cNvCxnSpPr/>
      </cdr:nvCxnSpPr>
      <cdr:spPr>
        <a:xfrm xmlns:a="http://schemas.openxmlformats.org/drawingml/2006/main" flipV="1">
          <a:off x="2971523" y="184727"/>
          <a:ext cx="0" cy="4240335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0.20909</cdr:x>
      <cdr:y>0.12884</cdr:y>
    </cdr:from>
    <cdr:to>
      <cdr:x>0.3797</cdr:x>
      <cdr:y>0.24927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F8B3588D-749B-C558-28EE-0E1B535BC515}"/>
            </a:ext>
          </a:extLst>
        </cdr:cNvPr>
        <cdr:cNvSpPr txBox="1"/>
      </cdr:nvSpPr>
      <cdr:spPr>
        <a:xfrm xmlns:a="http://schemas.openxmlformats.org/drawingml/2006/main">
          <a:off x="1700725" y="625419"/>
          <a:ext cx="1387652" cy="5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rgbClr val="C00000"/>
              </a:solidFill>
            </a:rPr>
            <a:t>February 2020: LFPR = 89.2%</a:t>
          </a:r>
        </a:p>
      </cdr:txBody>
    </cdr:sp>
  </cdr:relSizeAnchor>
  <cdr:relSizeAnchor xmlns:cdr="http://schemas.openxmlformats.org/drawingml/2006/chartDrawing">
    <cdr:from>
      <cdr:x>0.21222</cdr:x>
      <cdr:y>0.6935</cdr:y>
    </cdr:from>
    <cdr:to>
      <cdr:x>0.37568</cdr:x>
      <cdr:y>0.80678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700F9B1D-824E-CB15-5D71-08C7F64C2998}"/>
            </a:ext>
          </a:extLst>
        </cdr:cNvPr>
        <cdr:cNvSpPr txBox="1"/>
      </cdr:nvSpPr>
      <cdr:spPr>
        <a:xfrm xmlns:a="http://schemas.openxmlformats.org/drawingml/2006/main">
          <a:off x="1726129" y="3366304"/>
          <a:ext cx="1329552" cy="549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rgbClr val="C00000"/>
              </a:solidFill>
            </a:rPr>
            <a:t>February 2020:</a:t>
          </a:r>
        </a:p>
        <a:p xmlns:a="http://schemas.openxmlformats.org/drawingml/2006/main">
          <a:r>
            <a:rPr lang="en-US" sz="1400" b="1" dirty="0">
              <a:solidFill>
                <a:srgbClr val="C00000"/>
              </a:solidFill>
            </a:rPr>
            <a:t>LFPR</a:t>
          </a:r>
          <a:r>
            <a:rPr lang="en-US" sz="1400" b="1" baseline="0" dirty="0">
              <a:solidFill>
                <a:srgbClr val="C00000"/>
              </a:solidFill>
            </a:rPr>
            <a:t> = 76.9</a:t>
          </a:r>
          <a:r>
            <a:rPr lang="en-US" sz="1400" b="1" dirty="0">
              <a:solidFill>
                <a:srgbClr val="C00000"/>
              </a:solidFill>
            </a:rPr>
            <a:t>%</a:t>
          </a:r>
        </a:p>
      </cdr:txBody>
    </cdr:sp>
  </cdr:relSizeAnchor>
  <cdr:relSizeAnchor xmlns:cdr="http://schemas.openxmlformats.org/drawingml/2006/chartDrawing">
    <cdr:from>
      <cdr:x>0.843</cdr:x>
      <cdr:y>0.69255</cdr:y>
    </cdr:from>
    <cdr:to>
      <cdr:x>0.98864</cdr:x>
      <cdr:y>0.79346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C4072C7A-AED9-6523-C21C-C0A01F932AC5}"/>
            </a:ext>
          </a:extLst>
        </cdr:cNvPr>
        <cdr:cNvSpPr txBox="1"/>
      </cdr:nvSpPr>
      <cdr:spPr>
        <a:xfrm xmlns:a="http://schemas.openxmlformats.org/drawingml/2006/main">
          <a:off x="6856814" y="3361692"/>
          <a:ext cx="1184628" cy="4898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C00000"/>
              </a:solidFill>
            </a:rPr>
            <a:t>April</a:t>
          </a:r>
          <a:r>
            <a:rPr lang="en-US" sz="1400" b="1" baseline="0" dirty="0">
              <a:solidFill>
                <a:srgbClr val="C00000"/>
              </a:solidFill>
            </a:rPr>
            <a:t> 2022: LFPR = 76.7</a:t>
          </a:r>
          <a:r>
            <a:rPr lang="en-US" sz="1400" b="1" dirty="0">
              <a:solidFill>
                <a:srgbClr val="C00000"/>
              </a:solidFill>
            </a:rPr>
            <a:t>%</a:t>
          </a:r>
        </a:p>
      </cdr:txBody>
    </cdr:sp>
  </cdr:relSizeAnchor>
  <cdr:relSizeAnchor xmlns:cdr="http://schemas.openxmlformats.org/drawingml/2006/chartDrawing">
    <cdr:from>
      <cdr:x>0.83278</cdr:x>
      <cdr:y>0.14614</cdr:y>
    </cdr:from>
    <cdr:to>
      <cdr:x>0.98443</cdr:x>
      <cdr:y>0.24736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CBAC3D47-F202-D31C-E5EE-42E5BD973102}"/>
            </a:ext>
          </a:extLst>
        </cdr:cNvPr>
        <cdr:cNvSpPr txBox="1"/>
      </cdr:nvSpPr>
      <cdr:spPr>
        <a:xfrm xmlns:a="http://schemas.openxmlformats.org/drawingml/2006/main">
          <a:off x="6773687" y="709396"/>
          <a:ext cx="1233476" cy="4913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C00000"/>
              </a:solidFill>
            </a:rPr>
            <a:t>April</a:t>
          </a:r>
          <a:r>
            <a:rPr lang="en-US" sz="1400" b="1" baseline="0" dirty="0">
              <a:solidFill>
                <a:srgbClr val="C00000"/>
              </a:solidFill>
            </a:rPr>
            <a:t> 2022: LFPR = </a:t>
          </a:r>
          <a:r>
            <a:rPr lang="en-US" sz="1400" b="1" dirty="0">
              <a:solidFill>
                <a:srgbClr val="C00000"/>
              </a:solidFill>
            </a:rPr>
            <a:t>87.9%</a:t>
          </a:r>
        </a:p>
      </cdr:txBody>
    </cdr:sp>
  </cdr:relSizeAnchor>
  <cdr:relSizeAnchor xmlns:cdr="http://schemas.openxmlformats.org/drawingml/2006/chartDrawing">
    <cdr:from>
      <cdr:x>0.66565</cdr:x>
      <cdr:y>0.08713</cdr:y>
    </cdr:from>
    <cdr:to>
      <cdr:x>0.66565</cdr:x>
      <cdr:y>0.12208</cdr:y>
    </cdr:to>
    <cdr:cxnSp macro="">
      <cdr:nvCxnSpPr>
        <cdr:cNvPr id="14" name="Straight Arrow Connector 13">
          <a:extLst xmlns:a="http://schemas.openxmlformats.org/drawingml/2006/main">
            <a:ext uri="{FF2B5EF4-FFF2-40B4-BE49-F238E27FC236}">
              <a16:creationId xmlns:a16="http://schemas.microsoft.com/office/drawing/2014/main" id="{FA8DEE96-026C-6996-B33C-22F467472012}"/>
            </a:ext>
          </a:extLst>
        </cdr:cNvPr>
        <cdr:cNvCxnSpPr/>
      </cdr:nvCxnSpPr>
      <cdr:spPr>
        <a:xfrm xmlns:a="http://schemas.openxmlformats.org/drawingml/2006/main">
          <a:off x="5414250" y="422953"/>
          <a:ext cx="0" cy="169652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0.68176</cdr:x>
      <cdr:y>0.63866</cdr:y>
    </cdr:from>
    <cdr:to>
      <cdr:x>0.68176</cdr:x>
      <cdr:y>0.6736</cdr:y>
    </cdr:to>
    <cdr:cxnSp macro="">
      <cdr:nvCxnSpPr>
        <cdr:cNvPr id="15" name="Straight Arrow Connector 14">
          <a:extLst xmlns:a="http://schemas.openxmlformats.org/drawingml/2006/main">
            <a:ext uri="{FF2B5EF4-FFF2-40B4-BE49-F238E27FC236}">
              <a16:creationId xmlns:a16="http://schemas.microsoft.com/office/drawing/2014/main" id="{46E7684D-CC60-1DE5-BDAC-B3E44648075B}"/>
            </a:ext>
          </a:extLst>
        </cdr:cNvPr>
        <cdr:cNvCxnSpPr/>
      </cdr:nvCxnSpPr>
      <cdr:spPr>
        <a:xfrm xmlns:a="http://schemas.openxmlformats.org/drawingml/2006/main">
          <a:off x="5545303" y="3100129"/>
          <a:ext cx="0" cy="169603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0.32951</cdr:x>
      <cdr:y>0.08678</cdr:y>
    </cdr:from>
    <cdr:to>
      <cdr:x>0.3573</cdr:x>
      <cdr:y>0.12849</cdr:y>
    </cdr:to>
    <cdr:cxnSp macro="">
      <cdr:nvCxnSpPr>
        <cdr:cNvPr id="16" name="Straight Arrow Connector 15">
          <a:extLst xmlns:a="http://schemas.openxmlformats.org/drawingml/2006/main">
            <a:ext uri="{FF2B5EF4-FFF2-40B4-BE49-F238E27FC236}">
              <a16:creationId xmlns:a16="http://schemas.microsoft.com/office/drawing/2014/main" id="{967471E5-3C83-80B9-B53E-1F2BC58A675C}"/>
            </a:ext>
          </a:extLst>
        </cdr:cNvPr>
        <cdr:cNvCxnSpPr/>
      </cdr:nvCxnSpPr>
      <cdr:spPr>
        <a:xfrm xmlns:a="http://schemas.openxmlformats.org/drawingml/2006/main" flipV="1">
          <a:off x="2680143" y="421219"/>
          <a:ext cx="226038" cy="202465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0.95279</cdr:x>
      <cdr:y>0.14798</cdr:y>
    </cdr:from>
    <cdr:to>
      <cdr:x>0.9709</cdr:x>
      <cdr:y>0.17598</cdr:y>
    </cdr:to>
    <cdr:cxnSp macro="">
      <cdr:nvCxnSpPr>
        <cdr:cNvPr id="20" name="Straight Arrow Connector 19">
          <a:extLst xmlns:a="http://schemas.openxmlformats.org/drawingml/2006/main">
            <a:ext uri="{FF2B5EF4-FFF2-40B4-BE49-F238E27FC236}">
              <a16:creationId xmlns:a16="http://schemas.microsoft.com/office/drawing/2014/main" id="{3E7BD0EF-E024-D87A-2D45-6BE77BD35EA9}"/>
            </a:ext>
          </a:extLst>
        </cdr:cNvPr>
        <cdr:cNvCxnSpPr/>
      </cdr:nvCxnSpPr>
      <cdr:spPr>
        <a:xfrm xmlns:a="http://schemas.openxmlformats.org/drawingml/2006/main" flipV="1">
          <a:off x="7749817" y="718323"/>
          <a:ext cx="147304" cy="135915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0.94443</cdr:x>
      <cdr:y>0.64703</cdr:y>
    </cdr:from>
    <cdr:to>
      <cdr:x>0.96826</cdr:x>
      <cdr:y>0.68067</cdr:y>
    </cdr:to>
    <cdr:cxnSp macro="">
      <cdr:nvCxnSpPr>
        <cdr:cNvPr id="24" name="Straight Arrow Connector 23">
          <a:extLst xmlns:a="http://schemas.openxmlformats.org/drawingml/2006/main">
            <a:ext uri="{FF2B5EF4-FFF2-40B4-BE49-F238E27FC236}">
              <a16:creationId xmlns:a16="http://schemas.microsoft.com/office/drawing/2014/main" id="{03908C1D-6C89-DA9F-C791-331149CC9C8F}"/>
            </a:ext>
          </a:extLst>
        </cdr:cNvPr>
        <cdr:cNvCxnSpPr/>
      </cdr:nvCxnSpPr>
      <cdr:spPr>
        <a:xfrm xmlns:a="http://schemas.openxmlformats.org/drawingml/2006/main" flipV="1">
          <a:off x="7681774" y="3140754"/>
          <a:ext cx="193828" cy="163293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0.32523</cdr:x>
      <cdr:y>0.63844</cdr:y>
    </cdr:from>
    <cdr:to>
      <cdr:x>0.35302</cdr:x>
      <cdr:y>0.68015</cdr:y>
    </cdr:to>
    <cdr:cxnSp macro="">
      <cdr:nvCxnSpPr>
        <cdr:cNvPr id="21" name="Straight Arrow Connector 20">
          <a:extLst xmlns:a="http://schemas.openxmlformats.org/drawingml/2006/main">
            <a:ext uri="{FF2B5EF4-FFF2-40B4-BE49-F238E27FC236}">
              <a16:creationId xmlns:a16="http://schemas.microsoft.com/office/drawing/2014/main" id="{794A6334-EC2A-BAA2-BC37-86DE44A2DDCC}"/>
            </a:ext>
          </a:extLst>
        </cdr:cNvPr>
        <cdr:cNvCxnSpPr/>
      </cdr:nvCxnSpPr>
      <cdr:spPr>
        <a:xfrm xmlns:a="http://schemas.openxmlformats.org/drawingml/2006/main" flipV="1">
          <a:off x="2645367" y="3099036"/>
          <a:ext cx="226038" cy="202465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0.59854</cdr:x>
      <cdr:y>0.38635</cdr:y>
    </cdr:from>
    <cdr:to>
      <cdr:x>0.59854</cdr:x>
      <cdr:y>0.44325</cdr:y>
    </cdr:to>
    <cdr:cxnSp macro="">
      <cdr:nvCxnSpPr>
        <cdr:cNvPr id="2" name="Straight Arrow Connector 1">
          <a:extLst xmlns:a="http://schemas.openxmlformats.org/drawingml/2006/main">
            <a:ext uri="{FF2B5EF4-FFF2-40B4-BE49-F238E27FC236}">
              <a16:creationId xmlns:a16="http://schemas.microsoft.com/office/drawing/2014/main" id="{6F244F6D-02FC-9242-98BE-D4A810F5974E}"/>
            </a:ext>
          </a:extLst>
        </cdr:cNvPr>
        <cdr:cNvCxnSpPr/>
      </cdr:nvCxnSpPr>
      <cdr:spPr>
        <a:xfrm xmlns:a="http://schemas.openxmlformats.org/drawingml/2006/main" flipV="1">
          <a:off x="5202106" y="1871545"/>
          <a:ext cx="0" cy="27563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0.87958</cdr:x>
      <cdr:y>0.22749</cdr:y>
    </cdr:from>
    <cdr:to>
      <cdr:x>0.87958</cdr:x>
      <cdr:y>0.2879</cdr:y>
    </cdr:to>
    <cdr:cxnSp macro="">
      <cdr:nvCxnSpPr>
        <cdr:cNvPr id="5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D0642885-D5DD-1A46-823A-12708EBF836F}"/>
            </a:ext>
          </a:extLst>
        </cdr:cNvPr>
        <cdr:cNvCxnSpPr/>
      </cdr:nvCxnSpPr>
      <cdr:spPr>
        <a:xfrm xmlns:a="http://schemas.openxmlformats.org/drawingml/2006/main" flipV="1">
          <a:off x="7644716" y="1102000"/>
          <a:ext cx="0" cy="29261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0.25964</cdr:y>
    </cdr:from>
    <cdr:to>
      <cdr:x>0.50082</cdr:x>
      <cdr:y>0.31608</cdr:y>
    </cdr:to>
    <cdr:cxnSp macro="">
      <cdr:nvCxnSpPr>
        <cdr:cNvPr id="9" name="Straight Arrow Connector 8">
          <a:extLst xmlns:a="http://schemas.openxmlformats.org/drawingml/2006/main">
            <a:ext uri="{FF2B5EF4-FFF2-40B4-BE49-F238E27FC236}">
              <a16:creationId xmlns:a16="http://schemas.microsoft.com/office/drawing/2014/main" id="{0697FFD0-B99C-7C4A-8A3E-4EDCF16801EE}"/>
            </a:ext>
          </a:extLst>
        </cdr:cNvPr>
        <cdr:cNvCxnSpPr/>
      </cdr:nvCxnSpPr>
      <cdr:spPr>
        <a:xfrm xmlns:a="http://schemas.openxmlformats.org/drawingml/2006/main">
          <a:off x="4345662" y="1257740"/>
          <a:ext cx="7127" cy="27340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0.39835</cdr:x>
      <cdr:y>0.17771</cdr:y>
    </cdr:from>
    <cdr:to>
      <cdr:x>0.61607</cdr:x>
      <cdr:y>0.23277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550FBDAD-A6DF-CE18-5A94-DFB365A5CE49}"/>
            </a:ext>
          </a:extLst>
        </cdr:cNvPr>
        <cdr:cNvSpPr txBox="1"/>
      </cdr:nvSpPr>
      <cdr:spPr>
        <a:xfrm xmlns:a="http://schemas.openxmlformats.org/drawingml/2006/main">
          <a:off x="3462167" y="860849"/>
          <a:ext cx="1892304" cy="2667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Potential Output</a:t>
          </a:r>
        </a:p>
      </cdr:txBody>
    </cdr:sp>
  </cdr:relSizeAnchor>
  <cdr:relSizeAnchor xmlns:cdr="http://schemas.openxmlformats.org/drawingml/2006/chartDrawing">
    <cdr:from>
      <cdr:x>0.5</cdr:x>
      <cdr:y>0.45271</cdr:y>
    </cdr:from>
    <cdr:to>
      <cdr:x>0.72311</cdr:x>
      <cdr:y>0.57689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3F403545-5545-452A-8C41-7D00EF35A600}"/>
            </a:ext>
          </a:extLst>
        </cdr:cNvPr>
        <cdr:cNvSpPr txBox="1"/>
      </cdr:nvSpPr>
      <cdr:spPr>
        <a:xfrm xmlns:a="http://schemas.openxmlformats.org/drawingml/2006/main">
          <a:off x="4345662" y="2192983"/>
          <a:ext cx="1939131" cy="6015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Average of Actual Real GDP and GDI</a:t>
          </a:r>
        </a:p>
      </cdr:txBody>
    </cdr:sp>
  </cdr:relSizeAnchor>
  <cdr:relSizeAnchor xmlns:cdr="http://schemas.openxmlformats.org/drawingml/2006/chartDrawing">
    <cdr:from>
      <cdr:x>0.779</cdr:x>
      <cdr:y>0.28698</cdr:y>
    </cdr:from>
    <cdr:to>
      <cdr:x>0.98351</cdr:x>
      <cdr:y>0.34636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8D431C32-1C13-1387-2262-6C84CC792BCE}"/>
            </a:ext>
          </a:extLst>
        </cdr:cNvPr>
        <cdr:cNvSpPr txBox="1"/>
      </cdr:nvSpPr>
      <cdr:spPr>
        <a:xfrm xmlns:a="http://schemas.openxmlformats.org/drawingml/2006/main">
          <a:off x="6770577" y="1390192"/>
          <a:ext cx="1777460" cy="2876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Forecast Output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0.04899</cdr:x>
      <cdr:y>0.57121</cdr:y>
    </cdr:from>
    <cdr:to>
      <cdr:x>0.96457</cdr:x>
      <cdr:y>0.57121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5D0D6C3B-EAF9-87BE-DFD3-B68C65CF11F3}"/>
            </a:ext>
          </a:extLst>
        </cdr:cNvPr>
        <cdr:cNvCxnSpPr/>
      </cdr:nvCxnSpPr>
      <cdr:spPr>
        <a:xfrm xmlns:a="http://schemas.openxmlformats.org/drawingml/2006/main">
          <a:off x="425751" y="2770790"/>
          <a:ext cx="7956333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0.05473</cdr:x>
      <cdr:y>0.52847</cdr:y>
    </cdr:from>
    <cdr:to>
      <cdr:x>0.9679</cdr:x>
      <cdr:y>0.52847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5D0D6C3B-EAF9-87BE-DFD3-B68C65CF11F3}"/>
            </a:ext>
          </a:extLst>
        </cdr:cNvPr>
        <cdr:cNvCxnSpPr/>
      </cdr:nvCxnSpPr>
      <cdr:spPr>
        <a:xfrm xmlns:a="http://schemas.openxmlformats.org/drawingml/2006/main">
          <a:off x="475581" y="2563460"/>
          <a:ext cx="7935434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0.05459</cdr:x>
      <cdr:y>0.43718</cdr:y>
    </cdr:from>
    <cdr:to>
      <cdr:x>0.96776</cdr:x>
      <cdr:y>0.43718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5D0D6C3B-EAF9-87BE-DFD3-B68C65CF11F3}"/>
            </a:ext>
          </a:extLst>
        </cdr:cNvPr>
        <cdr:cNvCxnSpPr/>
      </cdr:nvCxnSpPr>
      <cdr:spPr>
        <a:xfrm xmlns:a="http://schemas.openxmlformats.org/drawingml/2006/main">
          <a:off x="474397" y="2117124"/>
          <a:ext cx="7935433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0.04837</cdr:x>
      <cdr:y>0.67953</cdr:y>
    </cdr:from>
    <cdr:to>
      <cdr:x>0.96373</cdr:x>
      <cdr:y>0.67953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5D0D6C3B-EAF9-87BE-DFD3-B68C65CF11F3}"/>
            </a:ext>
          </a:extLst>
        </cdr:cNvPr>
        <cdr:cNvCxnSpPr/>
      </cdr:nvCxnSpPr>
      <cdr:spPr>
        <a:xfrm xmlns:a="http://schemas.openxmlformats.org/drawingml/2006/main">
          <a:off x="419925" y="3290756"/>
          <a:ext cx="7947060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0.05069</cdr:x>
      <cdr:y>0.65433</cdr:y>
    </cdr:from>
    <cdr:to>
      <cdr:x>0.96386</cdr:x>
      <cdr:y>0.65433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5D0D6C3B-EAF9-87BE-DFD3-B68C65CF11F3}"/>
            </a:ext>
          </a:extLst>
        </cdr:cNvPr>
        <cdr:cNvCxnSpPr/>
      </cdr:nvCxnSpPr>
      <cdr:spPr>
        <a:xfrm xmlns:a="http://schemas.openxmlformats.org/drawingml/2006/main">
          <a:off x="440506" y="3173993"/>
          <a:ext cx="7935433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20D4E-5FFA-9F21-66AE-D50C1F13E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954204-87FE-B6D8-A9F9-45E3B0577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BC02A-6F9B-29D6-ABEF-8407F661B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6F0-E1A6-2A43-86EB-9C8F7C683965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CE87C-06A2-877F-5641-E4D2F1C37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7E9C7-4B52-6CF8-6D55-C7BBA7A03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33CD-AF30-2541-8D5D-3832CC0E5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3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12260-219B-AFAC-EBB1-CF000963B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014D94-A432-0844-36D8-AA15C6243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9E796-CB9E-26CF-D565-706B3F172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6F0-E1A6-2A43-86EB-9C8F7C683965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57631-81CF-0412-E29F-374863949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8A545-D96C-35E6-D4E5-1791A2DF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33CD-AF30-2541-8D5D-3832CC0E5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0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06414C-C767-01EA-14E9-5CACAF3874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8DD047-854C-B7D8-3EA2-F1FE369BE2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9D2E0-2C0D-32DA-5FFA-DC49292DD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6F0-E1A6-2A43-86EB-9C8F7C683965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A342B-D4E2-F52E-1816-EADCD96E1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8C0DE-FDE9-8AE9-1504-9B8397EBA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33CD-AF30-2541-8D5D-3832CC0E5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13886-B0AF-6EC5-1CF3-793183228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72873-0DB6-0473-6C11-D5DAACEF0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60C79-B75B-AB70-4838-6A9EC9F4B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6F0-E1A6-2A43-86EB-9C8F7C683965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D496A-D7F0-E507-69FF-FF3CE0B17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BB772-C298-FA93-0F9C-80D72348E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33CD-AF30-2541-8D5D-3832CC0E5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98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CFB66-94CE-DC5D-41CF-0E77C6029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6545F-8864-987C-CAC8-AD6822CA5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CECB0-84A5-2C43-7BC0-5A6A2B937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6F0-E1A6-2A43-86EB-9C8F7C683965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D8E12-417A-72CA-4C63-5A17AF0F5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AA873-1C18-4FC6-E373-3DC5E1133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33CD-AF30-2541-8D5D-3832CC0E5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41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46447-48FD-5692-4320-0F3F2B44D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79018-59EA-D3AC-B61D-A365808319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98873-232F-7D55-7532-9E1FE32D7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961EA-9275-DD6E-6843-CA5E910D7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6F0-E1A6-2A43-86EB-9C8F7C683965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F564F5-ACB7-945C-7319-E0C35D9DB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6CEB4-EAA6-C828-CEB4-643E6E77B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33CD-AF30-2541-8D5D-3832CC0E5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23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6385-9895-2215-BEBE-F43876E72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EDEFD6-AAE9-0391-B0F8-11F67F3EC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675AB-C054-1F52-A069-4BB405EFA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276814-8EFD-DBF1-4229-A0428B6A43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913159-A4AB-9F17-2F46-FB2026DF6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719386-BF8E-10CD-2A38-F7780910C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6F0-E1A6-2A43-86EB-9C8F7C683965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33997F-7559-7339-EC1A-D31C8192D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DB4534-1B94-A031-6146-813ED10A5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33CD-AF30-2541-8D5D-3832CC0E5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6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C3A69-925C-38AC-6A30-485D03AE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F006A9-5479-9BBE-B269-26ADA1B7C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6F0-E1A6-2A43-86EB-9C8F7C683965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E5053-6CB9-E641-4D1A-B0EAF86F1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04F2D-29C4-9752-3684-9E47662FB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33CD-AF30-2541-8D5D-3832CC0E5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4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1F6A54-ED6E-1261-7107-FD1726DD4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6F0-E1A6-2A43-86EB-9C8F7C683965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AA121F-42D5-7054-5CFF-DD1DFB36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33E05-76A5-1A67-482C-ED6D79F20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33CD-AF30-2541-8D5D-3832CC0E5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5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2C21C-D3AF-B7FB-7C8D-8E4A0A4B7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CDF30-A9BE-1345-83A3-1C596E4F4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F9269-C43A-6EA9-6F08-D0A91B67C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6FF1-9EF7-EF51-1C21-5F80F735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6F0-E1A6-2A43-86EB-9C8F7C683965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7E102C-66E6-60B1-1FFA-D846E002A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23F3E-072B-D1DC-7BF0-C2B5C5832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33CD-AF30-2541-8D5D-3832CC0E5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3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DA90F-FE89-E014-48C5-1CDB372E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CDBB72-837D-EAE3-D241-94419341F9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135F40-C0BE-5469-DD52-A8AE935A4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645AD-AD4F-D43B-0F7D-B3F963FFE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6F0-E1A6-2A43-86EB-9C8F7C683965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3FC1B8-9EB7-08E4-B7FC-9D53316AC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AB05F-7FDF-43A2-DBE8-B5623905E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33CD-AF30-2541-8D5D-3832CC0E5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6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E19592-0505-2870-ED23-8DD13EB7D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9A25D-5AE1-7BCF-A63D-295DB6027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3EB8E-5AAF-B5D3-D162-4525EF130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616F0-E1A6-2A43-86EB-9C8F7C683965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A742E-1D9C-331E-B90A-21E87DDFD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773EF-94B2-67CF-7ECB-41DEF764B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C33CD-AF30-2541-8D5D-3832CC0E5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2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0CAC2-2254-FD73-D622-9908A94F8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4013" y="105639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latin typeface="+mn-lt"/>
              </a:rPr>
              <a:t>Labor Markets,</a:t>
            </a:r>
            <a:br>
              <a:rPr lang="en-US" b="1" dirty="0">
                <a:solidFill>
                  <a:srgbClr val="C00000"/>
                </a:solidFill>
                <a:latin typeface="+mn-lt"/>
              </a:rPr>
            </a:br>
            <a:r>
              <a:rPr lang="en-US" b="1" dirty="0">
                <a:solidFill>
                  <a:srgbClr val="C00000"/>
                </a:solidFill>
                <a:latin typeface="+mn-lt"/>
              </a:rPr>
              <a:t>Actual vs. Potential GDP,</a:t>
            </a:r>
            <a:br>
              <a:rPr lang="en-US" b="1" dirty="0">
                <a:solidFill>
                  <a:srgbClr val="C00000"/>
                </a:solidFill>
                <a:latin typeface="+mn-lt"/>
              </a:rPr>
            </a:br>
            <a:r>
              <a:rPr lang="en-US" b="1" dirty="0">
                <a:solidFill>
                  <a:srgbClr val="C00000"/>
                </a:solidFill>
                <a:latin typeface="+mn-lt"/>
              </a:rPr>
              <a:t>and Inflation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4AC371-CFD7-461F-37DC-C4306E461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2893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Robert J. Gordon</a:t>
            </a:r>
          </a:p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Northwestern University and NBER</a:t>
            </a:r>
          </a:p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Academic Advisory Council, Chicago Fed</a:t>
            </a:r>
          </a:p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May 20, 2022</a:t>
            </a:r>
          </a:p>
        </p:txBody>
      </p:sp>
    </p:spTree>
    <p:extLst>
      <p:ext uri="{BB962C8B-B14F-4D97-AF65-F5344CB8AC3E}">
        <p14:creationId xmlns:p14="http://schemas.microsoft.com/office/powerpoint/2010/main" val="1927830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Comparison of Output Growth (Red)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Payroll Employment Growth (Blue)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64D198D-0F66-CAA2-ADFC-B9922B7F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735324"/>
              </p:ext>
            </p:extLst>
          </p:nvPr>
        </p:nvGraphicFramePr>
        <p:xfrm>
          <a:off x="1752652" y="1577948"/>
          <a:ext cx="8686695" cy="4848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83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Hypothetical Numbers to Reach 5.0%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Unemployment in 2023:Q1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(Annual Growth Rates from 2022:Q1)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5F330ED-18A6-40E0-FAFA-54005D79CDF7}"/>
              </a:ext>
            </a:extLst>
          </p:cNvPr>
          <p:cNvGraphicFramePr>
            <a:graphicFrameLocks noGrp="1"/>
          </p:cNvGraphicFramePr>
          <p:nvPr/>
        </p:nvGraphicFramePr>
        <p:xfrm>
          <a:off x="1751007" y="1715512"/>
          <a:ext cx="8689985" cy="4842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5368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Annualized Productivity Growth,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2019:Q4 to 2021:Q4 by Industry Group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1158D03-5E62-6297-35EB-C8FDB07A9CF6}"/>
              </a:ext>
            </a:extLst>
          </p:cNvPr>
          <p:cNvGraphicFramePr>
            <a:graphicFrameLocks noGrp="1"/>
          </p:cNvGraphicFramePr>
          <p:nvPr/>
        </p:nvGraphicFramePr>
        <p:xfrm>
          <a:off x="1751303" y="1583253"/>
          <a:ext cx="8689394" cy="4848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1759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123EFA3-C087-8646-8C88-E7447CFFA6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2435" y="1801090"/>
          <a:ext cx="11134846" cy="4842775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5206280">
                  <a:extLst>
                    <a:ext uri="{9D8B030D-6E8A-4147-A177-3AD203B41FA5}">
                      <a16:colId xmlns:a16="http://schemas.microsoft.com/office/drawing/2014/main" val="1037063761"/>
                    </a:ext>
                  </a:extLst>
                </a:gridCol>
                <a:gridCol w="52791">
                  <a:extLst>
                    <a:ext uri="{9D8B030D-6E8A-4147-A177-3AD203B41FA5}">
                      <a16:colId xmlns:a16="http://schemas.microsoft.com/office/drawing/2014/main" val="4027902449"/>
                    </a:ext>
                  </a:extLst>
                </a:gridCol>
                <a:gridCol w="5875775">
                  <a:extLst>
                    <a:ext uri="{9D8B030D-6E8A-4147-A177-3AD203B41FA5}">
                      <a16:colId xmlns:a16="http://schemas.microsoft.com/office/drawing/2014/main" val="818771820"/>
                    </a:ext>
                  </a:extLst>
                </a:gridCol>
              </a:tblGrid>
              <a:tr h="10152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Work-at-home Services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Contact Services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46650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Information (234.5)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Wholesale Trade (92.7)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1881124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Finance, insurance, real estate, rental, and leasing (208.0)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Arts, entertainment, and recreation (68.9)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29973629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Management of companies and enterprises (90.6)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Transportation and warehousing (49.5)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6600544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Professional, scientific, and technical services (83.8)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Retail Trade (45.8)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01770571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Educational services, health care, and social assistance (40.0)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Other services, except government (37.7)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63172117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Administrative and waste management services (35.0)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Accommodation and food services (27.1)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76449480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56726521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51767089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187079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98FDC4A3-2E83-4947-A82D-1C102A2DA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17" y="141944"/>
            <a:ext cx="11659565" cy="149289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 of Service Industries: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Work-at-home vs. Contact Services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2019 Real Value Added per Hour in (  )</a:t>
            </a:r>
          </a:p>
        </p:txBody>
      </p:sp>
    </p:spTree>
    <p:extLst>
      <p:ext uri="{BB962C8B-B14F-4D97-AF65-F5344CB8AC3E}">
        <p14:creationId xmlns:p14="http://schemas.microsoft.com/office/powerpoint/2010/main" val="4097516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Will Inflation Turn Around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Begin to Decline, and to What Rate?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D6FAD-F70D-1CF0-7E69-46FEC460B28A}"/>
              </a:ext>
            </a:extLst>
          </p:cNvPr>
          <p:cNvSpPr txBox="1">
            <a:spLocks/>
          </p:cNvSpPr>
          <p:nvPr/>
        </p:nvSpPr>
        <p:spPr>
          <a:xfrm>
            <a:off x="434716" y="1437596"/>
            <a:ext cx="11092720" cy="537486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150000"/>
              <a:buNone/>
              <a:defRPr lang="en-US" sz="2400" dirty="0" smtClean="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1pPr>
            <a:lvl2pPr marL="6858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7B3"/>
              </a:buClr>
              <a:buSzPct val="100000"/>
              <a:buFont typeface="Wingdings" panose="05000000000000000000" pitchFamily="2" charset="2"/>
              <a:buChar char="§"/>
              <a:defRPr lang="en-US" sz="2400" dirty="0" smtClean="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2pPr>
            <a:lvl3pPr marL="103505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C634D"/>
              </a:buClr>
              <a:buSzPct val="150000"/>
              <a:buFont typeface="Arial" panose="020B0604020202020204" pitchFamily="34" charset="0"/>
              <a:buChar char="•"/>
              <a:defRPr lang="en-US" sz="23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0318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C634D"/>
              </a:buClr>
              <a:buSzPct val="100000"/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700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7B3"/>
              </a:buClr>
              <a:buSzPct val="75000"/>
              <a:buFont typeface="Wingdings" panose="05000000000000000000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1" kern="0" dirty="0"/>
              <a:t>The ingredients for an answer come from examining 3-month and 6-month annualized inflation rates for total PCE deflator and its major components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1" kern="0" dirty="0"/>
              <a:t>3-month changes reduce importance of where we were a year ago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1" kern="0" dirty="0"/>
              <a:t>Summary based on 3-month changes:</a:t>
            </a:r>
          </a:p>
          <a:p>
            <a:pPr marL="1028700"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1" kern="0" dirty="0"/>
              <a:t>Decline in durable goods inflation has caused core PCE to level off.  Total services inflation is stable.</a:t>
            </a:r>
          </a:p>
          <a:p>
            <a:pPr marL="1028700"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1" kern="0" dirty="0"/>
              <a:t>Food inflation, and rents have not peaked</a:t>
            </a:r>
          </a:p>
          <a:p>
            <a:pPr marL="342900">
              <a:buClr>
                <a:schemeClr val="tx1"/>
              </a:buClr>
            </a:pPr>
            <a:endParaRPr lang="en-US" sz="3200" b="1" kern="0" dirty="0"/>
          </a:p>
        </p:txBody>
      </p:sp>
    </p:spTree>
    <p:extLst>
      <p:ext uri="{BB962C8B-B14F-4D97-AF65-F5344CB8AC3E}">
        <p14:creationId xmlns:p14="http://schemas.microsoft.com/office/powerpoint/2010/main" val="3614472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PCE Inflation, July 2019 to March 2022,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Annualized 3-mo and 6-mo Changes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72C0D1D-5FE8-7C71-E3D8-C2A3C5A3E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018022"/>
              </p:ext>
            </p:extLst>
          </p:nvPr>
        </p:nvGraphicFramePr>
        <p:xfrm>
          <a:off x="1751007" y="1707420"/>
          <a:ext cx="8689985" cy="485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6231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PCE Inflation, Food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(notice change in vertical scale)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7E441F2-8294-72FB-AF2D-98892D01B0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792575"/>
              </p:ext>
            </p:extLst>
          </p:nvPr>
        </p:nvGraphicFramePr>
        <p:xfrm>
          <a:off x="1751007" y="1675051"/>
          <a:ext cx="8689985" cy="485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6764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PCE Inflation, Energy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(notice change in vertical scale)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27E38D-EDA9-5BBE-1592-DC9C097C5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694768"/>
              </p:ext>
            </p:extLst>
          </p:nvPr>
        </p:nvGraphicFramePr>
        <p:xfrm>
          <a:off x="1751007" y="1683144"/>
          <a:ext cx="8689985" cy="4842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7374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PCE Inflation, Net of Food and Energy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(back to original scale)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DA66F52-4761-1915-9B66-4DE85BEA3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424060"/>
              </p:ext>
            </p:extLst>
          </p:nvPr>
        </p:nvGraphicFramePr>
        <p:xfrm>
          <a:off x="1755053" y="1707420"/>
          <a:ext cx="8681893" cy="4842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0504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Hero in the Disinflation Battle: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Durable Goods (notice scale)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40624F7-204C-4CD2-1347-2CB5D2C85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204714"/>
              </p:ext>
            </p:extLst>
          </p:nvPr>
        </p:nvGraphicFramePr>
        <p:xfrm>
          <a:off x="1751007" y="1723604"/>
          <a:ext cx="8689985" cy="485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663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i="0" u="none" strike="noStrik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Unfilled Job Openings/Labor Force</a:t>
            </a:r>
            <a:r>
              <a:rPr lang="en-US" sz="40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vs. </a:t>
            </a:r>
            <a:r>
              <a:rPr lang="en-US" sz="4000" b="1" i="0" u="none" strike="noStrik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Unemployment Rate, 2001.Jan – 2022.Mar</a:t>
            </a:r>
            <a:endParaRPr lang="en-US" sz="4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4CE9311-F62F-1F43-811B-28FD3ED5B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201733"/>
              </p:ext>
            </p:extLst>
          </p:nvPr>
        </p:nvGraphicFramePr>
        <p:xfrm>
          <a:off x="1751007" y="1437596"/>
          <a:ext cx="8689985" cy="485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86F2CEA-AA4D-A61A-A606-3ABEF78F8E6E}"/>
              </a:ext>
            </a:extLst>
          </p:cNvPr>
          <p:cNvSpPr txBox="1"/>
          <p:nvPr/>
        </p:nvSpPr>
        <p:spPr>
          <a:xfrm>
            <a:off x="10340271" y="3803257"/>
            <a:ext cx="663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7.0%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FAB625-3B8B-C9E4-4FF0-A0939F06E68B}"/>
              </a:ext>
            </a:extLst>
          </p:cNvPr>
          <p:cNvSpPr txBox="1"/>
          <p:nvPr/>
        </p:nvSpPr>
        <p:spPr>
          <a:xfrm>
            <a:off x="10340272" y="4764860"/>
            <a:ext cx="663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3.6%</a:t>
            </a:r>
          </a:p>
        </p:txBody>
      </p:sp>
    </p:spTree>
    <p:extLst>
      <p:ext uri="{BB962C8B-B14F-4D97-AF65-F5344CB8AC3E}">
        <p14:creationId xmlns:p14="http://schemas.microsoft.com/office/powerpoint/2010/main" val="3590648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PCR Inflation, All Services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DD31821-A06D-4241-9E84-7F63C1437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766673"/>
              </p:ext>
            </p:extLst>
          </p:nvPr>
        </p:nvGraphicFramePr>
        <p:xfrm>
          <a:off x="1751007" y="1747880"/>
          <a:ext cx="8689985" cy="4842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6874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6100A-182B-415D-8A03-331247910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Getting Worse:</a:t>
            </a:r>
            <a:br>
              <a:rPr lang="en-US" b="1" dirty="0">
                <a:solidFill>
                  <a:srgbClr val="C00000"/>
                </a:solidFill>
                <a:latin typeface="+mn-lt"/>
              </a:rPr>
            </a:br>
            <a:r>
              <a:rPr lang="en-US" b="1" dirty="0">
                <a:solidFill>
                  <a:srgbClr val="C00000"/>
                </a:solidFill>
                <a:latin typeface="+mn-lt"/>
              </a:rPr>
              <a:t>12-month CPI Inflation for Rents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A97D461-43BD-48F4-8A1B-652C06433E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1632" y="1690688"/>
            <a:ext cx="9208736" cy="5029681"/>
          </a:xfrm>
        </p:spPr>
      </p:pic>
    </p:spTree>
    <p:extLst>
      <p:ext uri="{BB962C8B-B14F-4D97-AF65-F5344CB8AC3E}">
        <p14:creationId xmlns:p14="http://schemas.microsoft.com/office/powerpoint/2010/main" val="607537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12-month Change in Core PCE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vs. Dallas Fed Trimmed-Mean PCE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9E9F3A2-FF50-8243-A9FB-6D0E205F0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040484"/>
              </p:ext>
            </p:extLst>
          </p:nvPr>
        </p:nvGraphicFramePr>
        <p:xfrm>
          <a:off x="1751007" y="1707420"/>
          <a:ext cx="8689985" cy="485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3977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36513-CB28-41A9-8B53-24BD5406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Conclusions on Inflation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7CAAB-39E7-4593-B2BB-99D3D6D57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823" y="1469036"/>
            <a:ext cx="11287593" cy="5231567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Wage Perspective:  5% wage growth and 1% future productivity growth imply 4% growth in ULC, stable 4% inflation</a:t>
            </a:r>
          </a:p>
          <a:p>
            <a:pPr lvl="1"/>
            <a:r>
              <a:rPr lang="en-US" b="1" dirty="0"/>
              <a:t>But current tightness in labor market casts doubt on stable 5% wage growth</a:t>
            </a:r>
          </a:p>
          <a:p>
            <a:r>
              <a:rPr lang="en-US" b="1" dirty="0"/>
              <a:t>Price Perspective:</a:t>
            </a:r>
          </a:p>
          <a:p>
            <a:pPr lvl="1"/>
            <a:r>
              <a:rPr lang="en-US" b="1" dirty="0"/>
              <a:t>Gains from decline in durables prices have already occurred</a:t>
            </a:r>
          </a:p>
          <a:p>
            <a:pPr lvl="1"/>
            <a:r>
              <a:rPr lang="en-US" b="1" dirty="0"/>
              <a:t>3-month change in core PCE of 4% is consistent with ULC story</a:t>
            </a:r>
          </a:p>
          <a:p>
            <a:pPr lvl="1"/>
            <a:r>
              <a:rPr lang="en-US" b="1" dirty="0"/>
              <a:t>3-month change in PCE for services of 4% is also consistent with ULC story</a:t>
            </a:r>
          </a:p>
          <a:p>
            <a:r>
              <a:rPr lang="en-US" b="1" dirty="0"/>
              <a:t>Threats to Core PCE settling at 4%</a:t>
            </a:r>
          </a:p>
          <a:p>
            <a:pPr lvl="1"/>
            <a:r>
              <a:rPr lang="en-US" b="1" dirty="0"/>
              <a:t>Upward pressure on rents from house price costs and mortgage rate expense</a:t>
            </a:r>
          </a:p>
          <a:p>
            <a:pPr lvl="1"/>
            <a:r>
              <a:rPr lang="en-US" b="1" dirty="0"/>
              <a:t>Basic contradiction between 5% unemployment scenario and likely U trajectory</a:t>
            </a:r>
          </a:p>
          <a:p>
            <a:r>
              <a:rPr lang="en-US" b="1" dirty="0"/>
              <a:t>Most convincing conclusion?  All this implies that a return to Fed’s 2% inflation goal is not consistent with any plausible scenario short of a Volcker-like strangulation of the economy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4295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08CD43A-278E-8E4A-9659-BD5152A57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499868"/>
              </p:ext>
            </p:extLst>
          </p:nvPr>
        </p:nvGraphicFramePr>
        <p:xfrm>
          <a:off x="1853293" y="1437596"/>
          <a:ext cx="8686627" cy="511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i="0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Annualized Quarterly Growth,</a:t>
            </a:r>
            <a:br>
              <a:rPr lang="en-US" sz="4000" b="1" i="0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i="0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AHE vs. ECI, 2019:Q1-2022:Q1</a:t>
            </a:r>
            <a:endParaRPr lang="en-US" sz="4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9F73798-22D6-8542-B5F0-B1F192FF6F05}"/>
              </a:ext>
            </a:extLst>
          </p:cNvPr>
          <p:cNvCxnSpPr>
            <a:cxnSpLocks/>
          </p:cNvCxnSpPr>
          <p:nvPr/>
        </p:nvCxnSpPr>
        <p:spPr>
          <a:xfrm flipH="1">
            <a:off x="6263235" y="2553591"/>
            <a:ext cx="258872" cy="2034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">
            <a:extLst>
              <a:ext uri="{FF2B5EF4-FFF2-40B4-BE49-F238E27FC236}">
                <a16:creationId xmlns:a16="http://schemas.microsoft.com/office/drawing/2014/main" id="{5825A9C0-A312-7143-0873-8AC07DF16614}"/>
              </a:ext>
            </a:extLst>
          </p:cNvPr>
          <p:cNvSpPr txBox="1"/>
          <p:nvPr/>
        </p:nvSpPr>
        <p:spPr>
          <a:xfrm>
            <a:off x="6196606" y="2105082"/>
            <a:ext cx="1715387" cy="6519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Average Hourly Earnings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56788266-4F0E-AAFD-8EC2-49805B8D85A5}"/>
              </a:ext>
            </a:extLst>
          </p:cNvPr>
          <p:cNvSpPr txBox="1"/>
          <p:nvPr/>
        </p:nvSpPr>
        <p:spPr>
          <a:xfrm>
            <a:off x="8027105" y="2688882"/>
            <a:ext cx="1646276" cy="66290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ECI for wages and salaries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99BBC7C-3E3B-991C-68DC-CF30FA643562}"/>
              </a:ext>
            </a:extLst>
          </p:cNvPr>
          <p:cNvCxnSpPr>
            <a:cxnSpLocks/>
          </p:cNvCxnSpPr>
          <p:nvPr/>
        </p:nvCxnSpPr>
        <p:spPr>
          <a:xfrm>
            <a:off x="8896350" y="3351792"/>
            <a:ext cx="0" cy="2727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3BF9995-21B7-C32F-B7B1-105BACF2310F}"/>
              </a:ext>
            </a:extLst>
          </p:cNvPr>
          <p:cNvSpPr txBox="1"/>
          <p:nvPr/>
        </p:nvSpPr>
        <p:spPr>
          <a:xfrm>
            <a:off x="10137970" y="3812092"/>
            <a:ext cx="663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5.0%</a:t>
            </a:r>
          </a:p>
        </p:txBody>
      </p:sp>
    </p:spTree>
    <p:extLst>
      <p:ext uri="{BB962C8B-B14F-4D97-AF65-F5344CB8AC3E}">
        <p14:creationId xmlns:p14="http://schemas.microsoft.com/office/powerpoint/2010/main" val="997213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Labor Force Participation Rate,</a:t>
            </a:r>
            <a:b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and Ages 25-54, 2019.Jan – 2022.Apr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62E24D0-FC27-AA59-DC33-1F7889C08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868505"/>
              </p:ext>
            </p:extLst>
          </p:nvPr>
        </p:nvGraphicFramePr>
        <p:xfrm>
          <a:off x="2024743" y="1617105"/>
          <a:ext cx="8138159" cy="4844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8521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Labor Force Participation Rate, Aged 25-54, </a:t>
            </a:r>
            <a:b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Male vs. Female, 2019.Jan – 2022.Apr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B119FAC-7827-795A-8BE6-FF9261A4D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735100"/>
              </p:ext>
            </p:extLst>
          </p:nvPr>
        </p:nvGraphicFramePr>
        <p:xfrm>
          <a:off x="2029097" y="1650836"/>
          <a:ext cx="8133805" cy="4854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794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Annualized Growth Rates</a:t>
            </a:r>
            <a:b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LFPR by Group, 2021.Apr to 2022.Apr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DA1FFBC-1EF8-B1DE-F3F1-55DAF3CF4543}"/>
              </a:ext>
            </a:extLst>
          </p:cNvPr>
          <p:cNvGraphicFramePr>
            <a:graphicFrameLocks noGrp="1"/>
          </p:cNvGraphicFramePr>
          <p:nvPr/>
        </p:nvGraphicFramePr>
        <p:xfrm>
          <a:off x="1750670" y="1683144"/>
          <a:ext cx="8690659" cy="4843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5697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Long Will It Take </a:t>
            </a:r>
            <a:b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Recover Potential GDP Level?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D6FAD-F70D-1CF0-7E69-46FEC460B28A}"/>
              </a:ext>
            </a:extLst>
          </p:cNvPr>
          <p:cNvSpPr txBox="1">
            <a:spLocks/>
          </p:cNvSpPr>
          <p:nvPr/>
        </p:nvSpPr>
        <p:spPr>
          <a:xfrm>
            <a:off x="434716" y="1437596"/>
            <a:ext cx="11092720" cy="537486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150000"/>
              <a:buNone/>
              <a:defRPr lang="en-US" sz="2400" dirty="0" smtClean="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1pPr>
            <a:lvl2pPr marL="6858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7B3"/>
              </a:buClr>
              <a:buSzPct val="100000"/>
              <a:buFont typeface="Wingdings" panose="05000000000000000000" pitchFamily="2" charset="2"/>
              <a:buChar char="§"/>
              <a:defRPr lang="en-US" sz="2400" dirty="0" smtClean="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2pPr>
            <a:lvl3pPr marL="103505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C634D"/>
              </a:buClr>
              <a:buSzPct val="150000"/>
              <a:buFont typeface="Arial" panose="020B0604020202020204" pitchFamily="34" charset="0"/>
              <a:buChar char="•"/>
              <a:defRPr lang="en-US" sz="23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0318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C634D"/>
              </a:buClr>
              <a:buSzPct val="100000"/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700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7B3"/>
              </a:buClr>
              <a:buSzPct val="75000"/>
              <a:buFont typeface="Wingdings" panose="05000000000000000000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1" kern="0" dirty="0"/>
              <a:t>2022:Q1 average real GDP and GDI =104.0% of 2019:Q4 and 99.6% of CBO potential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1" kern="0" dirty="0"/>
              <a:t>Actual catch-up date to CBO potential GDP was reached in 2021:Q4</a:t>
            </a:r>
          </a:p>
          <a:p>
            <a:pPr marL="1028700"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1" kern="0" dirty="0"/>
              <a:t>Next chart assumes actual GDP/GDI growth of 2.6% in 2022:Q2, 2.2% in 2022:Q3, Q4  (IHS Markit)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1" kern="0" dirty="0"/>
              <a:t>Current inflation suggests CBO potential output path is too optimistic</a:t>
            </a:r>
          </a:p>
          <a:p>
            <a:pPr marL="1028700"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b="1" kern="0" dirty="0"/>
              <a:t>CBO:  potential growth 1.9% 2019-21, 2.1% 2022</a:t>
            </a:r>
          </a:p>
        </p:txBody>
      </p:sp>
    </p:spTree>
    <p:extLst>
      <p:ext uri="{BB962C8B-B14F-4D97-AF65-F5344CB8AC3E}">
        <p14:creationId xmlns:p14="http://schemas.microsoft.com/office/powerpoint/2010/main" val="741331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</a:rPr>
              <a:t>Actual and Forecast Average of Real GDP and GDI vs. Potential Path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8A2D4C4-F267-D1A1-7A4C-A97AFB014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711229"/>
              </p:ext>
            </p:extLst>
          </p:nvPr>
        </p:nvGraphicFramePr>
        <p:xfrm>
          <a:off x="1750337" y="1437596"/>
          <a:ext cx="8691325" cy="4844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699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50F5-66BD-496E-1DB0-9F99E732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0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Potential vs. Actual Growth, 2019:Q4-2022:Q1,</a:t>
            </a:r>
            <a:b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Output (Red), Hours (Blue), Productivity (Green)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FC65DF4-66EE-1E1B-0A1E-E847215017BB}"/>
              </a:ext>
            </a:extLst>
          </p:cNvPr>
          <p:cNvGraphicFramePr>
            <a:graphicFrameLocks noGrp="1"/>
          </p:cNvGraphicFramePr>
          <p:nvPr/>
        </p:nvGraphicFramePr>
        <p:xfrm>
          <a:off x="1751007" y="1691236"/>
          <a:ext cx="8689985" cy="4842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8570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843</Words>
  <Application>Microsoft Office PowerPoint</Application>
  <PresentationFormat>Widescreen</PresentationFormat>
  <Paragraphs>87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Office Theme</vt:lpstr>
      <vt:lpstr>Labor Markets, Actual vs. Potential GDP, and Inflation</vt:lpstr>
      <vt:lpstr>Unfilled Job Openings/Labor Force vs. Unemployment Rate, 2001.Jan – 2022.Mar</vt:lpstr>
      <vt:lpstr>Annualized Quarterly Growth, AHE vs. ECI, 2019:Q1-2022:Q1</vt:lpstr>
      <vt:lpstr>Labor Force Participation Rate, Total and Ages 25-54, 2019.Jan – 2022.Apr</vt:lpstr>
      <vt:lpstr>Labor Force Participation Rate, Aged 25-54,  Male vs. Female, 2019.Jan – 2022.Apr</vt:lpstr>
      <vt:lpstr>Annualized Growth Rates LFPR by Group, 2021.Apr to 2022.Apr</vt:lpstr>
      <vt:lpstr>How Long Will It Take  to Recover Potential GDP Level?</vt:lpstr>
      <vt:lpstr>Actual and Forecast Average of Real GDP and GDI vs. Potential Path</vt:lpstr>
      <vt:lpstr>Potential vs. Actual Growth, 2019:Q4-2022:Q1, Output (Red), Hours (Blue), Productivity (Green)</vt:lpstr>
      <vt:lpstr>Comparison of Output Growth (Red) and Payroll Employment Growth (Blue)</vt:lpstr>
      <vt:lpstr>Hypothetical Numbers to Reach 5.0% Unemployment in 2023:Q1 (Annual Growth Rates from 2022:Q1)</vt:lpstr>
      <vt:lpstr>Annualized Productivity Growth, 2019:Q4 to 2021:Q4 by Industry Group</vt:lpstr>
      <vt:lpstr>Division of Service Industries: Work-at-home vs. Contact Services with 2019 Real Value Added per Hour in (  )</vt:lpstr>
      <vt:lpstr>When Will Inflation Turn Around and Begin to Decline, and to What Rate?</vt:lpstr>
      <vt:lpstr>PCE Inflation, July 2019 to March 2022, Annualized 3-mo and 6-mo Changes</vt:lpstr>
      <vt:lpstr>PCE Inflation, Food (notice change in vertical scale)</vt:lpstr>
      <vt:lpstr>PCE Inflation, Energy (notice change in vertical scale)</vt:lpstr>
      <vt:lpstr>PCE Inflation, Net of Food and Energy (back to original scale)</vt:lpstr>
      <vt:lpstr>The Hero in the Disinflation Battle: Durable Goods (notice scale)</vt:lpstr>
      <vt:lpstr>PCR Inflation, All Services</vt:lpstr>
      <vt:lpstr>Getting Worse: 12-month CPI Inflation for Rents</vt:lpstr>
      <vt:lpstr>12-month Change in Core PCE vs. Dallas Fed Trimmed-Mean PCE</vt:lpstr>
      <vt:lpstr>Conclusions on Inflation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Ma</dc:creator>
  <cp:lastModifiedBy>Robert J Gordon</cp:lastModifiedBy>
  <cp:revision>23</cp:revision>
  <dcterms:created xsi:type="dcterms:W3CDTF">2022-05-17T15:40:12Z</dcterms:created>
  <dcterms:modified xsi:type="dcterms:W3CDTF">2022-05-19T18:22:02Z</dcterms:modified>
</cp:coreProperties>
</file>