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7" autoAdjust="0"/>
    <p:restoredTop sz="94660"/>
  </p:normalViewPr>
  <p:slideViewPr>
    <p:cSldViewPr snapToGrid="0">
      <p:cViewPr varScale="1">
        <p:scale>
          <a:sx n="104" d="100"/>
          <a:sy n="104" d="100"/>
        </p:scale>
        <p:origin x="82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FDF40-E86A-BE43-2C41-4A1DF2BC44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244CB6-A9A7-D89B-C392-63BBCD3833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BF6456-0A65-E849-2631-97112B1B9F60}"/>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D2A063B2-1DC2-24CE-DDB4-491704AF73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D5C668-DCDE-418C-6C1C-04908D760AF5}"/>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165711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DEB88-9D2B-25D3-8220-2894C98929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0A027F-8C3D-68FA-DD18-C55FFC8F7F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0AEB4D-CF03-D028-7097-C526233EBCF0}"/>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1B429CDC-73CD-EA20-700E-1035F6D23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FA9C27-D29E-D9D9-4BEA-1D011EA2A670}"/>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503919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54B0D3-5C7B-4BD2-4134-6B7CCA24B0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FEF7C8-3A9B-3566-28CC-CA3E08E310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6F21E4-8062-0707-7BF2-C5F325E5E464}"/>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FFD2D53F-C224-25B4-C7AE-AB993D27FA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F22619-60C4-4A50-A2CD-00A164B7C64C}"/>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1529727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CEF1-FC99-3BA2-2C86-D6E475ADF1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2FACCA-21C6-D84C-F40C-928807C7FF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6F14B2-ED58-4E2F-18DB-E197D14AEF52}"/>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950DD60D-00C9-28CA-7049-567ACD838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C14A05-AE5A-C9E6-6148-718D3A3A88E5}"/>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31986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0DC4A-0495-3B62-D8EC-651025B629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02C186-0A91-8C63-1334-617A7CDC6BF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E9FB75-2FA8-5CA5-6581-987CBF65F9D6}"/>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738F0F53-BF69-9D11-F19C-4FB4963C27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F333D9-B685-259D-BC88-B3734BA5EC94}"/>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402816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54576-3C3F-B88D-0FE6-7EA43A23E0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FA55CB-B485-48BE-E96F-01C0DF20E6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5C010B-003C-3A57-BB54-E0037584CC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C652A7-F17B-B7C9-DEB1-3152C2E4D7E4}"/>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6" name="Footer Placeholder 5">
            <a:extLst>
              <a:ext uri="{FF2B5EF4-FFF2-40B4-BE49-F238E27FC236}">
                <a16:creationId xmlns:a16="http://schemas.microsoft.com/office/drawing/2014/main" id="{1FE3DEEE-203B-7919-E03A-E87C0FF08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C496-26F5-75B9-5B20-AE9698E96DE6}"/>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1030430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F60DD-CFC4-60DE-3FEC-5AB6885EDD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441BFE-638B-3743-7F67-E93C88D767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1BE0AA-34D4-8566-881C-386453A87E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EEED8F-1042-EE4D-DAF6-81B0EB70C3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CE737A-0320-7BCE-7707-20E1370886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2F2A98-ECDC-F254-7DC2-226C18823991}"/>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8" name="Footer Placeholder 7">
            <a:extLst>
              <a:ext uri="{FF2B5EF4-FFF2-40B4-BE49-F238E27FC236}">
                <a16:creationId xmlns:a16="http://schemas.microsoft.com/office/drawing/2014/main" id="{61928B67-79D7-91AB-7CAD-7814873FB4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420145-AB90-C47F-524D-DFA0D32E205D}"/>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4121340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9D6B8-525B-A191-6DA4-F7B4359429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7FA2CB-1CD7-8622-EC15-A339395A20B6}"/>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4" name="Footer Placeholder 3">
            <a:extLst>
              <a:ext uri="{FF2B5EF4-FFF2-40B4-BE49-F238E27FC236}">
                <a16:creationId xmlns:a16="http://schemas.microsoft.com/office/drawing/2014/main" id="{21CF5E3B-A21C-198C-61DC-6178A96DC6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9350515-DC2C-D891-6B48-890FFD540AB6}"/>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811020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140CC5-91C8-FBFB-68D3-3C61C8AFBE0D}"/>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3" name="Footer Placeholder 2">
            <a:extLst>
              <a:ext uri="{FF2B5EF4-FFF2-40B4-BE49-F238E27FC236}">
                <a16:creationId xmlns:a16="http://schemas.microsoft.com/office/drawing/2014/main" id="{2EF4D329-EB8B-674E-1657-9A0D2E9909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BE94AF-02C3-8805-2FD2-CC5CA33C0A4A}"/>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2869500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C7676-5405-3DF9-85CC-19618676D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854EB5-2035-7E91-EE8A-BE7DD817AC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3E97EA-DD89-6E81-CBAD-072A7C359E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1702D1-C275-EA94-6EA0-29DD99FF3F98}"/>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6" name="Footer Placeholder 5">
            <a:extLst>
              <a:ext uri="{FF2B5EF4-FFF2-40B4-BE49-F238E27FC236}">
                <a16:creationId xmlns:a16="http://schemas.microsoft.com/office/drawing/2014/main" id="{643F0464-5F1C-68BE-5180-F516E225C8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38620F-1791-9E62-CF9F-EFBA097AAA0F}"/>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389157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E7817-2BCD-37C3-6936-148C2E38BB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33831C-70A3-DF12-19E5-7CCB77CAA5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57113F-42A1-FD8E-D9AB-62F183728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8B2087-D7E4-C280-B93C-FDF729404677}"/>
              </a:ext>
            </a:extLst>
          </p:cNvPr>
          <p:cNvSpPr>
            <a:spLocks noGrp="1"/>
          </p:cNvSpPr>
          <p:nvPr>
            <p:ph type="dt" sz="half" idx="10"/>
          </p:nvPr>
        </p:nvSpPr>
        <p:spPr/>
        <p:txBody>
          <a:bodyPr/>
          <a:lstStyle/>
          <a:p>
            <a:fld id="{5BC1B321-75D8-49A0-B23A-D75F7BF89D78}" type="datetimeFigureOut">
              <a:rPr lang="en-US" smtClean="0"/>
              <a:t>10/9/2025</a:t>
            </a:fld>
            <a:endParaRPr lang="en-US"/>
          </a:p>
        </p:txBody>
      </p:sp>
      <p:sp>
        <p:nvSpPr>
          <p:cNvPr id="6" name="Footer Placeholder 5">
            <a:extLst>
              <a:ext uri="{FF2B5EF4-FFF2-40B4-BE49-F238E27FC236}">
                <a16:creationId xmlns:a16="http://schemas.microsoft.com/office/drawing/2014/main" id="{1E19FD2A-3A69-A5B1-A89F-9C94FBAF05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4B181A-2A76-47A3-447C-729661201847}"/>
              </a:ext>
            </a:extLst>
          </p:cNvPr>
          <p:cNvSpPr>
            <a:spLocks noGrp="1"/>
          </p:cNvSpPr>
          <p:nvPr>
            <p:ph type="sldNum" sz="quarter" idx="12"/>
          </p:nvPr>
        </p:nvSpPr>
        <p:spPr/>
        <p:txBody>
          <a:bodyPr/>
          <a:lstStyle/>
          <a:p>
            <a:fld id="{EB612615-CC3E-4EB8-9130-672B0D000319}" type="slidenum">
              <a:rPr lang="en-US" smtClean="0"/>
              <a:t>‹#›</a:t>
            </a:fld>
            <a:endParaRPr lang="en-US"/>
          </a:p>
        </p:txBody>
      </p:sp>
    </p:spTree>
    <p:extLst>
      <p:ext uri="{BB962C8B-B14F-4D97-AF65-F5344CB8AC3E}">
        <p14:creationId xmlns:p14="http://schemas.microsoft.com/office/powerpoint/2010/main" val="2165102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0B656B-D5EB-7C51-3A5B-4C6442634F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E4B81B-D833-858D-8584-185A62B5B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FAF0B4-B42F-15BC-8A86-37DCB7A66E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BC1B321-75D8-49A0-B23A-D75F7BF89D78}" type="datetimeFigureOut">
              <a:rPr lang="en-US" smtClean="0"/>
              <a:t>10/9/2025</a:t>
            </a:fld>
            <a:endParaRPr lang="en-US"/>
          </a:p>
        </p:txBody>
      </p:sp>
      <p:sp>
        <p:nvSpPr>
          <p:cNvPr id="5" name="Footer Placeholder 4">
            <a:extLst>
              <a:ext uri="{FF2B5EF4-FFF2-40B4-BE49-F238E27FC236}">
                <a16:creationId xmlns:a16="http://schemas.microsoft.com/office/drawing/2014/main" id="{7F69F291-CB9E-CF6D-2FF4-92A90BB5E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CDEEC58-FE53-FB5A-D7AC-A2F89E8A95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612615-CC3E-4EB8-9130-672B0D000319}" type="slidenum">
              <a:rPr lang="en-US" smtClean="0"/>
              <a:t>‹#›</a:t>
            </a:fld>
            <a:endParaRPr lang="en-US"/>
          </a:p>
        </p:txBody>
      </p:sp>
    </p:spTree>
    <p:extLst>
      <p:ext uri="{BB962C8B-B14F-4D97-AF65-F5344CB8AC3E}">
        <p14:creationId xmlns:p14="http://schemas.microsoft.com/office/powerpoint/2010/main" val="2956629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38B5-AE59-6BB5-20AA-D5938EEB83E5}"/>
              </a:ext>
            </a:extLst>
          </p:cNvPr>
          <p:cNvSpPr>
            <a:spLocks noGrp="1"/>
          </p:cNvSpPr>
          <p:nvPr>
            <p:ph type="ctrTitle"/>
          </p:nvPr>
        </p:nvSpPr>
        <p:spPr/>
        <p:txBody>
          <a:bodyPr/>
          <a:lstStyle/>
          <a:p>
            <a:r>
              <a:rPr lang="en-US" dirty="0"/>
              <a:t>Chicago Fed AAC meeting</a:t>
            </a:r>
          </a:p>
        </p:txBody>
      </p:sp>
      <p:sp>
        <p:nvSpPr>
          <p:cNvPr id="3" name="Subtitle 2">
            <a:extLst>
              <a:ext uri="{FF2B5EF4-FFF2-40B4-BE49-F238E27FC236}">
                <a16:creationId xmlns:a16="http://schemas.microsoft.com/office/drawing/2014/main" id="{F20970CC-DCB7-E762-BD64-96F00D0B8D85}"/>
              </a:ext>
            </a:extLst>
          </p:cNvPr>
          <p:cNvSpPr>
            <a:spLocks noGrp="1"/>
          </p:cNvSpPr>
          <p:nvPr>
            <p:ph type="subTitle" idx="1"/>
          </p:nvPr>
        </p:nvSpPr>
        <p:spPr/>
        <p:txBody>
          <a:bodyPr/>
          <a:lstStyle/>
          <a:p>
            <a:r>
              <a:rPr lang="en-US" dirty="0"/>
              <a:t>Some finance comments</a:t>
            </a:r>
          </a:p>
          <a:p>
            <a:r>
              <a:rPr lang="en-US" dirty="0"/>
              <a:t>Andrew Metrick</a:t>
            </a:r>
          </a:p>
        </p:txBody>
      </p:sp>
    </p:spTree>
    <p:extLst>
      <p:ext uri="{BB962C8B-B14F-4D97-AF65-F5344CB8AC3E}">
        <p14:creationId xmlns:p14="http://schemas.microsoft.com/office/powerpoint/2010/main" val="4239923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163C5E4-9E51-82E8-7F32-2E307D4E0ED7}"/>
              </a:ext>
            </a:extLst>
          </p:cNvPr>
          <p:cNvSpPr txBox="1"/>
          <p:nvPr/>
        </p:nvSpPr>
        <p:spPr>
          <a:xfrm>
            <a:off x="1925457" y="1001570"/>
            <a:ext cx="9016658" cy="3970318"/>
          </a:xfrm>
          <a:prstGeom prst="rect">
            <a:avLst/>
          </a:prstGeom>
          <a:noFill/>
        </p:spPr>
        <p:txBody>
          <a:bodyPr wrap="square">
            <a:spAutoFit/>
          </a:bodyPr>
          <a:lstStyle/>
          <a:p>
            <a:r>
              <a:rPr lang="en-US" sz="2400" dirty="0"/>
              <a:t>What do you think about equity valuations?  Are you surprised at market resilience?  Are you concerned about the concentration of gains in a small set of firms? </a:t>
            </a:r>
            <a:br>
              <a:rPr lang="en-US" sz="1800" dirty="0"/>
            </a:br>
            <a:endParaRPr lang="en-US" sz="1800" dirty="0"/>
          </a:p>
          <a:p>
            <a:endParaRPr lang="en-US" dirty="0"/>
          </a:p>
          <a:p>
            <a:pPr marL="342900" indent="-342900">
              <a:buAutoNum type="arabicParenR"/>
            </a:pPr>
            <a:r>
              <a:rPr lang="en-US" dirty="0"/>
              <a:t>I always need to remind myself that “good for the  stock market” and “good for the economy” are not he same thing.  Tariffs, for example, can be good for corporate profits but bad for many other things.  Ditto for deregulation. Some of that is going on here.</a:t>
            </a:r>
          </a:p>
          <a:p>
            <a:pPr marL="342900" indent="-342900">
              <a:buAutoNum type="arabicParenR"/>
            </a:pPr>
            <a:r>
              <a:rPr lang="en-US" dirty="0"/>
              <a:t>But yes, I am still surprised,  Especially because of things we will discuss on the next few slides.</a:t>
            </a:r>
          </a:p>
          <a:p>
            <a:pPr marL="342900" indent="-342900">
              <a:buAutoNum type="arabicParenR"/>
            </a:pPr>
            <a:r>
              <a:rPr lang="en-US" dirty="0"/>
              <a:t>No question that this is a small set of firms and that it is almost entirely AI-driven.  But I don’t think that we should ever be too “concerned” about anything related to the stock market.   </a:t>
            </a:r>
          </a:p>
        </p:txBody>
      </p:sp>
    </p:spTree>
    <p:extLst>
      <p:ext uri="{BB962C8B-B14F-4D97-AF65-F5344CB8AC3E}">
        <p14:creationId xmlns:p14="http://schemas.microsoft.com/office/powerpoint/2010/main" val="1487524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D892DB-FFC5-5805-8406-706C83A5C381}"/>
              </a:ext>
            </a:extLst>
          </p:cNvPr>
          <p:cNvSpPr txBox="1"/>
          <p:nvPr/>
        </p:nvSpPr>
        <p:spPr>
          <a:xfrm>
            <a:off x="1663104" y="819274"/>
            <a:ext cx="8524171" cy="4985980"/>
          </a:xfrm>
          <a:prstGeom prst="rect">
            <a:avLst/>
          </a:prstGeom>
          <a:noFill/>
        </p:spPr>
        <p:txBody>
          <a:bodyPr wrap="square">
            <a:spAutoFit/>
          </a:bodyPr>
          <a:lstStyle/>
          <a:p>
            <a:r>
              <a:rPr lang="en-US" sz="2400" dirty="0"/>
              <a:t>How do you interpret recent developments in U.S. Treasury rates and the flattening in the yield curve?  Do you see any tensions between the current level of long-term rates, the evolution of the dollar, and the risks to the outlooks for inflation and fiscal deficits?  How do you expect long-term rates to respond under different trajectories of the federal funds rate?</a:t>
            </a:r>
          </a:p>
          <a:p>
            <a:endParaRPr lang="en-US" sz="2400" dirty="0"/>
          </a:p>
          <a:p>
            <a:pPr marL="457200" indent="-457200">
              <a:buAutoNum type="arabicParenR"/>
            </a:pPr>
            <a:r>
              <a:rPr lang="en-US" dirty="0"/>
              <a:t>Recent flattening is probably a brief pause.  My trader friends tell me that the steepening trade is still on for many countries and will likely return in force to the US as well.</a:t>
            </a:r>
          </a:p>
          <a:p>
            <a:pPr marL="457200" indent="-457200">
              <a:buAutoNum type="arabicParenR"/>
            </a:pPr>
            <a:r>
              <a:rPr lang="en-US" dirty="0"/>
              <a:t>… because the inflation and fiscal deficit problems are not going away.</a:t>
            </a:r>
          </a:p>
          <a:p>
            <a:pPr marL="457200" indent="-457200">
              <a:buAutoNum type="arabicParenR"/>
            </a:pPr>
            <a:r>
              <a:rPr lang="en-US" dirty="0"/>
              <a:t>Views about Fed independence are going to play a very important role in yield curve dynamics in the next year.  It is easy to imagine scenarios where a less independent Fed lowers short-rate targets and then sees long rates rise quickly.</a:t>
            </a:r>
          </a:p>
          <a:p>
            <a:pPr marL="457200" indent="-457200">
              <a:buAutoNum type="arabicParenR"/>
            </a:pPr>
            <a:endParaRPr lang="en-US" sz="2400" dirty="0"/>
          </a:p>
        </p:txBody>
      </p:sp>
    </p:spTree>
    <p:extLst>
      <p:ext uri="{BB962C8B-B14F-4D97-AF65-F5344CB8AC3E}">
        <p14:creationId xmlns:p14="http://schemas.microsoft.com/office/powerpoint/2010/main" val="1452527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EFC05C-D27A-AE2D-1F91-3307569BD7F3}"/>
              </a:ext>
            </a:extLst>
          </p:cNvPr>
          <p:cNvSpPr txBox="1"/>
          <p:nvPr/>
        </p:nvSpPr>
        <p:spPr>
          <a:xfrm>
            <a:off x="1258068" y="1062939"/>
            <a:ext cx="9769964" cy="4893647"/>
          </a:xfrm>
          <a:prstGeom prst="rect">
            <a:avLst/>
          </a:prstGeom>
          <a:noFill/>
        </p:spPr>
        <p:txBody>
          <a:bodyPr wrap="square">
            <a:spAutoFit/>
          </a:bodyPr>
          <a:lstStyle/>
          <a:p>
            <a:r>
              <a:rPr lang="en-US" sz="2400" dirty="0"/>
              <a:t>What are the most likely changes in financial regulation coming over the next year or two and how do you see these affecting credit intermediation and market functioning?  How does the GENIUS Act factor into your thinking?  </a:t>
            </a:r>
          </a:p>
          <a:p>
            <a:endParaRPr lang="en-US" dirty="0"/>
          </a:p>
          <a:p>
            <a:pPr marL="342900" indent="-342900">
              <a:buAutoNum type="arabicParenR"/>
            </a:pPr>
            <a:r>
              <a:rPr lang="en-US" dirty="0"/>
              <a:t>Loosening of bank capital rules for all size banks. </a:t>
            </a:r>
          </a:p>
          <a:p>
            <a:pPr marL="342900" indent="-342900">
              <a:buAutoNum type="arabicParenR"/>
            </a:pPr>
            <a:r>
              <a:rPr lang="en-US" dirty="0"/>
              <a:t>Stress tests sharing all their models and assumptions with the banks and also losing their direct role on capital requirements and thus becoming mostly “informational”. </a:t>
            </a:r>
          </a:p>
          <a:p>
            <a:pPr marL="342900" indent="-342900">
              <a:buAutoNum type="arabicParenR"/>
            </a:pPr>
            <a:r>
              <a:rPr lang="en-US" dirty="0"/>
              <a:t>Supervisory stance getting much looser, even compared to 2017-2021.  Major de-emphasis of “operational” and “managerial” topics in supervision.</a:t>
            </a:r>
          </a:p>
          <a:p>
            <a:pPr marL="342900" indent="-342900">
              <a:buAutoNum type="arabicParenR"/>
            </a:pPr>
            <a:r>
              <a:rPr lang="en-US" dirty="0"/>
              <a:t>Cage match between the banking and crypto lobbies over stablecoins using loopholes to pay interest rates.   </a:t>
            </a:r>
          </a:p>
          <a:p>
            <a:pPr marL="342900" indent="-342900">
              <a:buAutoNum type="arabicParenR"/>
            </a:pPr>
            <a:r>
              <a:rPr lang="en-US" dirty="0"/>
              <a:t>Even taken together, I don’t expect these changes to have a major effect on credit intermediation in the short run.    But in the long-run, our system might look very different than it does today.</a:t>
            </a:r>
          </a:p>
          <a:p>
            <a:pPr marL="342900" indent="-342900">
              <a:buAutoNum type="arabicParenR"/>
            </a:pPr>
            <a:endParaRPr lang="en-US" dirty="0"/>
          </a:p>
        </p:txBody>
      </p:sp>
    </p:spTree>
    <p:extLst>
      <p:ext uri="{BB962C8B-B14F-4D97-AF65-F5344CB8AC3E}">
        <p14:creationId xmlns:p14="http://schemas.microsoft.com/office/powerpoint/2010/main" val="12798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5390D8-C738-FC49-D0E6-3D4458ECAF65}"/>
              </a:ext>
            </a:extLst>
          </p:cNvPr>
          <p:cNvSpPr txBox="1"/>
          <p:nvPr/>
        </p:nvSpPr>
        <p:spPr>
          <a:xfrm>
            <a:off x="1319436" y="900730"/>
            <a:ext cx="9831333" cy="4524315"/>
          </a:xfrm>
          <a:prstGeom prst="rect">
            <a:avLst/>
          </a:prstGeom>
          <a:noFill/>
        </p:spPr>
        <p:txBody>
          <a:bodyPr wrap="square">
            <a:spAutoFit/>
          </a:bodyPr>
          <a:lstStyle/>
          <a:p>
            <a:r>
              <a:rPr lang="en-US" sz="2400" dirty="0"/>
              <a:t>What are the most important vulnerabilities in the financial system you see today? How would you address these concerns?  What should we be monitoring?</a:t>
            </a:r>
          </a:p>
          <a:p>
            <a:endParaRPr lang="en-US" dirty="0"/>
          </a:p>
          <a:p>
            <a:pPr marL="342900" indent="-342900">
              <a:buAutoNum type="arabicParenR"/>
            </a:pPr>
            <a:r>
              <a:rPr lang="en-US" dirty="0"/>
              <a:t>Biggest vulnerability, by far, is concerns over fiscal sustainability.  It is very difficult to know how far away we are from a bond-vigilante moment.   We have limited tools to respond to instability driven by this concern, and the political situation is less than ideal for even using those. </a:t>
            </a:r>
          </a:p>
          <a:p>
            <a:pPr marL="342900" indent="-342900">
              <a:buAutoNum type="arabicParenR"/>
            </a:pPr>
            <a:r>
              <a:rPr lang="en-US" dirty="0"/>
              <a:t>The growth of stablecoins poses a financial-stability risk in the medium term.  The Genius Act allows some significant regulatory arbitrage (I can discuss), and if banks lose the lobbying cage match, then things could get scary.  But probably not for a little while.</a:t>
            </a:r>
          </a:p>
          <a:p>
            <a:pPr marL="342900" indent="-342900">
              <a:buAutoNum type="arabicParenR"/>
            </a:pPr>
            <a:r>
              <a:rPr lang="en-US" dirty="0"/>
              <a:t>I don’t think the Fed can do much about these two things.  At least not right now.  </a:t>
            </a:r>
          </a:p>
          <a:p>
            <a:pPr marL="342900" indent="-342900">
              <a:buAutoNum type="arabicParenR"/>
            </a:pPr>
            <a:r>
              <a:rPr lang="en-US" dirty="0"/>
              <a:t>For monitoring, I continue to believe that we do not pay enough attention to changes in the maturity structure of repo and other short-term debt, which can move from 30-day to overnight as lenders get nervous.  </a:t>
            </a:r>
          </a:p>
          <a:p>
            <a:pPr marL="342900" indent="-342900">
              <a:buAutoNum type="arabicParenR"/>
            </a:pPr>
            <a:endParaRPr lang="en-US" dirty="0"/>
          </a:p>
        </p:txBody>
      </p:sp>
    </p:spTree>
    <p:extLst>
      <p:ext uri="{BB962C8B-B14F-4D97-AF65-F5344CB8AC3E}">
        <p14:creationId xmlns:p14="http://schemas.microsoft.com/office/powerpoint/2010/main" val="1885167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TotalTime>
  <Words>661</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Chicago Fed AAC meeting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Metrick, Andrew</dc:creator>
  <cp:lastModifiedBy>Metrick, Andrew</cp:lastModifiedBy>
  <cp:revision>2</cp:revision>
  <dcterms:created xsi:type="dcterms:W3CDTF">2025-10-09T14:41:53Z</dcterms:created>
  <dcterms:modified xsi:type="dcterms:W3CDTF">2025-10-09T15:34:43Z</dcterms:modified>
</cp:coreProperties>
</file>