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1012" r:id="rId2"/>
    <p:sldId id="1013" r:id="rId3"/>
    <p:sldId id="256" r:id="rId4"/>
    <p:sldId id="1015" r:id="rId5"/>
    <p:sldId id="101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7" autoAdjust="0"/>
    <p:restoredTop sz="94660"/>
  </p:normalViewPr>
  <p:slideViewPr>
    <p:cSldViewPr snapToGrid="0">
      <p:cViewPr varScale="1">
        <p:scale>
          <a:sx n="77" d="100"/>
          <a:sy n="77" d="100"/>
        </p:scale>
        <p:origin x="87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ce136\Dropbox\Presentations\REAL_PD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ce136\Dropbox\Presentations\REAL_PD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ce136\Dropbox\Presentations\REAL_PD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Table 5.3.2. Contributions to Percent Change in Real Private Fixed Investment by Type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'Table (2)'!$B$11</c:f>
              <c:strCache>
                <c:ptCount val="1"/>
                <c:pt idx="0">
                  <c:v>Nonresidential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multiLvlStrRef>
              <c:f>'Table (2)'!$C$6:$X$7</c:f>
              <c:multiLvlStrCache>
                <c:ptCount val="22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  <c:pt idx="4">
                    <c:v>Q1</c:v>
                  </c:pt>
                  <c:pt idx="5">
                    <c:v>Q2</c:v>
                  </c:pt>
                  <c:pt idx="6">
                    <c:v>Q3</c:v>
                  </c:pt>
                  <c:pt idx="7">
                    <c:v>Q4</c:v>
                  </c:pt>
                  <c:pt idx="8">
                    <c:v>Q1</c:v>
                  </c:pt>
                  <c:pt idx="9">
                    <c:v>Q2</c:v>
                  </c:pt>
                  <c:pt idx="10">
                    <c:v>Q3</c:v>
                  </c:pt>
                  <c:pt idx="11">
                    <c:v>Q4</c:v>
                  </c:pt>
                  <c:pt idx="12">
                    <c:v>Q1</c:v>
                  </c:pt>
                  <c:pt idx="13">
                    <c:v>Q2</c:v>
                  </c:pt>
                  <c:pt idx="14">
                    <c:v>Q3</c:v>
                  </c:pt>
                  <c:pt idx="15">
                    <c:v>Q4</c:v>
                  </c:pt>
                  <c:pt idx="16">
                    <c:v>Q1</c:v>
                  </c:pt>
                  <c:pt idx="17">
                    <c:v>Q2</c:v>
                  </c:pt>
                  <c:pt idx="18">
                    <c:v>Q3</c:v>
                  </c:pt>
                  <c:pt idx="19">
                    <c:v>Q4</c:v>
                  </c:pt>
                  <c:pt idx="20">
                    <c:v>Q1</c:v>
                  </c:pt>
                  <c:pt idx="21">
                    <c:v>Q2</c:v>
                  </c:pt>
                </c:lvl>
                <c:lvl>
                  <c:pt idx="0">
                    <c:v>2020</c:v>
                  </c:pt>
                  <c:pt idx="4">
                    <c:v>2021</c:v>
                  </c:pt>
                  <c:pt idx="8">
                    <c:v>2022</c:v>
                  </c:pt>
                  <c:pt idx="12">
                    <c:v>2023</c:v>
                  </c:pt>
                  <c:pt idx="16">
                    <c:v>2024</c:v>
                  </c:pt>
                  <c:pt idx="20">
                    <c:v>2025</c:v>
                  </c:pt>
                </c:lvl>
              </c:multiLvlStrCache>
            </c:multiLvlStrRef>
          </c:cat>
          <c:val>
            <c:numRef>
              <c:f>'Table (2)'!$C$11:$X$11</c:f>
              <c:numCache>
                <c:formatCode>General</c:formatCode>
                <c:ptCount val="22"/>
                <c:pt idx="0">
                  <c:v>-5.51</c:v>
                </c:pt>
                <c:pt idx="1">
                  <c:v>-22.05</c:v>
                </c:pt>
                <c:pt idx="2">
                  <c:v>15.21</c:v>
                </c:pt>
                <c:pt idx="3">
                  <c:v>9.1199999999999992</c:v>
                </c:pt>
                <c:pt idx="4">
                  <c:v>6.91</c:v>
                </c:pt>
                <c:pt idx="5">
                  <c:v>7.28</c:v>
                </c:pt>
                <c:pt idx="6">
                  <c:v>-1.02</c:v>
                </c:pt>
                <c:pt idx="7">
                  <c:v>2.3199999999999998</c:v>
                </c:pt>
                <c:pt idx="8">
                  <c:v>8.65</c:v>
                </c:pt>
                <c:pt idx="9">
                  <c:v>5.08</c:v>
                </c:pt>
                <c:pt idx="10">
                  <c:v>4.42</c:v>
                </c:pt>
                <c:pt idx="11">
                  <c:v>5.27</c:v>
                </c:pt>
                <c:pt idx="12">
                  <c:v>6.42</c:v>
                </c:pt>
                <c:pt idx="13">
                  <c:v>8.5500000000000007</c:v>
                </c:pt>
                <c:pt idx="14">
                  <c:v>1.39</c:v>
                </c:pt>
                <c:pt idx="15">
                  <c:v>4.26</c:v>
                </c:pt>
                <c:pt idx="16">
                  <c:v>1.18</c:v>
                </c:pt>
                <c:pt idx="17">
                  <c:v>1.9</c:v>
                </c:pt>
                <c:pt idx="18">
                  <c:v>2.66</c:v>
                </c:pt>
                <c:pt idx="19">
                  <c:v>-2.89</c:v>
                </c:pt>
                <c:pt idx="20">
                  <c:v>7.27</c:v>
                </c:pt>
                <c:pt idx="21">
                  <c:v>5.57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97-4801-9811-2DA23C5B5B6F}"/>
            </c:ext>
          </c:extLst>
        </c:ser>
        <c:ser>
          <c:idx val="1"/>
          <c:order val="1"/>
          <c:tx>
            <c:strRef>
              <c:f>'Table (2)'!$B$12</c:f>
              <c:strCache>
                <c:ptCount val="1"/>
                <c:pt idx="0">
                  <c:v>Residential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multiLvlStrRef>
              <c:f>'Table (2)'!$C$6:$X$7</c:f>
              <c:multiLvlStrCache>
                <c:ptCount val="22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  <c:pt idx="4">
                    <c:v>Q1</c:v>
                  </c:pt>
                  <c:pt idx="5">
                    <c:v>Q2</c:v>
                  </c:pt>
                  <c:pt idx="6">
                    <c:v>Q3</c:v>
                  </c:pt>
                  <c:pt idx="7">
                    <c:v>Q4</c:v>
                  </c:pt>
                  <c:pt idx="8">
                    <c:v>Q1</c:v>
                  </c:pt>
                  <c:pt idx="9">
                    <c:v>Q2</c:v>
                  </c:pt>
                  <c:pt idx="10">
                    <c:v>Q3</c:v>
                  </c:pt>
                  <c:pt idx="11">
                    <c:v>Q4</c:v>
                  </c:pt>
                  <c:pt idx="12">
                    <c:v>Q1</c:v>
                  </c:pt>
                  <c:pt idx="13">
                    <c:v>Q2</c:v>
                  </c:pt>
                  <c:pt idx="14">
                    <c:v>Q3</c:v>
                  </c:pt>
                  <c:pt idx="15">
                    <c:v>Q4</c:v>
                  </c:pt>
                  <c:pt idx="16">
                    <c:v>Q1</c:v>
                  </c:pt>
                  <c:pt idx="17">
                    <c:v>Q2</c:v>
                  </c:pt>
                  <c:pt idx="18">
                    <c:v>Q3</c:v>
                  </c:pt>
                  <c:pt idx="19">
                    <c:v>Q4</c:v>
                  </c:pt>
                  <c:pt idx="20">
                    <c:v>Q1</c:v>
                  </c:pt>
                  <c:pt idx="21">
                    <c:v>Q2</c:v>
                  </c:pt>
                </c:lvl>
                <c:lvl>
                  <c:pt idx="0">
                    <c:v>2020</c:v>
                  </c:pt>
                  <c:pt idx="4">
                    <c:v>2021</c:v>
                  </c:pt>
                  <c:pt idx="8">
                    <c:v>2022</c:v>
                  </c:pt>
                  <c:pt idx="12">
                    <c:v>2023</c:v>
                  </c:pt>
                  <c:pt idx="16">
                    <c:v>2024</c:v>
                  </c:pt>
                  <c:pt idx="20">
                    <c:v>2025</c:v>
                  </c:pt>
                </c:lvl>
              </c:multiLvlStrCache>
            </c:multiLvlStrRef>
          </c:cat>
          <c:val>
            <c:numRef>
              <c:f>'Table (2)'!$C$12:$X$12</c:f>
              <c:numCache>
                <c:formatCode>General</c:formatCode>
                <c:ptCount val="22"/>
                <c:pt idx="0">
                  <c:v>2.5</c:v>
                </c:pt>
                <c:pt idx="1">
                  <c:v>-5.84</c:v>
                </c:pt>
                <c:pt idx="2">
                  <c:v>13.46</c:v>
                </c:pt>
                <c:pt idx="3">
                  <c:v>7.42</c:v>
                </c:pt>
                <c:pt idx="4">
                  <c:v>1.48</c:v>
                </c:pt>
                <c:pt idx="5">
                  <c:v>-1.18</c:v>
                </c:pt>
                <c:pt idx="6">
                  <c:v>-0.24</c:v>
                </c:pt>
                <c:pt idx="7">
                  <c:v>0.73</c:v>
                </c:pt>
                <c:pt idx="8">
                  <c:v>-1.92</c:v>
                </c:pt>
                <c:pt idx="9">
                  <c:v>-3.14</c:v>
                </c:pt>
                <c:pt idx="10">
                  <c:v>-6.65</c:v>
                </c:pt>
                <c:pt idx="11">
                  <c:v>-5.79</c:v>
                </c:pt>
                <c:pt idx="12">
                  <c:v>-1.57</c:v>
                </c:pt>
                <c:pt idx="13">
                  <c:v>0.94</c:v>
                </c:pt>
                <c:pt idx="14">
                  <c:v>2.44</c:v>
                </c:pt>
                <c:pt idx="15">
                  <c:v>0.35</c:v>
                </c:pt>
                <c:pt idx="16">
                  <c:v>1.81</c:v>
                </c:pt>
                <c:pt idx="17">
                  <c:v>-0.46</c:v>
                </c:pt>
                <c:pt idx="18">
                  <c:v>-1.1100000000000001</c:v>
                </c:pt>
                <c:pt idx="19">
                  <c:v>0.95</c:v>
                </c:pt>
                <c:pt idx="20">
                  <c:v>-0.21</c:v>
                </c:pt>
                <c:pt idx="21">
                  <c:v>-1.17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797-4801-9811-2DA23C5B5B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95089055"/>
        <c:axId val="1995082335"/>
      </c:lineChart>
      <c:catAx>
        <c:axId val="1995089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5082335"/>
        <c:crosses val="autoZero"/>
        <c:auto val="1"/>
        <c:lblAlgn val="ctr"/>
        <c:lblOffset val="100"/>
        <c:noMultiLvlLbl val="0"/>
      </c:catAx>
      <c:valAx>
        <c:axId val="1995082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50890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Table 5.3.2. Contributions to Percent Change in Real Private Fixed Investment by Type</a:t>
            </a:r>
          </a:p>
        </c:rich>
      </c:tx>
      <c:layout>
        <c:manualLayout>
          <c:xMode val="edge"/>
          <c:yMode val="edge"/>
          <c:x val="0.11619015634573056"/>
          <c:y val="1.96399345335515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'Table (2)'!$B$13</c:f>
              <c:strCache>
                <c:ptCount val="1"/>
                <c:pt idx="0">
                  <c:v>    Structures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multiLvlStrRef>
              <c:f>'Table (2)'!$C$6:$X$7</c:f>
              <c:multiLvlStrCache>
                <c:ptCount val="22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  <c:pt idx="4">
                    <c:v>Q1</c:v>
                  </c:pt>
                  <c:pt idx="5">
                    <c:v>Q2</c:v>
                  </c:pt>
                  <c:pt idx="6">
                    <c:v>Q3</c:v>
                  </c:pt>
                  <c:pt idx="7">
                    <c:v>Q4</c:v>
                  </c:pt>
                  <c:pt idx="8">
                    <c:v>Q1</c:v>
                  </c:pt>
                  <c:pt idx="9">
                    <c:v>Q2</c:v>
                  </c:pt>
                  <c:pt idx="10">
                    <c:v>Q3</c:v>
                  </c:pt>
                  <c:pt idx="11">
                    <c:v>Q4</c:v>
                  </c:pt>
                  <c:pt idx="12">
                    <c:v>Q1</c:v>
                  </c:pt>
                  <c:pt idx="13">
                    <c:v>Q2</c:v>
                  </c:pt>
                  <c:pt idx="14">
                    <c:v>Q3</c:v>
                  </c:pt>
                  <c:pt idx="15">
                    <c:v>Q4</c:v>
                  </c:pt>
                  <c:pt idx="16">
                    <c:v>Q1</c:v>
                  </c:pt>
                  <c:pt idx="17">
                    <c:v>Q2</c:v>
                  </c:pt>
                  <c:pt idx="18">
                    <c:v>Q3</c:v>
                  </c:pt>
                  <c:pt idx="19">
                    <c:v>Q4</c:v>
                  </c:pt>
                  <c:pt idx="20">
                    <c:v>Q1</c:v>
                  </c:pt>
                  <c:pt idx="21">
                    <c:v>Q2</c:v>
                  </c:pt>
                </c:lvl>
                <c:lvl>
                  <c:pt idx="0">
                    <c:v>2020</c:v>
                  </c:pt>
                  <c:pt idx="4">
                    <c:v>2021</c:v>
                  </c:pt>
                  <c:pt idx="8">
                    <c:v>2022</c:v>
                  </c:pt>
                  <c:pt idx="12">
                    <c:v>2023</c:v>
                  </c:pt>
                  <c:pt idx="16">
                    <c:v>2024</c:v>
                  </c:pt>
                  <c:pt idx="20">
                    <c:v>2025</c:v>
                  </c:pt>
                </c:lvl>
              </c:multiLvlStrCache>
            </c:multiLvlStrRef>
          </c:cat>
          <c:val>
            <c:numRef>
              <c:f>'Table (2)'!$C$13:$X$13</c:f>
              <c:numCache>
                <c:formatCode>General</c:formatCode>
                <c:ptCount val="22"/>
                <c:pt idx="0">
                  <c:v>-1.06</c:v>
                </c:pt>
                <c:pt idx="1">
                  <c:v>-7.62</c:v>
                </c:pt>
                <c:pt idx="2">
                  <c:v>-0.92</c:v>
                </c:pt>
                <c:pt idx="3">
                  <c:v>0.49</c:v>
                </c:pt>
                <c:pt idx="4">
                  <c:v>0.88</c:v>
                </c:pt>
                <c:pt idx="5">
                  <c:v>0.04</c:v>
                </c:pt>
                <c:pt idx="6">
                  <c:v>-0.6</c:v>
                </c:pt>
                <c:pt idx="7">
                  <c:v>-1.32</c:v>
                </c:pt>
                <c:pt idx="8">
                  <c:v>1.19</c:v>
                </c:pt>
                <c:pt idx="9">
                  <c:v>1.33</c:v>
                </c:pt>
                <c:pt idx="10">
                  <c:v>1.64</c:v>
                </c:pt>
                <c:pt idx="11">
                  <c:v>1.84</c:v>
                </c:pt>
                <c:pt idx="12">
                  <c:v>4.7699999999999996</c:v>
                </c:pt>
                <c:pt idx="13">
                  <c:v>3.5</c:v>
                </c:pt>
                <c:pt idx="14">
                  <c:v>1.24</c:v>
                </c:pt>
                <c:pt idx="15">
                  <c:v>2.04</c:v>
                </c:pt>
                <c:pt idx="16">
                  <c:v>-0.94</c:v>
                </c:pt>
                <c:pt idx="17">
                  <c:v>-0.72</c:v>
                </c:pt>
                <c:pt idx="18">
                  <c:v>-0.4</c:v>
                </c:pt>
                <c:pt idx="19">
                  <c:v>-1.48</c:v>
                </c:pt>
                <c:pt idx="20">
                  <c:v>-0.52</c:v>
                </c:pt>
                <c:pt idx="21">
                  <c:v>-1.31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E8-43DF-96DE-7B57AF564F43}"/>
            </c:ext>
          </c:extLst>
        </c:ser>
        <c:ser>
          <c:idx val="1"/>
          <c:order val="1"/>
          <c:tx>
            <c:strRef>
              <c:f>'Table (2)'!$B$19</c:f>
              <c:strCache>
                <c:ptCount val="1"/>
                <c:pt idx="0">
                  <c:v>    Equipment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multiLvlStrRef>
              <c:f>'Table (2)'!$C$6:$X$7</c:f>
              <c:multiLvlStrCache>
                <c:ptCount val="22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  <c:pt idx="4">
                    <c:v>Q1</c:v>
                  </c:pt>
                  <c:pt idx="5">
                    <c:v>Q2</c:v>
                  </c:pt>
                  <c:pt idx="6">
                    <c:v>Q3</c:v>
                  </c:pt>
                  <c:pt idx="7">
                    <c:v>Q4</c:v>
                  </c:pt>
                  <c:pt idx="8">
                    <c:v>Q1</c:v>
                  </c:pt>
                  <c:pt idx="9">
                    <c:v>Q2</c:v>
                  </c:pt>
                  <c:pt idx="10">
                    <c:v>Q3</c:v>
                  </c:pt>
                  <c:pt idx="11">
                    <c:v>Q4</c:v>
                  </c:pt>
                  <c:pt idx="12">
                    <c:v>Q1</c:v>
                  </c:pt>
                  <c:pt idx="13">
                    <c:v>Q2</c:v>
                  </c:pt>
                  <c:pt idx="14">
                    <c:v>Q3</c:v>
                  </c:pt>
                  <c:pt idx="15">
                    <c:v>Q4</c:v>
                  </c:pt>
                  <c:pt idx="16">
                    <c:v>Q1</c:v>
                  </c:pt>
                  <c:pt idx="17">
                    <c:v>Q2</c:v>
                  </c:pt>
                  <c:pt idx="18">
                    <c:v>Q3</c:v>
                  </c:pt>
                  <c:pt idx="19">
                    <c:v>Q4</c:v>
                  </c:pt>
                  <c:pt idx="20">
                    <c:v>Q1</c:v>
                  </c:pt>
                  <c:pt idx="21">
                    <c:v>Q2</c:v>
                  </c:pt>
                </c:lvl>
                <c:lvl>
                  <c:pt idx="0">
                    <c:v>2020</c:v>
                  </c:pt>
                  <c:pt idx="4">
                    <c:v>2021</c:v>
                  </c:pt>
                  <c:pt idx="8">
                    <c:v>2022</c:v>
                  </c:pt>
                  <c:pt idx="12">
                    <c:v>2023</c:v>
                  </c:pt>
                  <c:pt idx="16">
                    <c:v>2024</c:v>
                  </c:pt>
                  <c:pt idx="20">
                    <c:v>2025</c:v>
                  </c:pt>
                </c:lvl>
              </c:multiLvlStrCache>
            </c:multiLvlStrRef>
          </c:cat>
          <c:val>
            <c:numRef>
              <c:f>'Table (2)'!$C$19:$X$19</c:f>
              <c:numCache>
                <c:formatCode>General</c:formatCode>
                <c:ptCount val="22"/>
                <c:pt idx="0">
                  <c:v>-6.26</c:v>
                </c:pt>
                <c:pt idx="1">
                  <c:v>-11.64</c:v>
                </c:pt>
                <c:pt idx="2">
                  <c:v>13.68</c:v>
                </c:pt>
                <c:pt idx="3">
                  <c:v>5.45</c:v>
                </c:pt>
                <c:pt idx="4">
                  <c:v>1.84</c:v>
                </c:pt>
                <c:pt idx="5">
                  <c:v>3.5</c:v>
                </c:pt>
                <c:pt idx="6">
                  <c:v>-3.29</c:v>
                </c:pt>
                <c:pt idx="7">
                  <c:v>-7.0000000000000007E-2</c:v>
                </c:pt>
                <c:pt idx="8">
                  <c:v>3.49</c:v>
                </c:pt>
                <c:pt idx="9">
                  <c:v>0.21</c:v>
                </c:pt>
                <c:pt idx="10">
                  <c:v>0.76</c:v>
                </c:pt>
                <c:pt idx="11">
                  <c:v>0.69</c:v>
                </c:pt>
                <c:pt idx="12">
                  <c:v>-0.03</c:v>
                </c:pt>
                <c:pt idx="13">
                  <c:v>3.57</c:v>
                </c:pt>
                <c:pt idx="14">
                  <c:v>-0.73</c:v>
                </c:pt>
                <c:pt idx="15">
                  <c:v>0.95</c:v>
                </c:pt>
                <c:pt idx="16">
                  <c:v>0.15</c:v>
                </c:pt>
                <c:pt idx="17">
                  <c:v>2.41</c:v>
                </c:pt>
                <c:pt idx="18">
                  <c:v>2.2599999999999998</c:v>
                </c:pt>
                <c:pt idx="19">
                  <c:v>-1.24</c:v>
                </c:pt>
                <c:pt idx="20">
                  <c:v>5.79</c:v>
                </c:pt>
                <c:pt idx="21">
                  <c:v>2.4900000000000002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FE8-43DF-96DE-7B57AF564F43}"/>
            </c:ext>
          </c:extLst>
        </c:ser>
        <c:ser>
          <c:idx val="3"/>
          <c:order val="2"/>
          <c:tx>
            <c:strRef>
              <c:f>'Table (2)'!$B$26</c:f>
              <c:strCache>
                <c:ptCount val="1"/>
                <c:pt idx="0">
                  <c:v>    Intellectual property products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multiLvlStrRef>
              <c:f>'Table (2)'!$C$6:$X$7</c:f>
              <c:multiLvlStrCache>
                <c:ptCount val="22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  <c:pt idx="4">
                    <c:v>Q1</c:v>
                  </c:pt>
                  <c:pt idx="5">
                    <c:v>Q2</c:v>
                  </c:pt>
                  <c:pt idx="6">
                    <c:v>Q3</c:v>
                  </c:pt>
                  <c:pt idx="7">
                    <c:v>Q4</c:v>
                  </c:pt>
                  <c:pt idx="8">
                    <c:v>Q1</c:v>
                  </c:pt>
                  <c:pt idx="9">
                    <c:v>Q2</c:v>
                  </c:pt>
                  <c:pt idx="10">
                    <c:v>Q3</c:v>
                  </c:pt>
                  <c:pt idx="11">
                    <c:v>Q4</c:v>
                  </c:pt>
                  <c:pt idx="12">
                    <c:v>Q1</c:v>
                  </c:pt>
                  <c:pt idx="13">
                    <c:v>Q2</c:v>
                  </c:pt>
                  <c:pt idx="14">
                    <c:v>Q3</c:v>
                  </c:pt>
                  <c:pt idx="15">
                    <c:v>Q4</c:v>
                  </c:pt>
                  <c:pt idx="16">
                    <c:v>Q1</c:v>
                  </c:pt>
                  <c:pt idx="17">
                    <c:v>Q2</c:v>
                  </c:pt>
                  <c:pt idx="18">
                    <c:v>Q3</c:v>
                  </c:pt>
                  <c:pt idx="19">
                    <c:v>Q4</c:v>
                  </c:pt>
                  <c:pt idx="20">
                    <c:v>Q1</c:v>
                  </c:pt>
                  <c:pt idx="21">
                    <c:v>Q2</c:v>
                  </c:pt>
                </c:lvl>
                <c:lvl>
                  <c:pt idx="0">
                    <c:v>2020</c:v>
                  </c:pt>
                  <c:pt idx="4">
                    <c:v>2021</c:v>
                  </c:pt>
                  <c:pt idx="8">
                    <c:v>2022</c:v>
                  </c:pt>
                  <c:pt idx="12">
                    <c:v>2023</c:v>
                  </c:pt>
                  <c:pt idx="16">
                    <c:v>2024</c:v>
                  </c:pt>
                  <c:pt idx="20">
                    <c:v>2025</c:v>
                  </c:pt>
                </c:lvl>
              </c:multiLvlStrCache>
            </c:multiLvlStrRef>
          </c:cat>
          <c:val>
            <c:numRef>
              <c:f>'Table (2)'!$C$26:$X$26</c:f>
              <c:numCache>
                <c:formatCode>General</c:formatCode>
                <c:ptCount val="22"/>
                <c:pt idx="0">
                  <c:v>1.82</c:v>
                </c:pt>
                <c:pt idx="1">
                  <c:v>-2.79</c:v>
                </c:pt>
                <c:pt idx="2">
                  <c:v>2.4500000000000002</c:v>
                </c:pt>
                <c:pt idx="3">
                  <c:v>3.18</c:v>
                </c:pt>
                <c:pt idx="4">
                  <c:v>4.1900000000000004</c:v>
                </c:pt>
                <c:pt idx="5">
                  <c:v>3.73</c:v>
                </c:pt>
                <c:pt idx="6">
                  <c:v>2.87</c:v>
                </c:pt>
                <c:pt idx="7">
                  <c:v>3.71</c:v>
                </c:pt>
                <c:pt idx="8">
                  <c:v>3.97</c:v>
                </c:pt>
                <c:pt idx="9">
                  <c:v>3.53</c:v>
                </c:pt>
                <c:pt idx="10">
                  <c:v>2.02</c:v>
                </c:pt>
                <c:pt idx="11">
                  <c:v>2.73</c:v>
                </c:pt>
                <c:pt idx="12">
                  <c:v>1.68</c:v>
                </c:pt>
                <c:pt idx="13">
                  <c:v>1.47</c:v>
                </c:pt>
                <c:pt idx="14">
                  <c:v>0.87</c:v>
                </c:pt>
                <c:pt idx="15">
                  <c:v>1.27</c:v>
                </c:pt>
                <c:pt idx="16">
                  <c:v>1.98</c:v>
                </c:pt>
                <c:pt idx="17">
                  <c:v>0.2</c:v>
                </c:pt>
                <c:pt idx="18">
                  <c:v>0.8</c:v>
                </c:pt>
                <c:pt idx="19">
                  <c:v>-0.17</c:v>
                </c:pt>
                <c:pt idx="20">
                  <c:v>2</c:v>
                </c:pt>
                <c:pt idx="21">
                  <c:v>4.38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FE8-43DF-96DE-7B57AF564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95089055"/>
        <c:axId val="1995082335"/>
      </c:lineChart>
      <c:catAx>
        <c:axId val="1995089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5082335"/>
        <c:crosses val="autoZero"/>
        <c:auto val="1"/>
        <c:lblAlgn val="ctr"/>
        <c:lblOffset val="100"/>
        <c:noMultiLvlLbl val="0"/>
      </c:catAx>
      <c:valAx>
        <c:axId val="1995082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50890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Table 5.3.2. Contributions to Percent Change in Real Private Fixed Investment by Type</a:t>
            </a:r>
          </a:p>
        </c:rich>
      </c:tx>
      <c:layout>
        <c:manualLayout>
          <c:xMode val="edge"/>
          <c:yMode val="edge"/>
          <c:x val="0.11619015634573056"/>
          <c:y val="1.96399345335515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'Table (2)'!$B$19</c:f>
              <c:strCache>
                <c:ptCount val="1"/>
                <c:pt idx="0">
                  <c:v>    Equipment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multiLvlStrRef>
              <c:f>'Table (2)'!$C$6:$X$7</c:f>
              <c:multiLvlStrCache>
                <c:ptCount val="18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  <c:pt idx="4">
                    <c:v>Q1</c:v>
                  </c:pt>
                  <c:pt idx="5">
                    <c:v>Q2</c:v>
                  </c:pt>
                  <c:pt idx="6">
                    <c:v>Q3</c:v>
                  </c:pt>
                  <c:pt idx="7">
                    <c:v>Q4</c:v>
                  </c:pt>
                  <c:pt idx="8">
                    <c:v>Q1</c:v>
                  </c:pt>
                  <c:pt idx="9">
                    <c:v>Q2</c:v>
                  </c:pt>
                  <c:pt idx="10">
                    <c:v>Q3</c:v>
                  </c:pt>
                  <c:pt idx="11">
                    <c:v>Q4</c:v>
                  </c:pt>
                  <c:pt idx="12">
                    <c:v>Q1</c:v>
                  </c:pt>
                  <c:pt idx="13">
                    <c:v>Q2</c:v>
                  </c:pt>
                  <c:pt idx="14">
                    <c:v>Q3</c:v>
                  </c:pt>
                  <c:pt idx="15">
                    <c:v>Q4</c:v>
                  </c:pt>
                  <c:pt idx="16">
                    <c:v>Q1</c:v>
                  </c:pt>
                  <c:pt idx="17">
                    <c:v>Q2</c:v>
                  </c:pt>
                </c:lvl>
                <c:lvl>
                  <c:pt idx="0">
                    <c:v>2021</c:v>
                  </c:pt>
                  <c:pt idx="4">
                    <c:v>2022</c:v>
                  </c:pt>
                  <c:pt idx="8">
                    <c:v>2023</c:v>
                  </c:pt>
                  <c:pt idx="12">
                    <c:v>2024</c:v>
                  </c:pt>
                  <c:pt idx="16">
                    <c:v>2025</c:v>
                  </c:pt>
                </c:lvl>
              </c:multiLvlStrCache>
              <c:extLst/>
            </c:multiLvlStrRef>
          </c:cat>
          <c:val>
            <c:numRef>
              <c:f>'Table (2)'!$C$19:$X$19</c:f>
              <c:numCache>
                <c:formatCode>General</c:formatCode>
                <c:ptCount val="18"/>
                <c:pt idx="0">
                  <c:v>1.84</c:v>
                </c:pt>
                <c:pt idx="1">
                  <c:v>3.5</c:v>
                </c:pt>
                <c:pt idx="2">
                  <c:v>-3.29</c:v>
                </c:pt>
                <c:pt idx="3">
                  <c:v>-7.0000000000000007E-2</c:v>
                </c:pt>
                <c:pt idx="4">
                  <c:v>3.49</c:v>
                </c:pt>
                <c:pt idx="5">
                  <c:v>0.21</c:v>
                </c:pt>
                <c:pt idx="6">
                  <c:v>0.76</c:v>
                </c:pt>
                <c:pt idx="7">
                  <c:v>0.69</c:v>
                </c:pt>
                <c:pt idx="8">
                  <c:v>-0.03</c:v>
                </c:pt>
                <c:pt idx="9">
                  <c:v>3.57</c:v>
                </c:pt>
                <c:pt idx="10">
                  <c:v>-0.73</c:v>
                </c:pt>
                <c:pt idx="11">
                  <c:v>0.95</c:v>
                </c:pt>
                <c:pt idx="12">
                  <c:v>0.15</c:v>
                </c:pt>
                <c:pt idx="13">
                  <c:v>2.41</c:v>
                </c:pt>
                <c:pt idx="14">
                  <c:v>2.2599999999999998</c:v>
                </c:pt>
                <c:pt idx="15">
                  <c:v>-1.24</c:v>
                </c:pt>
                <c:pt idx="16">
                  <c:v>5.79</c:v>
                </c:pt>
                <c:pt idx="17">
                  <c:v>2.4900000000000002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1FE8-43DF-96DE-7B57AF564F43}"/>
            </c:ext>
          </c:extLst>
        </c:ser>
        <c:ser>
          <c:idx val="3"/>
          <c:order val="1"/>
          <c:tx>
            <c:strRef>
              <c:f>'Table (2)'!$B$26</c:f>
              <c:strCache>
                <c:ptCount val="1"/>
                <c:pt idx="0">
                  <c:v>    Intellectual property products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multiLvlStrRef>
              <c:f>'Table (2)'!$C$6:$X$7</c:f>
              <c:multiLvlStrCache>
                <c:ptCount val="18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  <c:pt idx="4">
                    <c:v>Q1</c:v>
                  </c:pt>
                  <c:pt idx="5">
                    <c:v>Q2</c:v>
                  </c:pt>
                  <c:pt idx="6">
                    <c:v>Q3</c:v>
                  </c:pt>
                  <c:pt idx="7">
                    <c:v>Q4</c:v>
                  </c:pt>
                  <c:pt idx="8">
                    <c:v>Q1</c:v>
                  </c:pt>
                  <c:pt idx="9">
                    <c:v>Q2</c:v>
                  </c:pt>
                  <c:pt idx="10">
                    <c:v>Q3</c:v>
                  </c:pt>
                  <c:pt idx="11">
                    <c:v>Q4</c:v>
                  </c:pt>
                  <c:pt idx="12">
                    <c:v>Q1</c:v>
                  </c:pt>
                  <c:pt idx="13">
                    <c:v>Q2</c:v>
                  </c:pt>
                  <c:pt idx="14">
                    <c:v>Q3</c:v>
                  </c:pt>
                  <c:pt idx="15">
                    <c:v>Q4</c:v>
                  </c:pt>
                  <c:pt idx="16">
                    <c:v>Q1</c:v>
                  </c:pt>
                  <c:pt idx="17">
                    <c:v>Q2</c:v>
                  </c:pt>
                </c:lvl>
                <c:lvl>
                  <c:pt idx="0">
                    <c:v>2021</c:v>
                  </c:pt>
                  <c:pt idx="4">
                    <c:v>2022</c:v>
                  </c:pt>
                  <c:pt idx="8">
                    <c:v>2023</c:v>
                  </c:pt>
                  <c:pt idx="12">
                    <c:v>2024</c:v>
                  </c:pt>
                  <c:pt idx="16">
                    <c:v>2025</c:v>
                  </c:pt>
                </c:lvl>
              </c:multiLvlStrCache>
              <c:extLst/>
            </c:multiLvlStrRef>
          </c:cat>
          <c:val>
            <c:numRef>
              <c:f>'Table (2)'!$C$26:$X$26</c:f>
              <c:numCache>
                <c:formatCode>General</c:formatCode>
                <c:ptCount val="18"/>
                <c:pt idx="0">
                  <c:v>4.1900000000000004</c:v>
                </c:pt>
                <c:pt idx="1">
                  <c:v>3.73</c:v>
                </c:pt>
                <c:pt idx="2">
                  <c:v>2.87</c:v>
                </c:pt>
                <c:pt idx="3">
                  <c:v>3.71</c:v>
                </c:pt>
                <c:pt idx="4">
                  <c:v>3.97</c:v>
                </c:pt>
                <c:pt idx="5">
                  <c:v>3.53</c:v>
                </c:pt>
                <c:pt idx="6">
                  <c:v>2.02</c:v>
                </c:pt>
                <c:pt idx="7">
                  <c:v>2.73</c:v>
                </c:pt>
                <c:pt idx="8">
                  <c:v>1.68</c:v>
                </c:pt>
                <c:pt idx="9">
                  <c:v>1.47</c:v>
                </c:pt>
                <c:pt idx="10">
                  <c:v>0.87</c:v>
                </c:pt>
                <c:pt idx="11">
                  <c:v>1.27</c:v>
                </c:pt>
                <c:pt idx="12">
                  <c:v>1.98</c:v>
                </c:pt>
                <c:pt idx="13">
                  <c:v>0.2</c:v>
                </c:pt>
                <c:pt idx="14">
                  <c:v>0.8</c:v>
                </c:pt>
                <c:pt idx="15">
                  <c:v>-0.17</c:v>
                </c:pt>
                <c:pt idx="16">
                  <c:v>2</c:v>
                </c:pt>
                <c:pt idx="17">
                  <c:v>4.38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1FE8-43DF-96DE-7B57AF564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95089055"/>
        <c:axId val="1995082335"/>
      </c:lineChart>
      <c:catAx>
        <c:axId val="1995089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5082335"/>
        <c:crosses val="autoZero"/>
        <c:auto val="1"/>
        <c:lblAlgn val="ctr"/>
        <c:lblOffset val="100"/>
        <c:noMultiLvlLbl val="0"/>
      </c:catAx>
      <c:valAx>
        <c:axId val="1995082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50890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3964C-A784-4E1A-B8F4-05C22546CC83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B6663-5B6E-4C30-A321-546F63D901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03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Equipment was up 22% and electronics/communication was up 70%</a:t>
            </a:r>
          </a:p>
          <a:p>
            <a:r>
              <a:rPr lang="en-US" dirty="0"/>
              <a:t>Residential I was up 1.3%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8A011-5084-9341-AED4-4739E0ACB38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354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C4B30-9898-87B1-229F-CA96C8920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782199-95BD-DECD-5A00-A3D520B3D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8A016-15E5-920E-F545-FD2842E02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E8460-9C27-9FD6-5BD7-2B50DA3F6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B018F-C708-4CC2-C6AE-D01F19430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26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74DA2-37D0-CE74-78AC-750ED482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0CC336-3EC1-DF6F-FB28-F3C50C1F1F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FF1BC-BA8E-5868-7469-8D5B868A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CAA7D-B68F-BB39-A49E-30878BF8C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81E9A-26CA-2455-C95F-BDF31D81A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84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E3D4D5-83C3-22B5-FF47-5DC6757C76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E89A9-83E4-9B61-F522-DC0AB04FE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A04A8-C20D-FBF8-354C-151FAD14E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4BB16-B4EB-9D32-6786-4F5DA2C54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2031D-1799-9906-323D-8558238A7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7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C17E7-B6A9-0CF8-84A0-2E726FFA3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2641B-6468-F1A8-9756-7787457A5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FB8E7-81F5-20F0-8ED2-D6F8D9A77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1A47E-225F-C297-626B-C034D5CFA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F10F9-8E9E-1AEF-6D46-3438E3AD9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16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B598F-9C8C-388F-BC44-2650EC0AD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16635-F626-C83F-F38A-91024959A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6995C-8E1D-B114-DB36-B97621E22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C82EC-7F57-2B42-D580-D7C32D6AF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0D042-90CB-C31D-1E9C-806B7AF5C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9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696AF-1D86-A8AA-8A71-DFB4640DC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98D1-B268-9699-6D8E-4C23100C47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7578F1-FEB6-1975-F8E3-B85D92B51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1F7892-24F2-4A38-42EC-666C363F6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2E781-E8DA-3873-CA4C-ABA6B9F99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486E4A-6D13-37E5-243B-D9FDD5549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1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D89D7-9CF7-15E6-655B-FA963788A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31F93-8C51-E193-1CBB-8CAB3F025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DB860-E177-0131-22F3-D74A5F094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249083-0DA4-7B1C-788E-AC148D815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D9805-9F84-12A7-8ACD-5E92DA3CD3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7A3D0A-4B16-9DC5-4FCA-333732DF7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DE9849-8F05-4F3A-A77E-A45F592D0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39721A-9C95-16CB-942A-C3FC337E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4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62F41-038E-D5A8-6C94-A9EA924DC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4DCA47-A485-71DD-7777-8F3E8C69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1E8711-1997-668D-ED56-117A485A6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372AE2-E8B2-6C7E-DF55-8FB4C3FD3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3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F70E55-1473-B15F-9ADF-A6046DE4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F842D-CDA9-C080-C6F8-C144CDA3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6DFE59-18EF-F9C9-91CC-2E1D10718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61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4A1C1-CE3F-A319-67BA-AF3C98FDF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48608-6F71-A755-6D29-95236ECCB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48D058-CD82-9059-E342-645640081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F6AE7-D311-C0E1-A9FB-92963574E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5DAD0-CC0A-F574-FE7B-C92836EC2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657650-BA42-0F5B-5DB7-9E156DCD3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85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BE861-F8F0-B748-3989-CB0F99FB9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548DF8-6C64-BC05-5261-DC897700E2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E6854-D0B8-C6DD-8504-9EB54EF46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D636E2-97F2-ABEF-C23A-BDB28E08D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429473-7241-1FB7-3B3E-4E7E14C25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D4491B-32E8-FD6A-D234-19C2F0302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68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3101A2-2123-F77B-3458-1E750E553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0918A7-0080-E957-AA38-FCEADFA59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D1C06-95FA-C552-D871-D4D29D581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CC4D24-5056-45D3-A5B7-591DDD48FF2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BD4D5-022A-1E0D-B07C-CA5AC27F0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F0472-03E6-F6B5-5FEC-61DB461C2A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90FCA5-4E96-4C00-A37C-2C16D09D9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89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853D3-CD28-F4C8-C85E-98284A3F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559" y="105204"/>
            <a:ext cx="10515600" cy="1325563"/>
          </a:xfrm>
        </p:spPr>
        <p:txBody>
          <a:bodyPr/>
          <a:lstStyle/>
          <a:p>
            <a:r>
              <a:rPr lang="en-US" dirty="0"/>
              <a:t>The May 2025 GDP report for Q1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03C27-93D7-22DE-E9A4-073222AC7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559" y="1495313"/>
            <a:ext cx="4148417" cy="5045336"/>
          </a:xfrm>
        </p:spPr>
        <p:txBody>
          <a:bodyPr>
            <a:normAutofit/>
          </a:bodyPr>
          <a:lstStyle/>
          <a:p>
            <a:r>
              <a:rPr lang="en-US" sz="2400" dirty="0"/>
              <a:t>GDP fell by 0.3% in Q1 (Advance)</a:t>
            </a:r>
          </a:p>
          <a:p>
            <a:r>
              <a:rPr lang="en-US" sz="2400" dirty="0"/>
              <a:t>Consumption rose by 1.8%</a:t>
            </a:r>
          </a:p>
          <a:p>
            <a:r>
              <a:rPr lang="en-US" sz="2400" dirty="0"/>
              <a:t>Inventories were up</a:t>
            </a:r>
          </a:p>
          <a:p>
            <a:r>
              <a:rPr lang="en-US" sz="2400" dirty="0"/>
              <a:t>G fell 1.5%</a:t>
            </a:r>
          </a:p>
          <a:p>
            <a:r>
              <a:rPr lang="en-US" sz="2400" dirty="0"/>
              <a:t>Fixed investment rose 10%</a:t>
            </a:r>
          </a:p>
          <a:p>
            <a:r>
              <a:rPr lang="en-US" sz="1800" dirty="0"/>
              <a:t>Equipment investment rose 22% and electronics/communication 70%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C24B7A-31E2-7946-F80D-4CC5189F13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9042" y="1175152"/>
            <a:ext cx="7770462" cy="4666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27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0BAFAF-2E20-8E02-1041-E6A263AB5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Nonresidential and Residential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3629E3B-E5E6-D2EC-B787-CB45BC48A9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6766570"/>
              </p:ext>
            </p:extLst>
          </p:nvPr>
        </p:nvGraphicFramePr>
        <p:xfrm>
          <a:off x="432225" y="1966293"/>
          <a:ext cx="11327549" cy="445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&quot;Not Allowed&quot; Symbol 3">
            <a:extLst>
              <a:ext uri="{FF2B5EF4-FFF2-40B4-BE49-F238E27FC236}">
                <a16:creationId xmlns:a16="http://schemas.microsoft.com/office/drawing/2014/main" id="{085DFE9E-BFB7-6A90-545F-0717CF8A6B6A}"/>
              </a:ext>
            </a:extLst>
          </p:cNvPr>
          <p:cNvSpPr/>
          <p:nvPr/>
        </p:nvSpPr>
        <p:spPr>
          <a:xfrm>
            <a:off x="4749971" y="470147"/>
            <a:ext cx="2332027" cy="754840"/>
          </a:xfrm>
          <a:prstGeom prst="noSmoking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37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1DFAD9-25C4-32C9-5470-47288FAB99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000" dirty="0">
                <a:solidFill>
                  <a:srgbClr val="FFFFFF"/>
                </a:solidFill>
              </a:rPr>
              <a:t>Non-res: Equipment, IP, Structures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C0A4F-3FFD-97BE-A9B6-A1496F53A4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US" sz="2000">
              <a:solidFill>
                <a:srgbClr val="FFFFFF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3629E3B-E5E6-D2EC-B787-CB45BC48A9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9054813"/>
              </p:ext>
            </p:extLst>
          </p:nvPr>
        </p:nvGraphicFramePr>
        <p:xfrm>
          <a:off x="432225" y="1966293"/>
          <a:ext cx="11327549" cy="445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&quot;Not Allowed&quot; Symbol 4">
            <a:extLst>
              <a:ext uri="{FF2B5EF4-FFF2-40B4-BE49-F238E27FC236}">
                <a16:creationId xmlns:a16="http://schemas.microsoft.com/office/drawing/2014/main" id="{B0ACCB1A-F2D0-1C7A-E94F-7165B3509130}"/>
              </a:ext>
            </a:extLst>
          </p:cNvPr>
          <p:cNvSpPr/>
          <p:nvPr/>
        </p:nvSpPr>
        <p:spPr>
          <a:xfrm>
            <a:off x="5118186" y="409734"/>
            <a:ext cx="2332027" cy="754840"/>
          </a:xfrm>
          <a:prstGeom prst="noSmoking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12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4E485B-0576-EFEC-CBF8-78173683B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44D72CD-54DA-4827-C837-494A9D0BA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394A9B-1EBA-476B-9EDB-B46A72D04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FB7E69C-8C17-511C-FB77-F8EFD0D79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96B317-ABC9-721A-6BA9-A0FE709E9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94A2D6-4734-15CE-F7FF-B07AA4CFCE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000" dirty="0">
                <a:solidFill>
                  <a:srgbClr val="FFFFFF"/>
                </a:solidFill>
              </a:rPr>
              <a:t>2021-25: Equipment and IP</a:t>
            </a:r>
            <a:br>
              <a:rPr lang="en-US" sz="4000" dirty="0">
                <a:solidFill>
                  <a:srgbClr val="FFFFFF"/>
                </a:solidFill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BBF062-8439-3C52-0D11-C8C0BBE264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>
                <a:solidFill>
                  <a:srgbClr val="FFFFFF"/>
                </a:solidFill>
              </a:rPr>
              <a:t>IP: software and R&amp;D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D0AE801-C6BC-050F-FA01-812281D585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4257077"/>
              </p:ext>
            </p:extLst>
          </p:nvPr>
        </p:nvGraphicFramePr>
        <p:xfrm>
          <a:off x="432225" y="1966293"/>
          <a:ext cx="11327549" cy="445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405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D55A1-C2A8-6BE4-B116-E00EA43B0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Most recent investment is accounted for by information processing and software, about a quarter from AGMM, more if Nvidia added.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1C7B538-B32F-B675-2EC1-29F8B89E0A1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54892862"/>
              </p:ext>
            </p:extLst>
          </p:nvPr>
        </p:nvGraphicFramePr>
        <p:xfrm>
          <a:off x="838200" y="1950423"/>
          <a:ext cx="5181600" cy="3321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val="1895730335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411255812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16544208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253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% </a:t>
                      </a:r>
                      <a:r>
                        <a:rPr lang="en-US" dirty="0" err="1"/>
                        <a:t>contrib</a:t>
                      </a:r>
                      <a:r>
                        <a:rPr lang="en-US" dirty="0"/>
                        <a:t> to private fixed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02653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Private fixed investment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87375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Nonresidential 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97601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Private info processing and software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7.55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4.51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24427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Intellectual property products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4.38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24786830"/>
                  </a:ext>
                </a:extLst>
              </a:tr>
            </a:tbl>
          </a:graphicData>
        </a:graphic>
      </p:graphicFrame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11D8757-6FD3-8261-BB94-D37DBF9C5E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493327" cy="4351338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Aptos Narrow" panose="020B0004020202020204" pitchFamily="34" charset="0"/>
              </a:rPr>
              <a:t>Private info processing and software was ~1,300 billion in H1</a:t>
            </a:r>
          </a:p>
          <a:p>
            <a:r>
              <a:rPr lang="en-US" dirty="0"/>
              <a:t>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878EDEA-AE20-1B63-EA7E-D5D5F3A47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3073234"/>
            <a:ext cx="6197919" cy="323866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CF242D7-D2D8-FB96-6D01-D7C5E91F85BB}"/>
              </a:ext>
            </a:extLst>
          </p:cNvPr>
          <p:cNvSpPr txBox="1"/>
          <p:nvPr/>
        </p:nvSpPr>
        <p:spPr>
          <a:xfrm>
            <a:off x="730827" y="5422354"/>
            <a:ext cx="61860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(Information processing and software is an AI proxy)</a:t>
            </a:r>
          </a:p>
        </p:txBody>
      </p:sp>
    </p:spTree>
    <p:extLst>
      <p:ext uri="{BB962C8B-B14F-4D97-AF65-F5344CB8AC3E}">
        <p14:creationId xmlns:p14="http://schemas.microsoft.com/office/powerpoint/2010/main" val="947322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207</Words>
  <Application>Microsoft Office PowerPoint</Application>
  <PresentationFormat>Widescreen</PresentationFormat>
  <Paragraphs>37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Aptos Narrow</vt:lpstr>
      <vt:lpstr>Arial</vt:lpstr>
      <vt:lpstr>Calibri</vt:lpstr>
      <vt:lpstr>Office Theme</vt:lpstr>
      <vt:lpstr>The May 2025 GDP report for Q1</vt:lpstr>
      <vt:lpstr>Nonresidential and Residential</vt:lpstr>
      <vt:lpstr>Non-res: Equipment, IP, Structures</vt:lpstr>
      <vt:lpstr>2021-25: Equipment and IP </vt:lpstr>
      <vt:lpstr>Most recent investment is accounted for by information processing and software, about a quarter from AGMM, more if Nvidia added.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Janice Eberly</dc:creator>
  <cp:lastModifiedBy>Janice Eberly</cp:lastModifiedBy>
  <cp:revision>7</cp:revision>
  <dcterms:created xsi:type="dcterms:W3CDTF">2025-10-07T20:26:14Z</dcterms:created>
  <dcterms:modified xsi:type="dcterms:W3CDTF">2025-10-09T21:47:16Z</dcterms:modified>
</cp:coreProperties>
</file>