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99" r:id="rId3"/>
    <p:sldId id="384" r:id="rId4"/>
    <p:sldId id="452" r:id="rId5"/>
    <p:sldId id="453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B2C"/>
    <a:srgbClr val="A58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84072" autoAdjust="0"/>
  </p:normalViewPr>
  <p:slideViewPr>
    <p:cSldViewPr snapToGrid="0" snapToObjects="1">
      <p:cViewPr varScale="1">
        <p:scale>
          <a:sx n="104" d="100"/>
          <a:sy n="104" d="100"/>
        </p:scale>
        <p:origin x="2131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4003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B1501F1-AC9F-4DF3-B422-659C047CEC3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3213A6-D684-4750-8955-EED062FD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6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13A6-D684-4750-8955-EED062FDD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898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13A6-D684-4750-8955-EED062FDD0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213A6-D684-4750-8955-EED062FDD0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z="6000" b="0" i="0" baseline="0">
                <a:solidFill>
                  <a:srgbClr val="A58945"/>
                </a:solidFill>
                <a:latin typeface="georgia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3152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101B2C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98740"/>
            <a:ext cx="6505395" cy="991949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01B2C"/>
                </a:solidFill>
                <a:latin typeface="georgia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101B2C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423358"/>
            <a:ext cx="3839833" cy="36062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>
                <a:solidFill>
                  <a:srgbClr val="101B2C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8649" y="759124"/>
            <a:ext cx="3839833" cy="5089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A58945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9363" y="1440610"/>
            <a:ext cx="3803650" cy="4941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49" y="5873538"/>
            <a:ext cx="3839833" cy="508959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 cap="none" baseline="0">
                <a:solidFill>
                  <a:srgbClr val="A58945"/>
                </a:solidFill>
                <a:latin typeface="georgia" charset="0"/>
              </a:defRPr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98740"/>
            <a:ext cx="6505395" cy="991949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101B2C"/>
                </a:solidFill>
                <a:latin typeface="georgia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2570671"/>
            <a:ext cx="3839833" cy="3606291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101B2C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4438" y="2570671"/>
            <a:ext cx="3839833" cy="3606291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101B2C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8649" y="1906437"/>
            <a:ext cx="3839833" cy="5089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A58945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4438" y="1906437"/>
            <a:ext cx="3839833" cy="5089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 cap="all" baseline="0">
                <a:solidFill>
                  <a:srgbClr val="A58945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">
    <p:bg>
      <p:bgPr>
        <a:solidFill>
          <a:srgbClr val="A58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5200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r>
              <a:rPr lang="en-US" dirty="0"/>
              <a:t>One awesome quote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26560"/>
            <a:ext cx="3930859" cy="35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rgbClr val="101B2C"/>
                </a:solidFill>
                <a:latin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—Name Here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4095" y="476284"/>
            <a:ext cx="1247461" cy="33367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 baseline="0">
                <a:solidFill>
                  <a:schemeClr val="bg1"/>
                </a:solidFill>
                <a:latin typeface="georgia" charset="0"/>
                <a:ea typeface="+mj-ea"/>
                <a:cs typeface="+mj-cs"/>
              </a:defRPr>
            </a:lvl1pPr>
          </a:lstStyle>
          <a:p>
            <a:r>
              <a:rPr lang="en-US" sz="15000" b="1" i="0" baseline="0" dirty="0">
                <a:solidFill>
                  <a:srgbClr val="101B2C"/>
                </a:solidFill>
              </a:rPr>
              <a:t>“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632920" y="3462777"/>
            <a:ext cx="1247461" cy="33367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 baseline="0">
                <a:solidFill>
                  <a:schemeClr val="bg1"/>
                </a:solidFill>
                <a:latin typeface="georgia" charset="0"/>
                <a:ea typeface="+mj-ea"/>
                <a:cs typeface="+mj-cs"/>
              </a:defRPr>
            </a:lvl1pPr>
          </a:lstStyle>
          <a:p>
            <a:r>
              <a:rPr lang="en-US" sz="15000" b="1" i="0" baseline="0" dirty="0">
                <a:solidFill>
                  <a:srgbClr val="101B2C"/>
                </a:solidFill>
              </a:rPr>
              <a:t>”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95223" y="543464"/>
            <a:ext cx="7944928" cy="54346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7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4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4" r:id="rId3"/>
    <p:sldLayoutId id="2147483673" r:id="rId4"/>
    <p:sldLayoutId id="2147483663" r:id="rId5"/>
    <p:sldLayoutId id="2147483664" r:id="rId6"/>
    <p:sldLayoutId id="2147483661" r:id="rId7"/>
    <p:sldLayoutId id="2147483675" r:id="rId8"/>
    <p:sldLayoutId id="2147483676" r:id="rId9"/>
    <p:sldLayoutId id="2147483677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665"/>
            <a:ext cx="7772400" cy="2387600"/>
          </a:xfrm>
        </p:spPr>
        <p:txBody>
          <a:bodyPr/>
          <a:lstStyle/>
          <a:p>
            <a:pPr algn="ctr"/>
            <a:r>
              <a:rPr lang="en-US" dirty="0"/>
              <a:t>Thoughts on Monetary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Sims</a:t>
            </a:r>
          </a:p>
          <a:p>
            <a:r>
              <a:rPr lang="en-US" dirty="0"/>
              <a:t>University of Notre Dame </a:t>
            </a:r>
          </a:p>
          <a:p>
            <a:r>
              <a:rPr lang="en-US" dirty="0"/>
              <a:t>October 10, 2025</a:t>
            </a:r>
          </a:p>
        </p:txBody>
      </p:sp>
    </p:spTree>
    <p:extLst>
      <p:ext uri="{BB962C8B-B14F-4D97-AF65-F5344CB8AC3E}">
        <p14:creationId xmlns:p14="http://schemas.microsoft.com/office/powerpoint/2010/main" val="17337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740"/>
            <a:ext cx="6944386" cy="99194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Thoughts on the current stance of monetary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New policy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Federal Reserve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88951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A4BF-D0B4-4908-96C7-72C500CA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Policy: </a:t>
            </a:r>
            <a:r>
              <a:rPr lang="en-US" u="sng" dirty="0"/>
              <a:t>neutral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7B9EB-2BC7-4E4A-8F06-DC7AE1F0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Policy rate of 4-4.25 percent, short- and long-term inflation rate of 2.5 percent, r-star of approximately 1.5 percent: ≈ neutral</a:t>
            </a:r>
          </a:p>
          <a:p>
            <a:r>
              <a:rPr lang="en-US" sz="2400" dirty="0"/>
              <a:t>Arguments to raise policy rate:</a:t>
            </a:r>
          </a:p>
          <a:p>
            <a:pPr lvl="1"/>
            <a:r>
              <a:rPr lang="en-US" sz="2000" dirty="0"/>
              <a:t>Inflation and expected inflation seem to be settling in </a:t>
            </a:r>
            <a:r>
              <a:rPr lang="en-US" sz="2000" u="sng" dirty="0"/>
              <a:t>above</a:t>
            </a:r>
            <a:r>
              <a:rPr lang="en-US" sz="2000" dirty="0"/>
              <a:t> 2 percent</a:t>
            </a:r>
          </a:p>
          <a:p>
            <a:pPr lvl="1"/>
            <a:r>
              <a:rPr lang="en-US" sz="2000" dirty="0"/>
              <a:t>Unemployment rate still historically low</a:t>
            </a:r>
          </a:p>
          <a:p>
            <a:pPr lvl="1"/>
            <a:r>
              <a:rPr lang="en-US" sz="2000" dirty="0"/>
              <a:t>Financial conditions are strong, market-based PE ratios are elevated</a:t>
            </a:r>
          </a:p>
          <a:p>
            <a:r>
              <a:rPr lang="en-US" sz="2400" dirty="0"/>
              <a:t>Arguments to lower policy rate:</a:t>
            </a:r>
          </a:p>
          <a:p>
            <a:pPr lvl="1"/>
            <a:r>
              <a:rPr lang="en-US" sz="2000" dirty="0"/>
              <a:t>Incipient signs of hiring </a:t>
            </a:r>
            <a:r>
              <a:rPr lang="en-US" sz="2000" u="sng" dirty="0"/>
              <a:t>slowdown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Significant geopolitical and domestic fiscal uncertainty</a:t>
            </a:r>
          </a:p>
          <a:p>
            <a:r>
              <a:rPr lang="en-US" sz="2400" dirty="0"/>
              <a:t>On balance: hold </a:t>
            </a:r>
            <a:r>
              <a:rPr lang="en-US" sz="2400" u="sng" dirty="0"/>
              <a:t>steady</a:t>
            </a:r>
          </a:p>
        </p:txBody>
      </p:sp>
    </p:spTree>
    <p:extLst>
      <p:ext uri="{BB962C8B-B14F-4D97-AF65-F5344CB8AC3E}">
        <p14:creationId xmlns:p14="http://schemas.microsoft.com/office/powerpoint/2010/main" val="9485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6C6A-D29A-4FC7-B1A3-4701CEBB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Policy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7085-B855-4B9E-8D05-393A538E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0594"/>
            <a:ext cx="7886700" cy="4746369"/>
          </a:xfrm>
        </p:spPr>
        <p:txBody>
          <a:bodyPr/>
          <a:lstStyle/>
          <a:p>
            <a:r>
              <a:rPr lang="en-US" sz="2400" dirty="0"/>
              <a:t>Relative to 2020, the 2025 Statement on Longer-Term Goals and Monetary Policy Strategy dropped AIT and “shortfalls” language on the employment side of the mandate</a:t>
            </a:r>
          </a:p>
          <a:p>
            <a:r>
              <a:rPr lang="en-US" sz="2400" dirty="0"/>
              <a:t>2020 Statement was a mistake, at least in retrospect</a:t>
            </a:r>
          </a:p>
          <a:p>
            <a:pPr lvl="1"/>
            <a:r>
              <a:rPr lang="en-US" sz="2000" dirty="0"/>
              <a:t>Fighting the last war on inflation </a:t>
            </a:r>
          </a:p>
          <a:p>
            <a:pPr lvl="1"/>
            <a:r>
              <a:rPr lang="en-US" sz="2000" dirty="0"/>
              <a:t>Language was confusing and ambiguous </a:t>
            </a:r>
          </a:p>
          <a:p>
            <a:pPr lvl="1"/>
            <a:r>
              <a:rPr lang="en-US" sz="2000" dirty="0"/>
              <a:t>Shortfalls from maximum employment does not strike me as an appropriate goal</a:t>
            </a:r>
          </a:p>
          <a:p>
            <a:r>
              <a:rPr lang="en-US" sz="2400" dirty="0"/>
              <a:t>I question the logic of making large, substantive changes to the operating framework every five years</a:t>
            </a:r>
          </a:p>
          <a:p>
            <a:pPr lvl="1"/>
            <a:r>
              <a:rPr lang="en-US" sz="2000" dirty="0"/>
              <a:t>Might sow confusion</a:t>
            </a:r>
          </a:p>
          <a:p>
            <a:pPr lvl="1"/>
            <a:r>
              <a:rPr lang="en-US" sz="2000" dirty="0"/>
              <a:t>Could erode credibility</a:t>
            </a:r>
          </a:p>
        </p:txBody>
      </p:sp>
    </p:spTree>
    <p:extLst>
      <p:ext uri="{BB962C8B-B14F-4D97-AF65-F5344CB8AC3E}">
        <p14:creationId xmlns:p14="http://schemas.microsoft.com/office/powerpoint/2010/main" val="225075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B3D0-D597-4269-B2C5-F11CA547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6F43-8426-402E-855D-B25A0D4B9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Especially in the current political climate, I would argue </a:t>
            </a:r>
            <a:r>
              <a:rPr lang="en-US" sz="2400" u="sng" dirty="0"/>
              <a:t>less is more</a:t>
            </a:r>
          </a:p>
          <a:p>
            <a:r>
              <a:rPr lang="en-US" sz="2400" dirty="0"/>
              <a:t>Like a good referee/umpire, best if Fed operates in the background rather than at the forefront</a:t>
            </a:r>
          </a:p>
          <a:p>
            <a:r>
              <a:rPr lang="en-US" sz="2400" dirty="0"/>
              <a:t>For last several years, SEP midpoint forecast for FFR has been repeatedly (in my view) overly optimistic</a:t>
            </a:r>
          </a:p>
          <a:p>
            <a:r>
              <a:rPr lang="en-US" sz="2400" dirty="0"/>
              <a:t>With current long-term inflation forecasts (e.g., 2-2.5 percent) and reasonable forecasts for r-star (around 1-1.5 percent), a midpoint of 3.25 for the policy rate seems to err on the optimistic side</a:t>
            </a:r>
          </a:p>
        </p:txBody>
      </p:sp>
    </p:spTree>
    <p:extLst>
      <p:ext uri="{BB962C8B-B14F-4D97-AF65-F5344CB8AC3E}">
        <p14:creationId xmlns:p14="http://schemas.microsoft.com/office/powerpoint/2010/main" val="379561652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51794</TotalTime>
  <Words>294</Words>
  <Application>Microsoft Office PowerPoint</Application>
  <PresentationFormat>On-screen Show (4:3)</PresentationFormat>
  <Paragraphs>35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</vt:lpstr>
      <vt:lpstr>Calibri</vt:lpstr>
      <vt:lpstr>georgia</vt:lpstr>
      <vt:lpstr>Introduction Page</vt:lpstr>
      <vt:lpstr>Thoughts on Monetary Policy</vt:lpstr>
      <vt:lpstr>Agenda</vt:lpstr>
      <vt:lpstr>Current Policy: neutral</vt:lpstr>
      <vt:lpstr>New Policy Framework</vt:lpstr>
      <vt:lpstr>Federal Reserve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 Sims</cp:lastModifiedBy>
  <cp:revision>806</cp:revision>
  <cp:lastPrinted>2024-08-21T21:45:25Z</cp:lastPrinted>
  <dcterms:created xsi:type="dcterms:W3CDTF">2018-08-31T15:34:28Z</dcterms:created>
  <dcterms:modified xsi:type="dcterms:W3CDTF">2025-10-09T19:30:05Z</dcterms:modified>
</cp:coreProperties>
</file>